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Lst>
  <p:notesMasterIdLst>
    <p:notesMasterId r:id="rId104"/>
  </p:notesMasterIdLst>
  <p:sldIdLst>
    <p:sldId id="898" r:id="rId2"/>
    <p:sldId id="1239" r:id="rId3"/>
    <p:sldId id="1225" r:id="rId4"/>
    <p:sldId id="1235" r:id="rId5"/>
    <p:sldId id="1277" r:id="rId6"/>
    <p:sldId id="1196" r:id="rId7"/>
    <p:sldId id="1146" r:id="rId8"/>
    <p:sldId id="1231" r:id="rId9"/>
    <p:sldId id="1238" r:id="rId10"/>
    <p:sldId id="1153" r:id="rId11"/>
    <p:sldId id="1144" r:id="rId12"/>
    <p:sldId id="1140" r:id="rId13"/>
    <p:sldId id="1241" r:id="rId14"/>
    <p:sldId id="1240" r:id="rId15"/>
    <p:sldId id="1147" r:id="rId16"/>
    <p:sldId id="1149" r:id="rId17"/>
    <p:sldId id="1148" r:id="rId18"/>
    <p:sldId id="1242" r:id="rId19"/>
    <p:sldId id="1150" r:id="rId20"/>
    <p:sldId id="1243" r:id="rId21"/>
    <p:sldId id="1152" r:id="rId22"/>
    <p:sldId id="1227" r:id="rId23"/>
    <p:sldId id="1228" r:id="rId24"/>
    <p:sldId id="1167" r:id="rId25"/>
    <p:sldId id="1166" r:id="rId26"/>
    <p:sldId id="1168" r:id="rId27"/>
    <p:sldId id="1229" r:id="rId28"/>
    <p:sldId id="1160" r:id="rId29"/>
    <p:sldId id="1161" r:id="rId30"/>
    <p:sldId id="1191" r:id="rId31"/>
    <p:sldId id="1226" r:id="rId32"/>
    <p:sldId id="1237" r:id="rId33"/>
    <p:sldId id="1244" r:id="rId34"/>
    <p:sldId id="1245" r:id="rId35"/>
    <p:sldId id="1232" r:id="rId36"/>
    <p:sldId id="1192" r:id="rId37"/>
    <p:sldId id="1246" r:id="rId38"/>
    <p:sldId id="1247" r:id="rId39"/>
    <p:sldId id="1248" r:id="rId40"/>
    <p:sldId id="1249" r:id="rId41"/>
    <p:sldId id="1197" r:id="rId42"/>
    <p:sldId id="1198" r:id="rId43"/>
    <p:sldId id="1199" r:id="rId44"/>
    <p:sldId id="1250" r:id="rId45"/>
    <p:sldId id="1251" r:id="rId46"/>
    <p:sldId id="1252" r:id="rId47"/>
    <p:sldId id="1253" r:id="rId48"/>
    <p:sldId id="1254" r:id="rId49"/>
    <p:sldId id="1255" r:id="rId50"/>
    <p:sldId id="1256" r:id="rId51"/>
    <p:sldId id="1209" r:id="rId52"/>
    <p:sldId id="1257" r:id="rId53"/>
    <p:sldId id="1203" r:id="rId54"/>
    <p:sldId id="1204" r:id="rId55"/>
    <p:sldId id="1205" r:id="rId56"/>
    <p:sldId id="1206" r:id="rId57"/>
    <p:sldId id="1207" r:id="rId58"/>
    <p:sldId id="1275" r:id="rId59"/>
    <p:sldId id="1201" r:id="rId60"/>
    <p:sldId id="1258" r:id="rId61"/>
    <p:sldId id="1210" r:id="rId62"/>
    <p:sldId id="1212" r:id="rId63"/>
    <p:sldId id="1213" r:id="rId64"/>
    <p:sldId id="1259" r:id="rId65"/>
    <p:sldId id="1156" r:id="rId66"/>
    <p:sldId id="1174" r:id="rId67"/>
    <p:sldId id="1181" r:id="rId68"/>
    <p:sldId id="1182" r:id="rId69"/>
    <p:sldId id="1171" r:id="rId70"/>
    <p:sldId id="1260" r:id="rId71"/>
    <p:sldId id="1215" r:id="rId72"/>
    <p:sldId id="1155" r:id="rId73"/>
    <p:sldId id="1177" r:id="rId74"/>
    <p:sldId id="1178" r:id="rId75"/>
    <p:sldId id="1179" r:id="rId76"/>
    <p:sldId id="1261" r:id="rId77"/>
    <p:sldId id="1184" r:id="rId78"/>
    <p:sldId id="1185" r:id="rId79"/>
    <p:sldId id="1216" r:id="rId80"/>
    <p:sldId id="1217" r:id="rId81"/>
    <p:sldId id="1219" r:id="rId82"/>
    <p:sldId id="1262" r:id="rId83"/>
    <p:sldId id="1157" r:id="rId84"/>
    <p:sldId id="1263" r:id="rId85"/>
    <p:sldId id="1264" r:id="rId86"/>
    <p:sldId id="1265" r:id="rId87"/>
    <p:sldId id="1266" r:id="rId88"/>
    <p:sldId id="1267" r:id="rId89"/>
    <p:sldId id="1268" r:id="rId90"/>
    <p:sldId id="1269" r:id="rId91"/>
    <p:sldId id="1270" r:id="rId92"/>
    <p:sldId id="1271" r:id="rId93"/>
    <p:sldId id="1272" r:id="rId94"/>
    <p:sldId id="1273" r:id="rId95"/>
    <p:sldId id="1274" r:id="rId96"/>
    <p:sldId id="1186" r:id="rId97"/>
    <p:sldId id="1187" r:id="rId98"/>
    <p:sldId id="1220" r:id="rId99"/>
    <p:sldId id="1221" r:id="rId100"/>
    <p:sldId id="1222" r:id="rId101"/>
    <p:sldId id="1223" r:id="rId102"/>
    <p:sldId id="1151"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3" pos="41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B6D7A8"/>
    <a:srgbClr val="FFF2CC"/>
    <a:srgbClr val="F4CCCC"/>
    <a:srgbClr val="C6BEDF"/>
    <a:srgbClr val="FACCDF"/>
    <a:srgbClr val="FDF9C0"/>
    <a:srgbClr val="C1EAF8"/>
    <a:srgbClr val="FCE0E1"/>
    <a:srgbClr val="C2E9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9" autoAdjust="0"/>
    <p:restoredTop sz="83133" autoAdjust="0"/>
  </p:normalViewPr>
  <p:slideViewPr>
    <p:cSldViewPr snapToGrid="0" showGuides="1">
      <p:cViewPr varScale="1">
        <p:scale>
          <a:sx n="141" d="100"/>
          <a:sy n="141" d="100"/>
        </p:scale>
        <p:origin x="1704" y="192"/>
      </p:cViewPr>
      <p:guideLst>
        <p:guide orient="horz" pos="981"/>
        <p:guide pos="415"/>
      </p:guideLst>
    </p:cSldViewPr>
  </p:slideViewPr>
  <p:notesTextViewPr>
    <p:cViewPr>
      <p:scale>
        <a:sx n="105" d="100"/>
        <a:sy n="105" d="100"/>
      </p:scale>
      <p:origin x="0" y="0"/>
    </p:cViewPr>
  </p:notesTextViewPr>
  <p:sorterViewPr>
    <p:cViewPr>
      <p:scale>
        <a:sx n="80" d="100"/>
        <a:sy n="80" d="100"/>
      </p:scale>
      <p:origin x="0" y="0"/>
    </p:cViewPr>
  </p:sorter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b="1" dirty="0">
                <a:solidFill>
                  <a:srgbClr val="0E419C"/>
                </a:solidFill>
              </a:rPr>
              <a:t>Number of NMT papers</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CN"/>
        </a:p>
      </c:txPr>
    </c:title>
    <c:autoTitleDeleted val="0"/>
    <c:plotArea>
      <c:layout/>
      <c:barChart>
        <c:barDir val="col"/>
        <c:grouping val="clustered"/>
        <c:varyColors val="0"/>
        <c:ser>
          <c:idx val="0"/>
          <c:order val="0"/>
          <c:tx>
            <c:strRef>
              <c:f>Sheet1!$B$1</c:f>
              <c:strCache>
                <c:ptCount val="1"/>
                <c:pt idx="0">
                  <c:v>Number of NMT papers</c:v>
                </c:pt>
              </c:strCache>
            </c:strRef>
          </c:tx>
          <c:spPr>
            <a:solidFill>
              <a:schemeClr val="accent1"/>
            </a:solidFill>
            <a:ln>
              <a:noFill/>
            </a:ln>
            <a:effectLst/>
          </c:spPr>
          <c:invertIfNegative val="0"/>
          <c:cat>
            <c:numRef>
              <c:f>Sheet1!$A$2:$A$9</c:f>
              <c:numCache>
                <c:formatCode>General</c:formatCode>
                <c:ptCount val="8"/>
                <c:pt idx="0">
                  <c:v>2014</c:v>
                </c:pt>
                <c:pt idx="1">
                  <c:v>2015</c:v>
                </c:pt>
                <c:pt idx="2">
                  <c:v>2016</c:v>
                </c:pt>
                <c:pt idx="3">
                  <c:v>2017</c:v>
                </c:pt>
                <c:pt idx="4">
                  <c:v>2018</c:v>
                </c:pt>
                <c:pt idx="5">
                  <c:v>2019</c:v>
                </c:pt>
                <c:pt idx="6">
                  <c:v>2020</c:v>
                </c:pt>
                <c:pt idx="7">
                  <c:v>2021</c:v>
                </c:pt>
              </c:numCache>
            </c:numRef>
          </c:cat>
          <c:val>
            <c:numRef>
              <c:f>Sheet1!$B$2:$B$9</c:f>
              <c:numCache>
                <c:formatCode>General</c:formatCode>
                <c:ptCount val="8"/>
                <c:pt idx="0">
                  <c:v>92</c:v>
                </c:pt>
                <c:pt idx="1">
                  <c:v>338</c:v>
                </c:pt>
                <c:pt idx="2">
                  <c:v>1250</c:v>
                </c:pt>
                <c:pt idx="3" formatCode="#,##0">
                  <c:v>3040</c:v>
                </c:pt>
                <c:pt idx="4" formatCode="#,##0">
                  <c:v>5930</c:v>
                </c:pt>
                <c:pt idx="5" formatCode="#,##0">
                  <c:v>9070</c:v>
                </c:pt>
                <c:pt idx="6">
                  <c:v>11000</c:v>
                </c:pt>
                <c:pt idx="7">
                  <c:v>13600</c:v>
                </c:pt>
              </c:numCache>
            </c:numRef>
          </c:val>
          <c:extLst>
            <c:ext xmlns:c16="http://schemas.microsoft.com/office/drawing/2014/chart" uri="{C3380CC4-5D6E-409C-BE32-E72D297353CC}">
              <c16:uniqueId val="{00000000-3836-4413-8A95-679C3A2E4706}"/>
            </c:ext>
          </c:extLst>
        </c:ser>
        <c:dLbls>
          <c:showLegendKey val="0"/>
          <c:showVal val="0"/>
          <c:showCatName val="0"/>
          <c:showSerName val="0"/>
          <c:showPercent val="0"/>
          <c:showBubbleSize val="0"/>
        </c:dLbls>
        <c:gapWidth val="219"/>
        <c:overlap val="-27"/>
        <c:axId val="259629168"/>
        <c:axId val="259636656"/>
      </c:barChart>
      <c:catAx>
        <c:axId val="259629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CN"/>
          </a:p>
        </c:txPr>
        <c:crossAx val="259636656"/>
        <c:crosses val="autoZero"/>
        <c:auto val="1"/>
        <c:lblAlgn val="ctr"/>
        <c:lblOffset val="100"/>
        <c:noMultiLvlLbl val="0"/>
      </c:catAx>
      <c:valAx>
        <c:axId val="25963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CN"/>
          </a:p>
        </c:txPr>
        <c:crossAx val="259629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a:t>Adequacy judgments</a:t>
            </a:r>
            <a:endParaRPr lang="zh-CN"/>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barChart>
        <c:barDir val="col"/>
        <c:grouping val="clustered"/>
        <c:varyColors val="0"/>
        <c:ser>
          <c:idx val="0"/>
          <c:order val="0"/>
          <c:tx>
            <c:strRef>
              <c:f>Sheet1!$B$1</c:f>
              <c:strCache>
                <c:ptCount val="1"/>
                <c:pt idx="0">
                  <c:v>1</c:v>
                </c:pt>
              </c:strCache>
            </c:strRef>
          </c:tx>
          <c:spPr>
            <a:solidFill>
              <a:schemeClr val="accent1">
                <a:tint val="54000"/>
              </a:schemeClr>
            </a:solidFill>
            <a:ln>
              <a:noFill/>
            </a:ln>
            <a:effectLst/>
          </c:spPr>
          <c:invertIfNegative val="0"/>
          <c:cat>
            <c:strRef>
              <c:f>Sheet1!$A$2:$A$6</c:f>
              <c:strCache>
                <c:ptCount val="5"/>
                <c:pt idx="0">
                  <c:v>Evaluator 1</c:v>
                </c:pt>
                <c:pt idx="1">
                  <c:v>Evaluator 2</c:v>
                </c:pt>
                <c:pt idx="2">
                  <c:v>Evaluator 3</c:v>
                </c:pt>
                <c:pt idx="3">
                  <c:v>Evaluator 4</c:v>
                </c:pt>
                <c:pt idx="4">
                  <c:v>Evaluator 5</c:v>
                </c:pt>
              </c:strCache>
            </c:strRef>
          </c:cat>
          <c:val>
            <c:numRef>
              <c:f>Sheet1!$B$2:$B$6</c:f>
              <c:numCache>
                <c:formatCode>General</c:formatCode>
                <c:ptCount val="5"/>
                <c:pt idx="0">
                  <c:v>3</c:v>
                </c:pt>
                <c:pt idx="1">
                  <c:v>15</c:v>
                </c:pt>
                <c:pt idx="2">
                  <c:v>4</c:v>
                </c:pt>
                <c:pt idx="3">
                  <c:v>1</c:v>
                </c:pt>
                <c:pt idx="4">
                  <c:v>3</c:v>
                </c:pt>
              </c:numCache>
            </c:numRef>
          </c:val>
          <c:extLst>
            <c:ext xmlns:c16="http://schemas.microsoft.com/office/drawing/2014/chart" uri="{C3380CC4-5D6E-409C-BE32-E72D297353CC}">
              <c16:uniqueId val="{00000000-F615-4C7F-A655-D62A211A1766}"/>
            </c:ext>
          </c:extLst>
        </c:ser>
        <c:ser>
          <c:idx val="1"/>
          <c:order val="1"/>
          <c:tx>
            <c:strRef>
              <c:f>Sheet1!$C$1</c:f>
              <c:strCache>
                <c:ptCount val="1"/>
                <c:pt idx="0">
                  <c:v>2</c:v>
                </c:pt>
              </c:strCache>
            </c:strRef>
          </c:tx>
          <c:spPr>
            <a:solidFill>
              <a:schemeClr val="accent1">
                <a:tint val="77000"/>
              </a:schemeClr>
            </a:solidFill>
            <a:ln>
              <a:noFill/>
            </a:ln>
            <a:effectLst/>
          </c:spPr>
          <c:invertIfNegative val="0"/>
          <c:cat>
            <c:strRef>
              <c:f>Sheet1!$A$2:$A$6</c:f>
              <c:strCache>
                <c:ptCount val="5"/>
                <c:pt idx="0">
                  <c:v>Evaluator 1</c:v>
                </c:pt>
                <c:pt idx="1">
                  <c:v>Evaluator 2</c:v>
                </c:pt>
                <c:pt idx="2">
                  <c:v>Evaluator 3</c:v>
                </c:pt>
                <c:pt idx="3">
                  <c:v>Evaluator 4</c:v>
                </c:pt>
                <c:pt idx="4">
                  <c:v>Evaluator 5</c:v>
                </c:pt>
              </c:strCache>
            </c:strRef>
          </c:cat>
          <c:val>
            <c:numRef>
              <c:f>Sheet1!$C$2:$C$6</c:f>
              <c:numCache>
                <c:formatCode>General</c:formatCode>
                <c:ptCount val="5"/>
                <c:pt idx="0">
                  <c:v>21</c:v>
                </c:pt>
                <c:pt idx="1">
                  <c:v>40</c:v>
                </c:pt>
                <c:pt idx="2">
                  <c:v>19</c:v>
                </c:pt>
                <c:pt idx="3">
                  <c:v>8</c:v>
                </c:pt>
                <c:pt idx="4">
                  <c:v>12</c:v>
                </c:pt>
              </c:numCache>
            </c:numRef>
          </c:val>
          <c:extLst>
            <c:ext xmlns:c16="http://schemas.microsoft.com/office/drawing/2014/chart" uri="{C3380CC4-5D6E-409C-BE32-E72D297353CC}">
              <c16:uniqueId val="{00000001-F615-4C7F-A655-D62A211A1766}"/>
            </c:ext>
          </c:extLst>
        </c:ser>
        <c:ser>
          <c:idx val="2"/>
          <c:order val="2"/>
          <c:tx>
            <c:strRef>
              <c:f>Sheet1!$D$1</c:f>
              <c:strCache>
                <c:ptCount val="1"/>
                <c:pt idx="0">
                  <c:v>3</c:v>
                </c:pt>
              </c:strCache>
            </c:strRef>
          </c:tx>
          <c:spPr>
            <a:solidFill>
              <a:schemeClr val="accent1"/>
            </a:solidFill>
            <a:ln>
              <a:noFill/>
            </a:ln>
            <a:effectLst/>
          </c:spPr>
          <c:invertIfNegative val="0"/>
          <c:cat>
            <c:strRef>
              <c:f>Sheet1!$A$2:$A$6</c:f>
              <c:strCache>
                <c:ptCount val="5"/>
                <c:pt idx="0">
                  <c:v>Evaluator 1</c:v>
                </c:pt>
                <c:pt idx="1">
                  <c:v>Evaluator 2</c:v>
                </c:pt>
                <c:pt idx="2">
                  <c:v>Evaluator 3</c:v>
                </c:pt>
                <c:pt idx="3">
                  <c:v>Evaluator 4</c:v>
                </c:pt>
                <c:pt idx="4">
                  <c:v>Evaluator 5</c:v>
                </c:pt>
              </c:strCache>
            </c:strRef>
          </c:cat>
          <c:val>
            <c:numRef>
              <c:f>Sheet1!$D$2:$D$6</c:f>
              <c:numCache>
                <c:formatCode>General</c:formatCode>
                <c:ptCount val="5"/>
                <c:pt idx="0">
                  <c:v>31</c:v>
                </c:pt>
                <c:pt idx="1">
                  <c:v>22</c:v>
                </c:pt>
                <c:pt idx="2">
                  <c:v>25</c:v>
                </c:pt>
                <c:pt idx="3">
                  <c:v>22</c:v>
                </c:pt>
                <c:pt idx="4">
                  <c:v>21</c:v>
                </c:pt>
              </c:numCache>
            </c:numRef>
          </c:val>
          <c:extLst>
            <c:ext xmlns:c16="http://schemas.microsoft.com/office/drawing/2014/chart" uri="{C3380CC4-5D6E-409C-BE32-E72D297353CC}">
              <c16:uniqueId val="{00000002-F615-4C7F-A655-D62A211A1766}"/>
            </c:ext>
          </c:extLst>
        </c:ser>
        <c:ser>
          <c:idx val="3"/>
          <c:order val="3"/>
          <c:tx>
            <c:strRef>
              <c:f>Sheet1!$E$1</c:f>
              <c:strCache>
                <c:ptCount val="1"/>
                <c:pt idx="0">
                  <c:v>4</c:v>
                </c:pt>
              </c:strCache>
            </c:strRef>
          </c:tx>
          <c:spPr>
            <a:solidFill>
              <a:schemeClr val="accent1">
                <a:shade val="76000"/>
              </a:schemeClr>
            </a:solidFill>
            <a:ln>
              <a:noFill/>
            </a:ln>
            <a:effectLst/>
          </c:spPr>
          <c:invertIfNegative val="0"/>
          <c:cat>
            <c:strRef>
              <c:f>Sheet1!$A$2:$A$6</c:f>
              <c:strCache>
                <c:ptCount val="5"/>
                <c:pt idx="0">
                  <c:v>Evaluator 1</c:v>
                </c:pt>
                <c:pt idx="1">
                  <c:v>Evaluator 2</c:v>
                </c:pt>
                <c:pt idx="2">
                  <c:v>Evaluator 3</c:v>
                </c:pt>
                <c:pt idx="3">
                  <c:v>Evaluator 4</c:v>
                </c:pt>
                <c:pt idx="4">
                  <c:v>Evaluator 5</c:v>
                </c:pt>
              </c:strCache>
            </c:strRef>
          </c:cat>
          <c:val>
            <c:numRef>
              <c:f>Sheet1!$E$2:$E$6</c:f>
              <c:numCache>
                <c:formatCode>General</c:formatCode>
                <c:ptCount val="5"/>
                <c:pt idx="0">
                  <c:v>29</c:v>
                </c:pt>
                <c:pt idx="1">
                  <c:v>11</c:v>
                </c:pt>
                <c:pt idx="2">
                  <c:v>23</c:v>
                </c:pt>
                <c:pt idx="3">
                  <c:v>35</c:v>
                </c:pt>
                <c:pt idx="4">
                  <c:v>28</c:v>
                </c:pt>
              </c:numCache>
            </c:numRef>
          </c:val>
          <c:extLst>
            <c:ext xmlns:c16="http://schemas.microsoft.com/office/drawing/2014/chart" uri="{C3380CC4-5D6E-409C-BE32-E72D297353CC}">
              <c16:uniqueId val="{00000004-F615-4C7F-A655-D62A211A1766}"/>
            </c:ext>
          </c:extLst>
        </c:ser>
        <c:ser>
          <c:idx val="4"/>
          <c:order val="4"/>
          <c:tx>
            <c:strRef>
              <c:f>Sheet1!$F$1</c:f>
              <c:strCache>
                <c:ptCount val="1"/>
                <c:pt idx="0">
                  <c:v>5</c:v>
                </c:pt>
              </c:strCache>
            </c:strRef>
          </c:tx>
          <c:spPr>
            <a:solidFill>
              <a:schemeClr val="accent1">
                <a:shade val="53000"/>
              </a:schemeClr>
            </a:solidFill>
            <a:ln>
              <a:noFill/>
            </a:ln>
            <a:effectLst/>
          </c:spPr>
          <c:invertIfNegative val="0"/>
          <c:cat>
            <c:strRef>
              <c:f>Sheet1!$A$2:$A$6</c:f>
              <c:strCache>
                <c:ptCount val="5"/>
                <c:pt idx="0">
                  <c:v>Evaluator 1</c:v>
                </c:pt>
                <c:pt idx="1">
                  <c:v>Evaluator 2</c:v>
                </c:pt>
                <c:pt idx="2">
                  <c:v>Evaluator 3</c:v>
                </c:pt>
                <c:pt idx="3">
                  <c:v>Evaluator 4</c:v>
                </c:pt>
                <c:pt idx="4">
                  <c:v>Evaluator 5</c:v>
                </c:pt>
              </c:strCache>
            </c:strRef>
          </c:cat>
          <c:val>
            <c:numRef>
              <c:f>Sheet1!$F$2:$F$6</c:f>
              <c:numCache>
                <c:formatCode>General</c:formatCode>
                <c:ptCount val="5"/>
                <c:pt idx="0">
                  <c:v>17</c:v>
                </c:pt>
                <c:pt idx="1">
                  <c:v>9</c:v>
                </c:pt>
                <c:pt idx="2">
                  <c:v>28</c:v>
                </c:pt>
                <c:pt idx="3">
                  <c:v>32</c:v>
                </c:pt>
                <c:pt idx="4">
                  <c:v>40</c:v>
                </c:pt>
              </c:numCache>
            </c:numRef>
          </c:val>
          <c:extLst>
            <c:ext xmlns:c16="http://schemas.microsoft.com/office/drawing/2014/chart" uri="{C3380CC4-5D6E-409C-BE32-E72D297353CC}">
              <c16:uniqueId val="{00000005-F615-4C7F-A655-D62A211A1766}"/>
            </c:ext>
          </c:extLst>
        </c:ser>
        <c:dLbls>
          <c:showLegendKey val="0"/>
          <c:showVal val="0"/>
          <c:showCatName val="0"/>
          <c:showSerName val="0"/>
          <c:showPercent val="0"/>
          <c:showBubbleSize val="0"/>
        </c:dLbls>
        <c:gapWidth val="219"/>
        <c:overlap val="-27"/>
        <c:axId val="324636448"/>
        <c:axId val="324633120"/>
      </c:barChart>
      <c:catAx>
        <c:axId val="324636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CN"/>
          </a:p>
        </c:txPr>
        <c:crossAx val="324633120"/>
        <c:crosses val="autoZero"/>
        <c:auto val="1"/>
        <c:lblAlgn val="ctr"/>
        <c:lblOffset val="100"/>
        <c:noMultiLvlLbl val="0"/>
      </c:catAx>
      <c:valAx>
        <c:axId val="324633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CN"/>
          </a:p>
        </c:txPr>
        <c:crossAx val="324636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2023/5/25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r>
              <a:rPr lang="en-US" altLang="zh-CN" dirty="0"/>
              <a:t>Machine</a:t>
            </a:r>
            <a:r>
              <a:rPr lang="zh-CN" altLang="en-US" dirty="0"/>
              <a:t> </a:t>
            </a:r>
            <a:r>
              <a:rPr lang="en-US" altLang="zh-CN" dirty="0"/>
              <a:t>Translation</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KN sampling </a:t>
            </a:r>
            <a:r>
              <a:rPr lang="en-US" altLang="zh-CN" dirty="0">
                <a:sym typeface="Wingdings" panose="05000000000000000000" pitchFamily="2" charset="2"/>
              </a:rPr>
              <a:t></a:t>
            </a:r>
            <a:r>
              <a:rPr lang="en-US" altLang="zh-CN" b="0" i="0" dirty="0">
                <a:solidFill>
                  <a:srgbClr val="292929"/>
                </a:solidFill>
                <a:effectLst/>
                <a:latin typeface="charter"/>
              </a:rPr>
              <a:t>, </a:t>
            </a:r>
            <a:r>
              <a:rPr lang="zh-CN" altLang="en-US" b="0" i="0" dirty="0">
                <a:solidFill>
                  <a:srgbClr val="292929"/>
                </a:solidFill>
                <a:effectLst/>
                <a:latin typeface="charter"/>
              </a:rPr>
              <a:t>德国人，博士导师是</a:t>
            </a:r>
            <a:r>
              <a:rPr lang="en-US" altLang="zh-CN" b="0" i="0" dirty="0">
                <a:solidFill>
                  <a:srgbClr val="292929"/>
                </a:solidFill>
                <a:effectLst/>
                <a:latin typeface="charter"/>
              </a:rPr>
              <a:t>Hermann Ney,</a:t>
            </a:r>
            <a:r>
              <a:rPr lang="zh-CN" altLang="en-US" b="0" i="0" dirty="0">
                <a:solidFill>
                  <a:srgbClr val="292929"/>
                </a:solidFill>
                <a:effectLst/>
                <a:latin typeface="charter"/>
              </a:rPr>
              <a:t>把大家搞崩溃的</a:t>
            </a:r>
            <a:r>
              <a:rPr lang="en-US" altLang="zh-CN" b="0" i="0" dirty="0">
                <a:solidFill>
                  <a:srgbClr val="292929"/>
                </a:solidFill>
                <a:effectLst/>
                <a:latin typeface="charter"/>
              </a:rPr>
              <a:t>KN smoothing</a:t>
            </a:r>
            <a:r>
              <a:rPr lang="zh-CN" altLang="en-US" b="0" i="0" dirty="0">
                <a:solidFill>
                  <a:srgbClr val="292929"/>
                </a:solidFill>
                <a:effectLst/>
                <a:latin typeface="charter"/>
              </a:rPr>
              <a:t>算法的发明人。他一直从事机器翻译工作。</a:t>
            </a:r>
            <a:endParaRPr lang="en-US" altLang="zh-CN" b="0" i="0" dirty="0">
              <a:solidFill>
                <a:srgbClr val="292929"/>
              </a:solidFill>
              <a:effectLst/>
              <a:latin typeface="charter"/>
            </a:endParaRPr>
          </a:p>
          <a:p>
            <a:endParaRPr lang="en-US" altLang="zh-CN" b="0" i="0" dirty="0">
              <a:solidFill>
                <a:srgbClr val="292929"/>
              </a:solidFill>
              <a:effectLst/>
              <a:latin typeface="charter"/>
            </a:endParaRPr>
          </a:p>
          <a:p>
            <a:r>
              <a:rPr lang="zh-CN" altLang="en-US" dirty="0"/>
              <a:t>它于 </a:t>
            </a:r>
            <a:r>
              <a:rPr lang="en-US" altLang="zh-CN" dirty="0"/>
              <a:t>2006 </a:t>
            </a:r>
            <a:r>
              <a:rPr lang="zh-CN" altLang="en-US" dirty="0"/>
              <a:t>年 </a:t>
            </a:r>
            <a:r>
              <a:rPr lang="en-US" altLang="zh-CN" dirty="0"/>
              <a:t>4 </a:t>
            </a:r>
            <a:r>
              <a:rPr lang="zh-CN" altLang="en-US" dirty="0"/>
              <a:t>月作为统计机器翻译服务推出，它使用联合国和欧洲议会的文件和成绩单来收集语言数据。</a:t>
            </a:r>
            <a:endParaRPr lang="en-US" altLang="zh-CN" dirty="0"/>
          </a:p>
          <a:p>
            <a:endParaRPr lang="en-US" altLang="zh-CN" dirty="0"/>
          </a:p>
          <a:p>
            <a:r>
              <a:rPr lang="en-US" altLang="zh-CN" dirty="0"/>
              <a:t>2016 </a:t>
            </a:r>
            <a:r>
              <a:rPr lang="zh-CN" altLang="en-US" dirty="0"/>
              <a:t>年 </a:t>
            </a:r>
            <a:r>
              <a:rPr lang="en-US" altLang="zh-CN" dirty="0"/>
              <a:t>11 </a:t>
            </a:r>
            <a:r>
              <a:rPr lang="zh-CN" altLang="en-US" dirty="0"/>
              <a:t>月，谷歌宣布谷歌翻译将改用神经机器翻译引擎</a:t>
            </a:r>
            <a:r>
              <a:rPr lang="en-US" altLang="zh-CN" dirty="0"/>
              <a:t>——</a:t>
            </a:r>
            <a:r>
              <a:rPr lang="zh-CN" altLang="en-US" dirty="0"/>
              <a:t>谷歌神经机器翻译 </a:t>
            </a:r>
            <a:r>
              <a:rPr lang="en-US" altLang="zh-CN" dirty="0"/>
              <a:t>(GNMT)——</a:t>
            </a:r>
            <a:r>
              <a:rPr lang="zh-CN" altLang="en-US" dirty="0"/>
              <a:t>它一次翻译整个句子，而不是逐句翻译。</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11</a:t>
            </a:fld>
            <a:endParaRPr lang="zh-CN" altLang="en-US"/>
          </a:p>
        </p:txBody>
      </p:sp>
    </p:spTree>
    <p:extLst>
      <p:ext uri="{BB962C8B-B14F-4D97-AF65-F5344CB8AC3E}">
        <p14:creationId xmlns:p14="http://schemas.microsoft.com/office/powerpoint/2010/main" val="1978715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谷歌翻译是谷歌开发的一种多语言神经机器翻译服务，用于将文本、文档和网站从一种语言翻译成另一种语言。</a:t>
            </a:r>
            <a:endParaRPr lang="en-US" altLang="zh-CN" dirty="0"/>
          </a:p>
          <a:p>
            <a:endParaRPr lang="en-US" altLang="zh-CN" dirty="0"/>
          </a:p>
          <a:p>
            <a:r>
              <a:rPr lang="zh-CN" altLang="en-US" dirty="0"/>
              <a:t>截至 </a:t>
            </a:r>
            <a:r>
              <a:rPr lang="en-US" altLang="zh-CN" dirty="0"/>
              <a:t>2022 </a:t>
            </a:r>
            <a:r>
              <a:rPr lang="zh-CN" altLang="en-US" dirty="0"/>
              <a:t>年 </a:t>
            </a:r>
            <a:r>
              <a:rPr lang="en-US" altLang="zh-CN" dirty="0"/>
              <a:t>5 </a:t>
            </a:r>
            <a:r>
              <a:rPr lang="zh-CN" altLang="en-US" dirty="0"/>
              <a:t>月，谷歌翻译支持 </a:t>
            </a:r>
            <a:r>
              <a:rPr lang="en-US" altLang="zh-CN" dirty="0"/>
              <a:t>109 </a:t>
            </a:r>
            <a:r>
              <a:rPr lang="zh-CN" altLang="en-US" dirty="0"/>
              <a:t>种不同级别的语言，截至 </a:t>
            </a:r>
            <a:r>
              <a:rPr lang="en-US" altLang="zh-CN" dirty="0"/>
              <a:t>2016 </a:t>
            </a:r>
            <a:r>
              <a:rPr lang="zh-CN" altLang="en-US" dirty="0"/>
              <a:t>年 </a:t>
            </a:r>
            <a:r>
              <a:rPr lang="en-US" altLang="zh-CN" dirty="0"/>
              <a:t>4 </a:t>
            </a:r>
            <a:r>
              <a:rPr lang="zh-CN" altLang="en-US" dirty="0"/>
              <a:t>月，总用户数超过 </a:t>
            </a:r>
            <a:r>
              <a:rPr lang="en-US" altLang="zh-CN" dirty="0"/>
              <a:t>5 </a:t>
            </a:r>
            <a:r>
              <a:rPr lang="zh-CN" altLang="en-US" dirty="0"/>
              <a:t>亿，日翻译量超过 </a:t>
            </a:r>
            <a:r>
              <a:rPr lang="en-US" altLang="zh-CN" dirty="0"/>
              <a:t>1000 </a:t>
            </a:r>
            <a:r>
              <a:rPr lang="zh-CN" altLang="en-US" dirty="0"/>
              <a:t>亿字。</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12</a:t>
            </a:fld>
            <a:endParaRPr lang="zh-CN" altLang="en-US"/>
          </a:p>
        </p:txBody>
      </p:sp>
    </p:spTree>
    <p:extLst>
      <p:ext uri="{BB962C8B-B14F-4D97-AF65-F5344CB8AC3E}">
        <p14:creationId xmlns:p14="http://schemas.microsoft.com/office/powerpoint/2010/main" val="3406551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谷歌翻译是谷歌开发的一种多语言神经机器翻译服务，用于将文本、文档和网站从一种语言翻译成另一种语言。</a:t>
            </a:r>
            <a:endParaRPr lang="en-US" altLang="zh-CN" dirty="0"/>
          </a:p>
          <a:p>
            <a:endParaRPr lang="en-US" altLang="zh-CN" dirty="0"/>
          </a:p>
          <a:p>
            <a:r>
              <a:rPr lang="zh-CN" altLang="en-US" dirty="0"/>
              <a:t>截至 </a:t>
            </a:r>
            <a:r>
              <a:rPr lang="en-US" altLang="zh-CN" dirty="0"/>
              <a:t>2022 </a:t>
            </a:r>
            <a:r>
              <a:rPr lang="zh-CN" altLang="en-US" dirty="0"/>
              <a:t>年 </a:t>
            </a:r>
            <a:r>
              <a:rPr lang="en-US" altLang="zh-CN" dirty="0"/>
              <a:t>5 </a:t>
            </a:r>
            <a:r>
              <a:rPr lang="zh-CN" altLang="en-US" dirty="0"/>
              <a:t>月，谷歌翻译支持 </a:t>
            </a:r>
            <a:r>
              <a:rPr lang="en-US" altLang="zh-CN" dirty="0"/>
              <a:t>109 </a:t>
            </a:r>
            <a:r>
              <a:rPr lang="zh-CN" altLang="en-US" dirty="0"/>
              <a:t>种不同级别的语言，截至 </a:t>
            </a:r>
            <a:r>
              <a:rPr lang="en-US" altLang="zh-CN" dirty="0"/>
              <a:t>2016 </a:t>
            </a:r>
            <a:r>
              <a:rPr lang="zh-CN" altLang="en-US" dirty="0"/>
              <a:t>年 </a:t>
            </a:r>
            <a:r>
              <a:rPr lang="en-US" altLang="zh-CN" dirty="0"/>
              <a:t>4 </a:t>
            </a:r>
            <a:r>
              <a:rPr lang="zh-CN" altLang="en-US" dirty="0"/>
              <a:t>月，总用户数超过 </a:t>
            </a:r>
            <a:r>
              <a:rPr lang="en-US" altLang="zh-CN" dirty="0"/>
              <a:t>5 </a:t>
            </a:r>
            <a:r>
              <a:rPr lang="zh-CN" altLang="en-US" dirty="0"/>
              <a:t>亿，日翻译量超过 </a:t>
            </a:r>
            <a:r>
              <a:rPr lang="en-US" altLang="zh-CN" dirty="0"/>
              <a:t>1000 </a:t>
            </a:r>
            <a:r>
              <a:rPr lang="zh-CN" altLang="en-US" dirty="0"/>
              <a:t>亿字。</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13</a:t>
            </a:fld>
            <a:endParaRPr lang="zh-CN" altLang="en-US"/>
          </a:p>
        </p:txBody>
      </p:sp>
    </p:spTree>
    <p:extLst>
      <p:ext uri="{BB962C8B-B14F-4D97-AF65-F5344CB8AC3E}">
        <p14:creationId xmlns:p14="http://schemas.microsoft.com/office/powerpoint/2010/main" val="39817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第一版汉英，英汉字典的介绍。</a:t>
            </a:r>
            <a:endParaRPr lang="en-US" altLang="zh-CN" dirty="0"/>
          </a:p>
          <a:p>
            <a:pPr marL="0" indent="0">
              <a:buNone/>
            </a:pPr>
            <a:endParaRPr lang="en-US" altLang="zh-CN" dirty="0"/>
          </a:p>
          <a:p>
            <a:pPr marL="228600" indent="-228600">
              <a:buAutoNum type="arabicPeriod"/>
            </a:pPr>
            <a:r>
              <a:rPr lang="zh-CN" altLang="en-US" dirty="0"/>
              <a:t>博雅好古之儒有所據（据）以爲（为）考究斯亦善讀書（书）者之一大助。</a:t>
            </a:r>
            <a:r>
              <a:rPr lang="en-US" altLang="zh-CN" dirty="0"/>
              <a:t>The scholar who is well read, and a lover of antiquity, having authentic materials supplied him to refer to and investigate; - Even this, is a very important assistance to the skilful student</a:t>
            </a:r>
            <a:r>
              <a:rPr lang="zh-CN" altLang="en-US" dirty="0"/>
              <a:t>。</a:t>
            </a:r>
            <a:endParaRPr lang="en-US" altLang="zh-CN" dirty="0"/>
          </a:p>
          <a:p>
            <a:pPr marL="228600" indent="-228600">
              <a:buAutoNum type="arabicPeriod"/>
            </a:pPr>
            <a:r>
              <a:rPr lang="zh-CN" altLang="en-US" dirty="0"/>
              <a:t>繁体字的翻译难度很大。</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16</a:t>
            </a:fld>
            <a:endParaRPr lang="zh-CN" altLang="en-US"/>
          </a:p>
        </p:txBody>
      </p:sp>
    </p:spTree>
    <p:extLst>
      <p:ext uri="{BB962C8B-B14F-4D97-AF65-F5344CB8AC3E}">
        <p14:creationId xmlns:p14="http://schemas.microsoft.com/office/powerpoint/2010/main" val="386537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这是一个在</a:t>
            </a:r>
            <a:r>
              <a:rPr lang="en-US" altLang="zh-CN" dirty="0"/>
              <a:t>2009</a:t>
            </a:r>
            <a:r>
              <a:rPr lang="zh-CN" altLang="en-US" dirty="0"/>
              <a:t>年时候</a:t>
            </a:r>
            <a:r>
              <a:rPr lang="en-US" altLang="zh-CN" dirty="0"/>
              <a:t>,SMT </a:t>
            </a:r>
            <a:r>
              <a:rPr lang="zh-CN" altLang="en-US" dirty="0"/>
              <a:t>书里面，被认为非常难的句子。</a:t>
            </a:r>
            <a:endParaRPr lang="en-US" altLang="zh-CN" dirty="0"/>
          </a:p>
          <a:p>
            <a:pPr marL="228600" indent="-228600">
              <a:buAutoNum type="arabicPeriod"/>
            </a:pPr>
            <a:r>
              <a:rPr lang="en-US" altLang="zh-CN" dirty="0"/>
              <a:t>Neural Machine Translation </a:t>
            </a:r>
            <a:r>
              <a:rPr lang="zh-CN" altLang="en-US" dirty="0"/>
              <a:t>更能够接近真实的人工翻译</a:t>
            </a:r>
            <a:endParaRPr lang="en-US" altLang="zh-CN" dirty="0"/>
          </a:p>
          <a:p>
            <a:pPr marL="228600" indent="-228600">
              <a:buAutoNum type="arabicPeriod"/>
            </a:pPr>
            <a:r>
              <a:rPr lang="en-US" altLang="zh-CN" dirty="0"/>
              <a:t>The </a:t>
            </a:r>
            <a:r>
              <a:rPr lang="zh-CN" altLang="en-US" dirty="0"/>
              <a:t>和 </a:t>
            </a:r>
            <a:r>
              <a:rPr lang="en-US" altLang="zh-CN" dirty="0"/>
              <a:t>a </a:t>
            </a:r>
            <a:r>
              <a:rPr lang="zh-CN" altLang="en-US" dirty="0"/>
              <a:t>的区别。</a:t>
            </a:r>
            <a:endParaRPr lang="en-US" altLang="zh-CN" dirty="0"/>
          </a:p>
          <a:p>
            <a:pPr marL="228600" indent="-228600">
              <a:buAutoNum type="arabicPeriod"/>
            </a:pPr>
            <a:r>
              <a:rPr lang="en-US" altLang="zh-CN" dirty="0"/>
              <a:t>The Commissioner of Police of the Metropolis is the head of London‘s Metropolitan Police Service. </a:t>
            </a:r>
            <a:r>
              <a:rPr lang="zh-CN" altLang="en-US" dirty="0"/>
              <a:t>警察总长和警察专员有时候可以互换。</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17</a:t>
            </a:fld>
            <a:endParaRPr lang="zh-CN" altLang="en-US"/>
          </a:p>
        </p:txBody>
      </p:sp>
    </p:spTree>
    <p:extLst>
      <p:ext uri="{BB962C8B-B14F-4D97-AF65-F5344CB8AC3E}">
        <p14:creationId xmlns:p14="http://schemas.microsoft.com/office/powerpoint/2010/main" val="1486117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更好的成语和短语、</a:t>
            </a:r>
            <a:r>
              <a:rPr lang="zh-CN" altLang="en-US" b="0" i="0" dirty="0">
                <a:solidFill>
                  <a:srgbClr val="202124"/>
                </a:solidFill>
                <a:effectLst/>
                <a:latin typeface="Roboto" panose="02000000000000000000" pitchFamily="2" charset="0"/>
              </a:rPr>
              <a:t>比喻、俗语</a:t>
            </a:r>
            <a:endParaRPr lang="en-US" altLang="zh-CN" b="0" i="0" dirty="0">
              <a:solidFill>
                <a:srgbClr val="202124"/>
              </a:solidFill>
              <a:effectLst/>
              <a:latin typeface="Roboto" panose="02000000000000000000" pitchFamily="2" charset="0"/>
            </a:endParaRPr>
          </a:p>
          <a:p>
            <a:endParaRPr lang="en-US" altLang="zh-CN" b="0" i="0" dirty="0">
              <a:solidFill>
                <a:srgbClr val="202124"/>
              </a:solidFill>
              <a:effectLst/>
              <a:latin typeface="Roboto" panose="02000000000000000000" pitchFamily="2" charset="0"/>
            </a:endParaRPr>
          </a:p>
          <a:p>
            <a:r>
              <a:rPr lang="zh-CN" altLang="en-US" b="0" i="0" dirty="0">
                <a:solidFill>
                  <a:srgbClr val="202124"/>
                </a:solidFill>
                <a:effectLst/>
                <a:latin typeface="Roboto" panose="02000000000000000000" pitchFamily="2" charset="0"/>
              </a:rPr>
              <a:t>没有稻草的砖是一个短语，指的是在没有适当资源的情况下必须完成的任务。</a:t>
            </a:r>
          </a:p>
          <a:p>
            <a:endParaRPr lang="zh-CN" altLang="en-US" b="0" i="0" dirty="0">
              <a:solidFill>
                <a:srgbClr val="202124"/>
              </a:solidFill>
              <a:effectLst/>
              <a:latin typeface="Roboto" panose="02000000000000000000" pitchFamily="2" charset="0"/>
            </a:endParaRPr>
          </a:p>
          <a:p>
            <a:r>
              <a:rPr lang="zh-CN" altLang="en-US" b="0" i="0" dirty="0">
                <a:solidFill>
                  <a:srgbClr val="202124"/>
                </a:solidFill>
                <a:effectLst/>
                <a:latin typeface="Roboto" panose="02000000000000000000" pitchFamily="2" charset="0"/>
              </a:rPr>
              <a:t>除非您拥有基本的必要工具或材料，否则您无法制作或做某事。 除非他们开始招募真正优秀的球员，否则你永远不会拥有一支冠军球队。</a:t>
            </a:r>
          </a:p>
          <a:p>
            <a:endParaRPr lang="zh-CN" altLang="en-US" b="0" i="0" dirty="0">
              <a:solidFill>
                <a:srgbClr val="202124"/>
              </a:solidFill>
              <a:effectLst/>
              <a:latin typeface="Roboto" panose="02000000000000000000" pitchFamily="2" charset="0"/>
            </a:endParaRPr>
          </a:p>
          <a:p>
            <a:r>
              <a:rPr lang="zh-CN" altLang="en-US" b="0" i="0" dirty="0">
                <a:solidFill>
                  <a:srgbClr val="202124"/>
                </a:solidFill>
                <a:effectLst/>
                <a:latin typeface="Roboto" panose="02000000000000000000" pitchFamily="2" charset="0"/>
              </a:rPr>
              <a:t>然而，英语语言的接受者很难理解为什么他们需要米饭来做饭的文化方面。 翻译成英文可能会有问题，因为说英语的人通常不以大米为主食，更重要的是，它会被视为反女权主义者。</a:t>
            </a:r>
          </a:p>
          <a:p>
            <a:endParaRPr lang="zh-CN" altLang="en-US" b="0" i="0" dirty="0">
              <a:solidFill>
                <a:srgbClr val="202124"/>
              </a:solidFill>
              <a:effectLst/>
              <a:latin typeface="Roboto" panose="02000000000000000000" pitchFamily="2" charset="0"/>
            </a:endParaRPr>
          </a:p>
          <a:p>
            <a:r>
              <a:rPr lang="zh-CN" altLang="en-US" b="0" i="0" dirty="0">
                <a:solidFill>
                  <a:srgbClr val="202124"/>
                </a:solidFill>
                <a:effectLst/>
                <a:latin typeface="Roboto" panose="02000000000000000000" pitchFamily="2" charset="0"/>
              </a:rPr>
              <a:t>动态等价方法（</a:t>
            </a:r>
            <a:r>
              <a:rPr lang="en-US" altLang="zh-CN" b="0" i="0" dirty="0">
                <a:solidFill>
                  <a:srgbClr val="202124"/>
                </a:solidFill>
                <a:effectLst/>
                <a:latin typeface="Roboto" panose="02000000000000000000" pitchFamily="2" charset="0"/>
              </a:rPr>
              <a:t>Eugene A. Nida</a:t>
            </a:r>
            <a:r>
              <a:rPr lang="zh-CN" altLang="en-US" b="0" i="0" dirty="0">
                <a:solidFill>
                  <a:srgbClr val="202124"/>
                </a:solidFill>
                <a:effectLst/>
                <a:latin typeface="Roboto" panose="02000000000000000000" pitchFamily="2" charset="0"/>
              </a:rPr>
              <a:t>，</a:t>
            </a:r>
            <a:r>
              <a:rPr lang="en-US" altLang="zh-CN" b="0" i="0" dirty="0">
                <a:solidFill>
                  <a:srgbClr val="202124"/>
                </a:solidFill>
                <a:effectLst/>
                <a:latin typeface="Roboto" panose="02000000000000000000" pitchFamily="2" charset="0"/>
              </a:rPr>
              <a:t>1914-2011</a:t>
            </a:r>
            <a:r>
              <a:rPr lang="zh-CN" altLang="en-US" b="0" i="0" dirty="0">
                <a:solidFill>
                  <a:srgbClr val="202124"/>
                </a:solidFill>
                <a:effectLst/>
                <a:latin typeface="Roboto" panose="02000000000000000000" pitchFamily="2" charset="0"/>
              </a:rPr>
              <a:t>）</a:t>
            </a:r>
            <a:endParaRPr lang="en-US" altLang="zh-CN" b="0" i="0" dirty="0">
              <a:solidFill>
                <a:srgbClr val="202124"/>
              </a:solidFill>
              <a:effectLst/>
              <a:latin typeface="Roboto" panose="02000000000000000000" pitchFamily="2" charset="0"/>
            </a:endParaRPr>
          </a:p>
          <a:p>
            <a:endParaRPr lang="en-US" altLang="zh-CN" b="0" i="0" dirty="0">
              <a:solidFill>
                <a:srgbClr val="202124"/>
              </a:solidFill>
              <a:effectLst/>
              <a:latin typeface="Roboto" panose="02000000000000000000" pitchFamily="2" charset="0"/>
            </a:endParaRPr>
          </a:p>
          <a:p>
            <a:endParaRPr lang="en-US" altLang="zh-CN" dirty="0"/>
          </a:p>
          <a:p>
            <a:r>
              <a:rPr lang="en-US" altLang="zh-CN" dirty="0"/>
              <a:t>Bricks without straw is a phrase that refers to a task which must be undertaken without appropriate resources.</a:t>
            </a:r>
          </a:p>
          <a:p>
            <a:endParaRPr lang="en-US" altLang="zh-CN" dirty="0"/>
          </a:p>
          <a:p>
            <a:r>
              <a:rPr lang="en-US" altLang="zh-CN" dirty="0"/>
              <a:t>You can't make or do something unless you have the basic necessary tools or materials. You're never going to have a championship team unless they start recruiting players who are actually any good.</a:t>
            </a:r>
          </a:p>
          <a:p>
            <a:endParaRPr lang="en-US" altLang="zh-CN" dirty="0"/>
          </a:p>
          <a:p>
            <a:r>
              <a:rPr lang="en-US" altLang="zh-CN" dirty="0"/>
              <a:t>However, receptors of the English language would have a hard time understanding the cultural aspect as to why they would need rice to make a meal. The translation might be problematical in English since English-speakers usually do not have rice as a staple food, more importantly, it would be perceived as anti-feminist.</a:t>
            </a:r>
          </a:p>
          <a:p>
            <a:endParaRPr lang="en-US" altLang="zh-CN" dirty="0"/>
          </a:p>
          <a:p>
            <a:r>
              <a:rPr lang="en-US" altLang="zh-CN" dirty="0"/>
              <a:t>Dynamic equivalence method (</a:t>
            </a:r>
            <a:r>
              <a:rPr lang="en-US" altLang="zh-CN" dirty="0">
                <a:solidFill>
                  <a:schemeClr val="tx1">
                    <a:lumMod val="50000"/>
                    <a:lumOff val="50000"/>
                  </a:schemeClr>
                </a:solidFill>
              </a:rPr>
              <a:t>by Eugene A. Nida, 1914-2011</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19</a:t>
            </a:fld>
            <a:endParaRPr lang="zh-CN" altLang="en-US"/>
          </a:p>
        </p:txBody>
      </p:sp>
    </p:spTree>
    <p:extLst>
      <p:ext uri="{BB962C8B-B14F-4D97-AF65-F5344CB8AC3E}">
        <p14:creationId xmlns:p14="http://schemas.microsoft.com/office/powerpoint/2010/main" val="1763136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词序类型</a:t>
            </a:r>
            <a:endParaRPr lang="en-US" altLang="zh-CN" dirty="0"/>
          </a:p>
          <a:p>
            <a:endParaRPr lang="en-US" altLang="zh-CN" dirty="0"/>
          </a:p>
          <a:p>
            <a:r>
              <a:rPr lang="zh-CN" altLang="en-US" dirty="0"/>
              <a:t>语言在简单的陈述句中动词、主语和宾语的基本词序不同。</a:t>
            </a:r>
            <a:endParaRPr lang="en-US" altLang="zh-CN" dirty="0"/>
          </a:p>
          <a:p>
            <a:endParaRPr lang="en-US" altLang="zh-CN" dirty="0"/>
          </a:p>
          <a:p>
            <a:r>
              <a:rPr lang="zh-CN" altLang="en-US" dirty="0"/>
              <a:t>例如，德语、法语、英语和普通话都是（主语</a:t>
            </a:r>
            <a:r>
              <a:rPr lang="en-US" altLang="zh-CN" dirty="0"/>
              <a:t>-</a:t>
            </a:r>
            <a:r>
              <a:rPr lang="zh-CN" altLang="en-US" dirty="0"/>
              <a:t>动词</a:t>
            </a:r>
            <a:r>
              <a:rPr lang="en-US" altLang="zh-CN" dirty="0"/>
              <a:t>-</a:t>
            </a:r>
            <a:r>
              <a:rPr lang="zh-CN" altLang="en-US" dirty="0"/>
              <a:t>宾语）语言，这意味着动词往往位于主语和宾语之间。 </a:t>
            </a:r>
            <a:endParaRPr lang="en-US" altLang="zh-CN" dirty="0"/>
          </a:p>
          <a:p>
            <a:endParaRPr lang="en-US" altLang="zh-CN" dirty="0"/>
          </a:p>
          <a:p>
            <a:r>
              <a:rPr lang="zh-CN" altLang="en-US" dirty="0"/>
              <a:t>相比之下，印地语和日语是 </a:t>
            </a:r>
            <a:r>
              <a:rPr lang="en-US" altLang="zh-CN" dirty="0"/>
              <a:t>SOV </a:t>
            </a:r>
            <a:r>
              <a:rPr lang="zh-CN" altLang="en-US" dirty="0"/>
              <a:t>语言，这意味着动词往往出现在基本从句的末尾，爱尔兰语和阿拉伯语是 </a:t>
            </a:r>
            <a:r>
              <a:rPr lang="en-US" altLang="zh-CN" dirty="0"/>
              <a:t>VSO </a:t>
            </a:r>
            <a:r>
              <a:rPr lang="zh-CN" altLang="en-US" dirty="0"/>
              <a:t>语言。</a:t>
            </a:r>
            <a:endParaRPr lang="en-US" altLang="zh-CN" dirty="0"/>
          </a:p>
          <a:p>
            <a:endParaRPr lang="en-US" altLang="zh-CN" dirty="0"/>
          </a:p>
          <a:p>
            <a:r>
              <a:rPr lang="zh-CN" altLang="en-US" dirty="0"/>
              <a:t>共享其基本词序类型的两种语言通常具有其他相似之处。 例如，</a:t>
            </a:r>
            <a:r>
              <a:rPr lang="en-US" altLang="zh-CN" dirty="0"/>
              <a:t>VO </a:t>
            </a:r>
            <a:r>
              <a:rPr lang="zh-CN" altLang="en-US" dirty="0"/>
              <a:t>语言一般有介词，而 </a:t>
            </a:r>
            <a:r>
              <a:rPr lang="en-US" altLang="zh-CN" dirty="0"/>
              <a:t>OV </a:t>
            </a:r>
            <a:r>
              <a:rPr lang="zh-CN" altLang="en-US" dirty="0"/>
              <a:t>语言一般有后置词。</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23</a:t>
            </a:fld>
            <a:endParaRPr lang="zh-CN" altLang="en-US"/>
          </a:p>
        </p:txBody>
      </p:sp>
    </p:spTree>
    <p:extLst>
      <p:ext uri="{BB962C8B-B14F-4D97-AF65-F5344CB8AC3E}">
        <p14:creationId xmlns:p14="http://schemas.microsoft.com/office/powerpoint/2010/main" val="4257629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词汇分歧</a:t>
            </a:r>
          </a:p>
          <a:p>
            <a:endParaRPr lang="en-US" altLang="zh-CN" dirty="0"/>
          </a:p>
          <a:p>
            <a:r>
              <a:rPr lang="zh-CN" altLang="en-US" dirty="0"/>
              <a:t>语义翻译问题中的共同指代问题：</a:t>
            </a:r>
            <a:endParaRPr lang="en-US" altLang="zh-CN" dirty="0"/>
          </a:p>
          <a:p>
            <a:endParaRPr lang="en-US" altLang="zh-CN" dirty="0"/>
          </a:p>
          <a:p>
            <a:r>
              <a:rPr lang="zh-CN" altLang="en-US" dirty="0"/>
              <a:t>英语使用兄弟一词来表示任何男性兄弟姐妹，而中文和许多其他语言对哥哥和弟弟有不同的词（分别为普通话哥哥和弟弟）。</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24</a:t>
            </a:fld>
            <a:endParaRPr lang="zh-CN" altLang="en-US"/>
          </a:p>
        </p:txBody>
      </p:sp>
    </p:spTree>
    <p:extLst>
      <p:ext uri="{BB962C8B-B14F-4D97-AF65-F5344CB8AC3E}">
        <p14:creationId xmlns:p14="http://schemas.microsoft.com/office/powerpoint/2010/main" val="1712333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effectLst/>
                <a:latin typeface="Roboto" panose="02000000000000000000" pitchFamily="2" charset="0"/>
              </a:rPr>
              <a:t>那么为什么这是一个好计划。让我们先看看在翻译过程中会遇到的一些问题，我们从单词翻译开始。</a:t>
            </a:r>
            <a:endParaRPr lang="en-US" altLang="zh-CN" b="0" dirty="0">
              <a:effectLst/>
              <a:latin typeface="Roboto" panose="02000000000000000000" pitchFamily="2" charset="0"/>
            </a:endParaRPr>
          </a:p>
          <a:p>
            <a:r>
              <a:rPr lang="zh-CN" altLang="en-US" b="0" dirty="0">
                <a:effectLst/>
                <a:latin typeface="Roboto" panose="02000000000000000000" pitchFamily="2" charset="0"/>
              </a:rPr>
              <a:t>问题词是模棱两可的，所以这里的经典例子是</a:t>
            </a:r>
            <a:r>
              <a:rPr lang="en-US" altLang="zh-CN" b="0" dirty="0">
                <a:effectLst/>
                <a:latin typeface="Roboto" panose="02000000000000000000" pitchFamily="2" charset="0"/>
              </a:rPr>
              <a:t>bank </a:t>
            </a:r>
            <a:r>
              <a:rPr lang="zh-CN" altLang="en-US" b="0" dirty="0">
                <a:effectLst/>
                <a:latin typeface="Roboto" panose="02000000000000000000" pitchFamily="2" charset="0"/>
              </a:rPr>
              <a:t>银行这个词和</a:t>
            </a:r>
            <a:r>
              <a:rPr lang="en-US" altLang="zh-CN" b="0" dirty="0">
                <a:effectLst/>
                <a:latin typeface="Roboto" panose="02000000000000000000" pitchFamily="2" charset="0"/>
              </a:rPr>
              <a:t>interest</a:t>
            </a:r>
            <a:r>
              <a:rPr lang="zh-CN" altLang="en-US" b="0" dirty="0">
                <a:effectLst/>
                <a:latin typeface="Roboto" panose="02000000000000000000" pitchFamily="2" charset="0"/>
              </a:rPr>
              <a:t>利息这个词，它们在这些句子中的含义截然不同。</a:t>
            </a:r>
            <a:endParaRPr lang="en-US" altLang="zh-CN" b="0" dirty="0">
              <a:effectLst/>
              <a:latin typeface="Roboto" panose="02000000000000000000" pitchFamily="2" charset="0"/>
            </a:endParaRPr>
          </a:p>
          <a:p>
            <a:endParaRPr lang="en-US" altLang="zh-CN" b="0" dirty="0">
              <a:effectLst/>
              <a:latin typeface="Roboto" panose="02000000000000000000" pitchFamily="2" charset="0"/>
            </a:endParaRPr>
          </a:p>
          <a:p>
            <a:r>
              <a:rPr lang="zh-CN" altLang="en-US" b="0" dirty="0">
                <a:effectLst/>
                <a:latin typeface="Roboto" panose="02000000000000000000" pitchFamily="2" charset="0"/>
              </a:rPr>
              <a:t>第一句话</a:t>
            </a:r>
            <a:r>
              <a:rPr lang="en-US" altLang="zh-CN" b="0" dirty="0">
                <a:effectLst/>
                <a:latin typeface="Roboto" panose="02000000000000000000" pitchFamily="2" charset="0"/>
              </a:rPr>
              <a:t>He deposited money in a bank account with a high interest rate. </a:t>
            </a:r>
            <a:r>
              <a:rPr lang="zh-CN" altLang="en-US" b="0" dirty="0">
                <a:effectLst/>
                <a:latin typeface="Roboto" panose="02000000000000000000" pitchFamily="2" charset="0"/>
              </a:rPr>
              <a:t>他将钱存入利率较高的银行账户。这里涉及钱、账户，所以</a:t>
            </a:r>
            <a:r>
              <a:rPr lang="en-US" altLang="zh-CN" b="0" dirty="0">
                <a:effectLst/>
                <a:latin typeface="Roboto" panose="02000000000000000000" pitchFamily="2" charset="0"/>
              </a:rPr>
              <a:t>bank</a:t>
            </a:r>
            <a:r>
              <a:rPr lang="zh-CN" altLang="en-US" b="0" dirty="0">
                <a:effectLst/>
                <a:latin typeface="Roboto" panose="02000000000000000000" pitchFamily="2" charset="0"/>
              </a:rPr>
              <a:t>和</a:t>
            </a:r>
            <a:r>
              <a:rPr lang="en-US" altLang="zh-CN" b="0" dirty="0">
                <a:effectLst/>
                <a:latin typeface="Roboto" panose="02000000000000000000" pitchFamily="2" charset="0"/>
              </a:rPr>
              <a:t>interest</a:t>
            </a:r>
            <a:r>
              <a:rPr lang="zh-CN" altLang="en-US" b="0" dirty="0">
                <a:effectLst/>
                <a:latin typeface="Roboto" panose="02000000000000000000" pitchFamily="2" charset="0"/>
              </a:rPr>
              <a:t>翻译成中文是银行和利息。</a:t>
            </a:r>
            <a:endParaRPr lang="en-US" altLang="zh-CN" b="0" dirty="0">
              <a:effectLst/>
              <a:latin typeface="Roboto" panose="02000000000000000000" pitchFamily="2" charset="0"/>
            </a:endParaRPr>
          </a:p>
          <a:p>
            <a:endParaRPr lang="en-US" altLang="zh-CN" b="0" dirty="0">
              <a:effectLst/>
              <a:latin typeface="Roboto" panose="02000000000000000000" pitchFamily="2" charset="0"/>
            </a:endParaRPr>
          </a:p>
          <a:p>
            <a:r>
              <a:rPr lang="zh-CN" altLang="en-US" b="0" dirty="0">
                <a:effectLst/>
                <a:latin typeface="Roboto" panose="02000000000000000000" pitchFamily="2" charset="0"/>
              </a:rPr>
              <a:t>另一句话是</a:t>
            </a:r>
            <a:r>
              <a:rPr lang="en-US" altLang="zh-CN" sz="1200" dirty="0">
                <a:solidFill>
                  <a:srgbClr val="0E419C"/>
                </a:solidFill>
              </a:rPr>
              <a:t>Sitting on the </a:t>
            </a:r>
            <a:r>
              <a:rPr lang="en-US" altLang="zh-CN" sz="1200" dirty="0">
                <a:solidFill>
                  <a:srgbClr val="00B050"/>
                </a:solidFill>
              </a:rPr>
              <a:t>bank</a:t>
            </a:r>
            <a:r>
              <a:rPr lang="en-US" altLang="zh-CN" sz="1200" dirty="0">
                <a:solidFill>
                  <a:srgbClr val="0E419C"/>
                </a:solidFill>
              </a:rPr>
              <a:t> of the Mississippi, a passing ship piqued his </a:t>
            </a:r>
            <a:r>
              <a:rPr lang="en-US" altLang="zh-CN" sz="1200" dirty="0">
                <a:solidFill>
                  <a:srgbClr val="00B050"/>
                </a:solidFill>
              </a:rPr>
              <a:t>interest</a:t>
            </a:r>
            <a:r>
              <a:rPr lang="en-US" altLang="zh-CN" sz="1200" dirty="0">
                <a:solidFill>
                  <a:srgbClr val="0E419C"/>
                </a:solidFill>
              </a:rPr>
              <a:t>. </a:t>
            </a:r>
            <a:r>
              <a:rPr lang="zh-CN" altLang="en-US" b="0" dirty="0">
                <a:effectLst/>
                <a:latin typeface="Roboto" panose="02000000000000000000" pitchFamily="2" charset="0"/>
              </a:rPr>
              <a:t>坐在密西西比河的岸上</a:t>
            </a:r>
            <a:r>
              <a:rPr lang="en-US" altLang="zh-CN" b="0" dirty="0">
                <a:effectLst/>
                <a:latin typeface="Roboto" panose="02000000000000000000" pitchFamily="2" charset="0"/>
              </a:rPr>
              <a:t>, </a:t>
            </a:r>
            <a:r>
              <a:rPr lang="zh-CN" altLang="en-US" b="0" dirty="0">
                <a:effectLst/>
                <a:latin typeface="Roboto" panose="02000000000000000000" pitchFamily="2" charset="0"/>
              </a:rPr>
              <a:t>一艘过往的船激发了他的兴趣，这里的岸边是一条河的岸边。与金融机构无关，这里的兴趣也没有经济意义，它只是意味着一种好奇心，这些是非常不同的含义。所以，如果我们把这些单词翻译成中文时，我们可能会实际上必须为翻译选择不同的单词。</a:t>
            </a:r>
            <a:endParaRPr lang="en-US" altLang="zh-CN" b="0" dirty="0">
              <a:effectLst/>
              <a:latin typeface="Roboto" panose="02000000000000000000" pitchFamily="2" charset="0"/>
            </a:endParaRPr>
          </a:p>
          <a:p>
            <a:endParaRPr lang="en-US" altLang="zh-CN" b="0" dirty="0">
              <a:effectLst/>
              <a:latin typeface="Roboto" panose="02000000000000000000" pitchFamily="2" charset="0"/>
            </a:endParaRPr>
          </a:p>
          <a:p>
            <a:r>
              <a:rPr lang="zh-CN" altLang="en-US" b="0" dirty="0">
                <a:effectLst/>
                <a:latin typeface="Roboto" panose="02000000000000000000" pitchFamily="2" charset="0"/>
              </a:rPr>
              <a:t>所以计算机如何判断第一句中的银行与第二句中的银行不同。那么你怎么知道第一句中的银行与第二句中的银行不同。知道它是因为您只需查看周围的单词，并且从上下文中很清楚这些单词的含义和含义。该上下文也可用于计算机，并且其中一些上下文也应该有助于计算机进行翻译。</a:t>
            </a:r>
            <a:endParaRPr lang="en-US" altLang="zh-CN" b="0" dirty="0">
              <a:effectLst/>
              <a:latin typeface="Roboto" panose="02000000000000000000" pitchFamily="2" charset="0"/>
            </a:endParaRPr>
          </a:p>
          <a:p>
            <a:endParaRPr lang="en-US" altLang="zh-CN" b="0" dirty="0">
              <a:effectLst/>
              <a:latin typeface="Roboto" panose="02000000000000000000" pitchFamily="2" charset="0"/>
            </a:endParaRPr>
          </a:p>
          <a:p>
            <a:r>
              <a:rPr lang="en-US" altLang="zh-CN" b="0" dirty="0">
                <a:effectLst/>
                <a:latin typeface="Roboto" panose="02000000000000000000" pitchFamily="2" charset="0"/>
              </a:rPr>
              <a:t>so why is that a good plan. let‘s first look at some of the problems that we will encounter during translation we’ll start with word translation.</a:t>
            </a:r>
            <a:r>
              <a:rPr lang="zh-CN" altLang="en-US" b="0" dirty="0">
                <a:effectLst/>
                <a:latin typeface="Roboto" panose="02000000000000000000" pitchFamily="2" charset="0"/>
              </a:rPr>
              <a:t> </a:t>
            </a:r>
            <a:r>
              <a:rPr lang="en-US" altLang="zh-CN" b="0" dirty="0">
                <a:effectLst/>
                <a:latin typeface="Roboto" panose="02000000000000000000" pitchFamily="2" charset="0"/>
              </a:rPr>
              <a:t>problems words are ambiguous so the classic examples here are the word interest and the word bank these have starkly different meanings in these sentences so the first sentence they deposited money in a bank account with a higher interest rate. you have bank here as a financial institution and interest rate as you know the fee that's being paid for a loan and the other sentence is sitting on the bank of the Mississippi.  a passing ship peaked his interest where bank here is the shore of a river which. has nothing to do with the financial institution and the interest here also has no financial meaning it just means a sense of curiosity these are very different meanings and in many languages they might have very different translations so if </a:t>
            </a:r>
            <a:r>
              <a:rPr lang="en-US" altLang="zh-CN" b="0" dirty="0" err="1">
                <a:effectLst/>
                <a:latin typeface="Roboto" panose="02000000000000000000" pitchFamily="2" charset="0"/>
              </a:rPr>
              <a:t>i</a:t>
            </a:r>
            <a:r>
              <a:rPr lang="en-US" altLang="zh-CN" b="0" dirty="0">
                <a:effectLst/>
                <a:latin typeface="Roboto" panose="02000000000000000000" pitchFamily="2" charset="0"/>
              </a:rPr>
              <a:t> translate this into </a:t>
            </a:r>
            <a:r>
              <a:rPr lang="en-US" altLang="zh-CN" b="0" dirty="0" err="1">
                <a:effectLst/>
                <a:latin typeface="Roboto" panose="02000000000000000000" pitchFamily="2" charset="0"/>
              </a:rPr>
              <a:t>chinese</a:t>
            </a:r>
            <a:r>
              <a:rPr lang="en-US" altLang="zh-CN" b="0" dirty="0">
                <a:effectLst/>
                <a:latin typeface="Roboto" panose="02000000000000000000" pitchFamily="2" charset="0"/>
              </a:rPr>
              <a:t> into </a:t>
            </a:r>
            <a:r>
              <a:rPr lang="en-US" altLang="zh-CN" b="0" dirty="0" err="1">
                <a:effectLst/>
                <a:latin typeface="Roboto" panose="02000000000000000000" pitchFamily="2" charset="0"/>
              </a:rPr>
              <a:t>german</a:t>
            </a:r>
            <a:r>
              <a:rPr lang="en-US" altLang="zh-CN" b="0" dirty="0">
                <a:effectLst/>
                <a:latin typeface="Roboto" panose="02000000000000000000" pitchFamily="2" charset="0"/>
              </a:rPr>
              <a:t> </a:t>
            </a:r>
            <a:r>
              <a:rPr lang="en-US" altLang="zh-CN" b="0" dirty="0" err="1">
                <a:effectLst/>
                <a:latin typeface="Roboto" panose="02000000000000000000" pitchFamily="2" charset="0"/>
              </a:rPr>
              <a:t>i</a:t>
            </a:r>
            <a:r>
              <a:rPr lang="en-US" altLang="zh-CN" b="0" dirty="0">
                <a:effectLst/>
                <a:latin typeface="Roboto" panose="02000000000000000000" pitchFamily="2" charset="0"/>
              </a:rPr>
              <a:t> might actually have to pick different words for the translations so how is a computer </a:t>
            </a:r>
            <a:r>
              <a:rPr lang="en-US" altLang="zh-CN" b="0" dirty="0" err="1">
                <a:effectLst/>
                <a:latin typeface="Roboto" panose="02000000000000000000" pitchFamily="2" charset="0"/>
              </a:rPr>
              <a:t>gonna</a:t>
            </a:r>
            <a:r>
              <a:rPr lang="en-US" altLang="zh-CN" b="0" dirty="0">
                <a:effectLst/>
                <a:latin typeface="Roboto" panose="02000000000000000000" pitchFamily="2" charset="0"/>
              </a:rPr>
              <a:t> figure out that bank in the first sentence is different from bank in the second sentence. well how do you know that bank in the first sentence is different from bank in the second sentence you. know it because you just look at the surrounding words and from the context it's pretty clear what the meaning of these words are and. that context is also available to a computer and some of that context should also help a computer to translate</a:t>
            </a:r>
          </a:p>
          <a:p>
            <a:endParaRPr lang="en-US" altLang="zh-CN" b="0" dirty="0">
              <a:effectLst/>
              <a:latin typeface="Roboto" panose="02000000000000000000" pitchFamily="2" charset="0"/>
            </a:endParaRP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25</a:t>
            </a:fld>
            <a:endParaRPr lang="zh-CN" altLang="en-US"/>
          </a:p>
        </p:txBody>
      </p:sp>
    </p:spTree>
    <p:extLst>
      <p:ext uri="{BB962C8B-B14F-4D97-AF65-F5344CB8AC3E}">
        <p14:creationId xmlns:p14="http://schemas.microsoft.com/office/powerpoint/2010/main" val="263647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语义翻译问题中的</a:t>
            </a:r>
            <a:r>
              <a:rPr lang="en-US" altLang="zh-CN" dirty="0"/>
              <a:t>discourse</a:t>
            </a:r>
            <a:r>
              <a:rPr lang="zh-CN" altLang="en-US" dirty="0"/>
              <a:t>分析</a:t>
            </a:r>
            <a:r>
              <a:rPr lang="en-US" altLang="zh-CN" dirty="0"/>
              <a:t>, </a:t>
            </a:r>
            <a:r>
              <a:rPr lang="zh-CN" altLang="en-US" dirty="0"/>
              <a:t>即话语分析。这里的另一个语义翻译问题与话语有关。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在这里我们有两个子句：</a:t>
            </a:r>
            <a:r>
              <a:rPr lang="en-US" altLang="zh-CN" sz="1200" dirty="0">
                <a:solidFill>
                  <a:srgbClr val="00B050"/>
                </a:solidFill>
              </a:rPr>
              <a:t>Since</a:t>
            </a:r>
            <a:r>
              <a:rPr lang="en-US" altLang="zh-CN" sz="1200" dirty="0">
                <a:solidFill>
                  <a:srgbClr val="0E419C"/>
                </a:solidFill>
              </a:rPr>
              <a:t> you brought it up, I do not agree with you.</a:t>
            </a:r>
            <a:r>
              <a:rPr lang="zh-CN" altLang="en-US" sz="1200" dirty="0">
                <a:solidFill>
                  <a:srgbClr val="0E419C"/>
                </a:solidFill>
              </a:rPr>
              <a:t> </a:t>
            </a:r>
            <a:r>
              <a:rPr lang="zh-CN" altLang="en-US" dirty="0"/>
              <a:t>这里的“</a:t>
            </a:r>
            <a:r>
              <a:rPr lang="en-US" altLang="zh-CN" dirty="0"/>
              <a:t>since</a:t>
            </a:r>
            <a:r>
              <a:rPr lang="zh-CN" altLang="en-US" dirty="0"/>
              <a:t>”更像是推理，推论。 “因为你提出了它，我想指出我不同意你的看法” 。所以准确的翻译是：“既然你提出来了，我不同意你的看法”。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第二个句子，</a:t>
            </a:r>
            <a:r>
              <a:rPr lang="en-US" altLang="zh-CN" sz="1200" dirty="0">
                <a:solidFill>
                  <a:srgbClr val="00B050"/>
                </a:solidFill>
              </a:rPr>
              <a:t>Since</a:t>
            </a:r>
            <a:r>
              <a:rPr lang="en-US" altLang="zh-CN" sz="1200" dirty="0">
                <a:solidFill>
                  <a:srgbClr val="0E419C"/>
                </a:solidFill>
              </a:rPr>
              <a:t> you brought it up, we have been working on it  </a:t>
            </a:r>
            <a:r>
              <a:rPr lang="zh-CN" altLang="en-US" dirty="0"/>
              <a:t>“自从你提出以来，我们一直在努力”。 这更像是“自从”，当你提出这个问题时，我们一直在努力解决这个问题。 所以“</a:t>
            </a:r>
            <a:r>
              <a:rPr lang="en-US" altLang="zh-CN" dirty="0"/>
              <a:t>since</a:t>
            </a:r>
            <a:r>
              <a:rPr lang="zh-CN" altLang="en-US" dirty="0"/>
              <a:t>”更像是一种暂时的感觉。 既然你第一个句子你可以用</a:t>
            </a:r>
            <a:r>
              <a:rPr lang="en-US" altLang="zh-CN" dirty="0"/>
              <a:t>because</a:t>
            </a:r>
            <a:r>
              <a:rPr lang="zh-CN" altLang="en-US" dirty="0"/>
              <a:t>替换它，第二个句子就你不能，这个词可能有不同的翻译。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所以，选择什么样的翻译含义要来自话语结构本身的分析，那么这也是比较难的。</a:t>
            </a: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26</a:t>
            </a:fld>
            <a:endParaRPr lang="zh-CN" altLang="en-US"/>
          </a:p>
        </p:txBody>
      </p:sp>
    </p:spTree>
    <p:extLst>
      <p:ext uri="{BB962C8B-B14F-4D97-AF65-F5344CB8AC3E}">
        <p14:creationId xmlns:p14="http://schemas.microsoft.com/office/powerpoint/2010/main" val="1905288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a:t>
            </a:r>
            <a:endParaRPr lang="en-US" altLang="zh-CN" dirty="0"/>
          </a:p>
          <a:p>
            <a:r>
              <a:rPr lang="zh-CN" altLang="en-US" dirty="0"/>
              <a:t>如果你找到一群机器翻译研究人员并互相交谈，你会注意到他们最后都会谈论模型的评估。</a:t>
            </a:r>
            <a:endParaRPr lang="en-US" altLang="zh-CN" dirty="0"/>
          </a:p>
          <a:p>
            <a:r>
              <a:rPr lang="zh-CN" altLang="en-US" dirty="0"/>
              <a:t>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2</a:t>
            </a:fld>
            <a:endParaRPr lang="zh-CN" altLang="en-US"/>
          </a:p>
        </p:txBody>
      </p:sp>
    </p:spTree>
    <p:extLst>
      <p:ext uri="{BB962C8B-B14F-4D97-AF65-F5344CB8AC3E}">
        <p14:creationId xmlns:p14="http://schemas.microsoft.com/office/powerpoint/2010/main" val="1132759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指代密度问题，可以省略代词的语言称为</a:t>
            </a:r>
            <a:r>
              <a:rPr lang="en-US" altLang="zh-CN" dirty="0"/>
              <a:t>pro-drop </a:t>
            </a:r>
            <a:r>
              <a:rPr lang="zh-CN" altLang="en-US" dirty="0"/>
              <a:t>语言。中文翻译是：</a:t>
            </a:r>
            <a:r>
              <a:rPr lang="zh-CN" altLang="en-US" b="0" i="0" dirty="0">
                <a:solidFill>
                  <a:srgbClr val="333333"/>
                </a:solidFill>
                <a:effectLst/>
                <a:latin typeface="Arial" panose="020B0604020202020204" pitchFamily="34" charset="0"/>
              </a:rPr>
              <a:t>主语脱落</a:t>
            </a:r>
            <a:r>
              <a:rPr lang="en-US" altLang="zh-CN" b="0" i="0" dirty="0">
                <a:solidFill>
                  <a:srgbClr val="333333"/>
                </a:solidFill>
                <a:effectLst/>
                <a:latin typeface="Arial" panose="020B0604020202020204" pitchFamily="34" charset="0"/>
              </a:rPr>
              <a:t>(</a:t>
            </a:r>
            <a:r>
              <a:rPr lang="en-US" altLang="zh-CN" b="0" i="0" dirty="0">
                <a:solidFill>
                  <a:srgbClr val="F73131"/>
                </a:solidFill>
                <a:effectLst/>
                <a:latin typeface="Arial" panose="020B0604020202020204" pitchFamily="34" charset="0"/>
              </a:rPr>
              <a:t>pro-drop</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语言</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27</a:t>
            </a:fld>
            <a:endParaRPr lang="zh-CN" altLang="en-US"/>
          </a:p>
        </p:txBody>
      </p:sp>
    </p:spTree>
    <p:extLst>
      <p:ext uri="{BB962C8B-B14F-4D97-AF65-F5344CB8AC3E}">
        <p14:creationId xmlns:p14="http://schemas.microsoft.com/office/powerpoint/2010/main" val="367994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30303"/>
                </a:solidFill>
                <a:effectLst/>
                <a:latin typeface="Roboto" panose="02000000000000000000" pitchFamily="2" charset="0"/>
              </a:rPr>
              <a:t>那么我们怎么让机器去做翻译，有没有一个总体的原则可以遵循？</a:t>
            </a:r>
            <a:endParaRPr lang="en-US" altLang="zh-CN" b="0" i="0" dirty="0">
              <a:solidFill>
                <a:srgbClr val="03030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3030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30303"/>
                </a:solidFill>
                <a:effectLst/>
                <a:latin typeface="Roboto" panose="02000000000000000000" pitchFamily="2" charset="0"/>
              </a:rPr>
              <a:t>让我们首先从一个角度来看这个机器翻译问题，这是一个已经存在很长时间的 </a:t>
            </a:r>
            <a:r>
              <a:rPr lang="en-US" altLang="zh-CN" b="0" i="0" dirty="0" err="1">
                <a:solidFill>
                  <a:srgbClr val="030303"/>
                </a:solidFill>
                <a:effectLst/>
                <a:latin typeface="Roboto" panose="02000000000000000000" pitchFamily="2" charset="0"/>
              </a:rPr>
              <a:t>Vauquois</a:t>
            </a:r>
            <a:r>
              <a:rPr lang="en-US" altLang="zh-CN" b="0" i="0" dirty="0">
                <a:solidFill>
                  <a:srgbClr val="030303"/>
                </a:solidFill>
                <a:effectLst/>
                <a:latin typeface="Roboto" panose="02000000000000000000" pitchFamily="2" charset="0"/>
              </a:rPr>
              <a:t> </a:t>
            </a:r>
            <a:r>
              <a:rPr lang="zh-CN" altLang="en-US" b="0" i="0" dirty="0">
                <a:solidFill>
                  <a:srgbClr val="030303"/>
                </a:solidFill>
                <a:effectLst/>
                <a:latin typeface="Roboto" panose="02000000000000000000" pitchFamily="2" charset="0"/>
              </a:rPr>
              <a:t>三角关系图，并且被认为是构建机器翻译系统的原则性关系图。</a:t>
            </a:r>
            <a:endParaRPr lang="en-US" altLang="zh-CN" b="0" i="0" dirty="0">
              <a:solidFill>
                <a:srgbClr val="03030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3030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30303"/>
                </a:solidFill>
                <a:effectLst/>
                <a:latin typeface="Roboto" panose="02000000000000000000" pitchFamily="2" charset="0"/>
              </a:rPr>
              <a:t>我们可以想出一个源语言中的句子 </a:t>
            </a:r>
            <a:r>
              <a:rPr lang="en-US" altLang="zh-CN" b="0" i="0" dirty="0">
                <a:solidFill>
                  <a:srgbClr val="030303"/>
                </a:solidFill>
                <a:effectLst/>
                <a:latin typeface="Roboto" panose="02000000000000000000" pitchFamily="2" charset="0"/>
              </a:rPr>
              <a:t>Source language</a:t>
            </a:r>
            <a:r>
              <a:rPr lang="zh-CN" altLang="en-US" b="0" i="0" dirty="0">
                <a:solidFill>
                  <a:srgbClr val="030303"/>
                </a:solidFill>
                <a:effectLst/>
                <a:latin typeface="Roboto" panose="02000000000000000000" pitchFamily="2" charset="0"/>
              </a:rPr>
              <a:t>，然后通过将所有单词翻译成目标语言单词，</a:t>
            </a:r>
            <a:r>
              <a:rPr lang="zh-CN" altLang="en-US" b="1" i="0" dirty="0">
                <a:solidFill>
                  <a:srgbClr val="030303"/>
                </a:solidFill>
                <a:effectLst/>
                <a:latin typeface="Roboto" panose="02000000000000000000" pitchFamily="2" charset="0"/>
              </a:rPr>
              <a:t>词汇转换</a:t>
            </a:r>
            <a:r>
              <a:rPr lang="zh-CN" altLang="en-US" b="0" i="0" dirty="0">
                <a:solidFill>
                  <a:srgbClr val="030303"/>
                </a:solidFill>
                <a:effectLst/>
                <a:latin typeface="Roboto" panose="02000000000000000000" pitchFamily="2" charset="0"/>
              </a:rPr>
              <a:t>，也许我们需要一些关于重新排序的规则，但想法的本质是单词映射问题，是我们应该重点关注的。</a:t>
            </a:r>
            <a:endParaRPr lang="en-US" altLang="zh-CN" b="0" i="0" dirty="0">
              <a:solidFill>
                <a:srgbClr val="03030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3030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仅仅关注单词层面是不够的，</a:t>
            </a:r>
            <a:r>
              <a:rPr lang="zh-CN" altLang="en-US" b="0" i="0" dirty="0">
                <a:solidFill>
                  <a:srgbClr val="030303"/>
                </a:solidFill>
                <a:effectLst/>
                <a:latin typeface="Roboto" panose="02000000000000000000" pitchFamily="2" charset="0"/>
              </a:rPr>
              <a:t>实际上，我们应该做一些语言分析，（</a:t>
            </a:r>
            <a:r>
              <a:rPr lang="zh-CN" altLang="en-US" b="1" i="0" dirty="0">
                <a:solidFill>
                  <a:srgbClr val="030303"/>
                </a:solidFill>
                <a:effectLst/>
                <a:latin typeface="Roboto" panose="02000000000000000000" pitchFamily="2" charset="0"/>
              </a:rPr>
              <a:t>句法转换</a:t>
            </a:r>
            <a:r>
              <a:rPr lang="zh-CN" altLang="en-US" b="0" i="0" dirty="0">
                <a:solidFill>
                  <a:srgbClr val="030303"/>
                </a:solidFill>
                <a:effectLst/>
                <a:latin typeface="Roboto" panose="02000000000000000000" pitchFamily="2" charset="0"/>
              </a:rPr>
              <a:t>），这也就意味着，检测什么是名词、什么是动词、什么是从句、句子的主语在哪里、如何把主语与句子的宾语隔开。</a:t>
            </a:r>
            <a:endParaRPr lang="en-US" altLang="zh-CN" b="0" i="0" dirty="0">
              <a:solidFill>
                <a:srgbClr val="03030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3030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30303"/>
                </a:solidFill>
                <a:effectLst/>
                <a:latin typeface="Roboto" panose="02000000000000000000" pitchFamily="2" charset="0"/>
              </a:rPr>
              <a:t>如果您知道这些句法规则是什么，我们就可以找到一些合理的方法来映射语言之间的句法结构。</a:t>
            </a:r>
            <a:endParaRPr lang="zh-CN" altLang="en-US" dirty="0"/>
          </a:p>
          <a:p>
            <a:endParaRPr lang="en-US" altLang="zh-CN" b="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30303"/>
                </a:solidFill>
                <a:effectLst/>
                <a:latin typeface="Roboto" panose="02000000000000000000" pitchFamily="2" charset="0"/>
              </a:rPr>
              <a:t>但是句法转移、句法转换仍然在句子层面，表面的可见部分上进行，其实我们真正想要翻译的是句子的真正含义。所以，如果我们可以获取源语句的</a:t>
            </a:r>
            <a:r>
              <a:rPr lang="zh-CN" altLang="en-US" b="1" i="0" dirty="0">
                <a:solidFill>
                  <a:srgbClr val="030303"/>
                </a:solidFill>
                <a:effectLst/>
                <a:latin typeface="Roboto" panose="02000000000000000000" pitchFamily="2" charset="0"/>
              </a:rPr>
              <a:t>含义表示</a:t>
            </a:r>
            <a:r>
              <a:rPr lang="zh-CN" altLang="en-US" b="0" i="0" dirty="0">
                <a:solidFill>
                  <a:srgbClr val="030303"/>
                </a:solidFill>
                <a:effectLst/>
                <a:latin typeface="Roboto" panose="02000000000000000000" pitchFamily="2" charset="0"/>
              </a:rPr>
              <a:t>，即我们的语义转移</a:t>
            </a:r>
            <a:r>
              <a:rPr lang="en-US" altLang="zh-CN" b="0" i="0" dirty="0">
                <a:solidFill>
                  <a:srgbClr val="030303"/>
                </a:solidFill>
                <a:effectLst/>
                <a:latin typeface="Roboto" panose="02000000000000000000" pitchFamily="2" charset="0"/>
              </a:rPr>
              <a:t>/</a:t>
            </a:r>
            <a:r>
              <a:rPr lang="zh-CN" altLang="en-US" b="1" i="0" dirty="0">
                <a:solidFill>
                  <a:srgbClr val="030303"/>
                </a:solidFill>
                <a:effectLst/>
                <a:latin typeface="Roboto" panose="02000000000000000000" pitchFamily="2" charset="0"/>
              </a:rPr>
              <a:t>语义转换</a:t>
            </a:r>
            <a:r>
              <a:rPr lang="zh-CN" altLang="en-US" b="0" i="0" dirty="0">
                <a:solidFill>
                  <a:srgbClr val="030303"/>
                </a:solidFill>
                <a:effectLst/>
                <a:latin typeface="Roboto" panose="02000000000000000000" pitchFamily="2" charset="0"/>
              </a:rPr>
              <a:t>，这样的话，我们的转换后的语句可能就会更贴近目标语言，显得含义方面更贴切。</a:t>
            </a:r>
            <a:endParaRPr lang="zh-CN" altLang="en-US" dirty="0"/>
          </a:p>
          <a:p>
            <a:endParaRPr lang="en-US" altLang="zh-CN" dirty="0"/>
          </a:p>
          <a:p>
            <a:endParaRPr lang="en-US" altLang="zh-CN" dirty="0"/>
          </a:p>
          <a:p>
            <a:r>
              <a:rPr lang="zh-CN" altLang="en-US" dirty="0"/>
              <a:t>我们的最终目标是 </a:t>
            </a:r>
            <a:r>
              <a:rPr lang="en-US" altLang="zh-CN" dirty="0"/>
              <a:t>Interlingua </a:t>
            </a:r>
            <a:r>
              <a:rPr lang="zh-CN" altLang="en-US" dirty="0"/>
              <a:t>国际语翻译，国际语的表示 </a:t>
            </a:r>
            <a:r>
              <a:rPr lang="en-US" altLang="zh-CN" dirty="0"/>
              <a:t>representation</a:t>
            </a:r>
            <a:r>
              <a:rPr lang="zh-CN" altLang="en-US" dirty="0"/>
              <a:t>。</a:t>
            </a:r>
            <a:endParaRPr lang="en-US" altLang="zh-CN" dirty="0"/>
          </a:p>
          <a:p>
            <a:endParaRPr lang="en-US" altLang="zh-CN" dirty="0"/>
          </a:p>
          <a:p>
            <a:r>
              <a:rPr lang="zh-CN" altLang="en-US" dirty="0"/>
              <a:t>这个三角表示图是一个很好的</a:t>
            </a:r>
            <a:r>
              <a:rPr lang="en-US" altLang="zh-CN" dirty="0"/>
              <a:t>motivation</a:t>
            </a:r>
            <a:r>
              <a:rPr lang="zh-CN" altLang="en-US" dirty="0"/>
              <a:t>，我们的终极目标就是要打通这些箭头。</a:t>
            </a:r>
            <a:endParaRPr lang="en-US" altLang="zh-CN" dirty="0"/>
          </a:p>
          <a:p>
            <a:endParaRPr lang="en-US" altLang="zh-CN" dirty="0"/>
          </a:p>
          <a:p>
            <a:r>
              <a:rPr lang="zh-CN" altLang="en-US" dirty="0"/>
              <a:t>有各种各样的语言，都可以把他们表示成国际语言表示，翻译的时候只要找到对应最好的国际语言表示。</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28</a:t>
            </a:fld>
            <a:endParaRPr lang="zh-CN" altLang="en-US"/>
          </a:p>
        </p:txBody>
      </p:sp>
    </p:spTree>
    <p:extLst>
      <p:ext uri="{BB962C8B-B14F-4D97-AF65-F5344CB8AC3E}">
        <p14:creationId xmlns:p14="http://schemas.microsoft.com/office/powerpoint/2010/main" val="247368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effectLst/>
                <a:latin typeface="Roboto" panose="02000000000000000000" pitchFamily="2" charset="0"/>
              </a:rPr>
              <a:t>另一个重要的想法是从数据中学习。 这个想法是，一方面我们有训练数据，包括平行语料库，翻译文本的单语语料库，即任何文本，以及所涉及的字典，也许还有语言工具，它帮我们收集统计数据以构建机器翻译系统。</a:t>
            </a:r>
            <a:endParaRPr lang="en-US" altLang="zh-CN" b="0" dirty="0">
              <a:effectLst/>
              <a:latin typeface="Roboto" panose="02000000000000000000" pitchFamily="2" charset="0"/>
            </a:endParaRPr>
          </a:p>
          <a:p>
            <a:endParaRPr lang="en-US" altLang="zh-CN" b="0" dirty="0">
              <a:effectLst/>
              <a:latin typeface="Roboto" panose="02000000000000000000" pitchFamily="2" charset="0"/>
            </a:endParaRPr>
          </a:p>
          <a:p>
            <a:r>
              <a:rPr lang="zh-CN" altLang="en-US" b="0" dirty="0">
                <a:effectLst/>
                <a:latin typeface="Roboto" panose="02000000000000000000" pitchFamily="2" charset="0"/>
              </a:rPr>
              <a:t>想要使用它的时候，我们提供源文本通过统计机器翻译系统运行并生成翻译，因此这里的关键是，我们构建的系统是从数据中学习</a:t>
            </a:r>
            <a:endParaRPr lang="en-US" altLang="zh-CN" b="0" dirty="0">
              <a:effectLst/>
              <a:latin typeface="Roboto" panose="02000000000000000000" pitchFamily="2" charset="0"/>
            </a:endParaRPr>
          </a:p>
          <a:p>
            <a:endParaRPr lang="en-US" altLang="zh-CN" b="0" dirty="0">
              <a:effectLst/>
              <a:latin typeface="Roboto" panose="02000000000000000000" pitchFamily="2" charset="0"/>
            </a:endParaRPr>
          </a:p>
          <a:p>
            <a:r>
              <a:rPr lang="zh-CN" altLang="en-US" dirty="0"/>
              <a:t>平行文本是与译文并行放置的文本。平行文本对齐 是指确定平行文本中原文和译文的对应句子。平行文本的集合被称为平行语料库。在句子层面对齐平行语料库是很多语言学研究领域的前提条件。</a:t>
            </a:r>
            <a:endParaRPr lang="en-US" altLang="zh-CN" dirty="0"/>
          </a:p>
          <a:p>
            <a:endParaRPr lang="en-US" altLang="zh-CN" dirty="0"/>
          </a:p>
          <a:p>
            <a:endParaRPr lang="en-US" altLang="zh-CN" dirty="0"/>
          </a:p>
          <a:p>
            <a:r>
              <a:rPr lang="en-US" altLang="zh-CN" dirty="0"/>
              <a:t>the other big idea is to learn from data. so the idea is that you have training data on one hand parallel corpora so translated text monolingual corpora. these are just any text and the languages involved dictionaries and maybe also linguistic tools and that allows you to kind of collect the statistics to build a machine translation system and then at run time when you actually want to use it. you just put take the source text run it through the statistical machine translation system and produce a translation so the key here is you learn from data</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29</a:t>
            </a:fld>
            <a:endParaRPr lang="zh-CN" altLang="en-US"/>
          </a:p>
        </p:txBody>
      </p:sp>
    </p:spTree>
    <p:extLst>
      <p:ext uri="{BB962C8B-B14F-4D97-AF65-F5344CB8AC3E}">
        <p14:creationId xmlns:p14="http://schemas.microsoft.com/office/powerpoint/2010/main" val="1528680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30</a:t>
            </a:fld>
            <a:endParaRPr lang="zh-CN" altLang="en-US"/>
          </a:p>
        </p:txBody>
      </p:sp>
    </p:spTree>
    <p:extLst>
      <p:ext uri="{BB962C8B-B14F-4D97-AF65-F5344CB8AC3E}">
        <p14:creationId xmlns:p14="http://schemas.microsoft.com/office/powerpoint/2010/main" val="1096385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示范如何写好英语（流利）。 从单语数据中学习。</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模拟单词和短语的翻译方式（保真度）。 从并行数据中学习。</a:t>
            </a:r>
            <a:endParaRPr lang="en-US" altLang="zh-CN" dirty="0"/>
          </a:p>
          <a:p>
            <a:endParaRPr lang="en-US" altLang="zh-CN" dirty="0"/>
          </a:p>
          <a:p>
            <a:r>
              <a:rPr lang="zh-CN" altLang="en-US" dirty="0"/>
              <a:t>语言模型</a:t>
            </a:r>
          </a:p>
          <a:p>
            <a:r>
              <a:rPr lang="zh-CN" altLang="en-US" dirty="0"/>
              <a:t>示范如何写好英语（流利）。 从单语数据中学习。</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31</a:t>
            </a:fld>
            <a:endParaRPr lang="zh-CN" altLang="en-US"/>
          </a:p>
        </p:txBody>
      </p:sp>
    </p:spTree>
    <p:extLst>
      <p:ext uri="{BB962C8B-B14F-4D97-AF65-F5344CB8AC3E}">
        <p14:creationId xmlns:p14="http://schemas.microsoft.com/office/powerpoint/2010/main" val="4180265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机器翻译的初始统计模型基于单词，单词之间可以直接翻译、插入、删除和重新排序的原子单元。</a:t>
            </a:r>
            <a:endParaRPr lang="en-US" altLang="zh-CN" dirty="0"/>
          </a:p>
          <a:p>
            <a:endParaRPr lang="en-US" altLang="zh-CN" dirty="0"/>
          </a:p>
          <a:p>
            <a:r>
              <a:rPr lang="zh-CN" altLang="en-US" dirty="0"/>
              <a:t>目前最成功的机器翻译方法将短语翻译作为原子单位。</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32</a:t>
            </a:fld>
            <a:endParaRPr lang="zh-CN" altLang="en-US"/>
          </a:p>
        </p:txBody>
      </p:sp>
    </p:spTree>
    <p:extLst>
      <p:ext uri="{BB962C8B-B14F-4D97-AF65-F5344CB8AC3E}">
        <p14:creationId xmlns:p14="http://schemas.microsoft.com/office/powerpoint/2010/main" val="3772361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SMT</a:t>
            </a:r>
            <a:r>
              <a:rPr lang="zh-CN" altLang="en-US" dirty="0"/>
              <a:t>是一个巨大的研究领域</a:t>
            </a:r>
          </a:p>
          <a:p>
            <a:endParaRPr lang="en-US" altLang="zh-CN" dirty="0"/>
          </a:p>
          <a:p>
            <a:r>
              <a:rPr lang="zh-CN" altLang="en-US" dirty="0"/>
              <a:t>最好的系统极其复杂（例如数百个重要细节）</a:t>
            </a:r>
          </a:p>
          <a:p>
            <a:endParaRPr lang="en-US" altLang="zh-CN" dirty="0"/>
          </a:p>
          <a:p>
            <a:r>
              <a:rPr lang="zh-CN" altLang="en-US" dirty="0"/>
              <a:t>系统有许多单独设计的子组件</a:t>
            </a:r>
          </a:p>
          <a:p>
            <a:endParaRPr lang="en-US" altLang="zh-CN" dirty="0"/>
          </a:p>
          <a:p>
            <a:r>
              <a:rPr lang="zh-CN" altLang="en-US" dirty="0"/>
              <a:t>大量特征工程：需要设计特征来捕捉特定的语言现象</a:t>
            </a:r>
          </a:p>
          <a:p>
            <a:endParaRPr lang="en-US" altLang="zh-CN" dirty="0"/>
          </a:p>
          <a:p>
            <a:r>
              <a:rPr lang="zh-CN" altLang="en-US" dirty="0"/>
              <a:t>需要编译和维护额外的资源（例如等效短语表）</a:t>
            </a:r>
          </a:p>
          <a:p>
            <a:endParaRPr lang="en-US" altLang="zh-CN" dirty="0"/>
          </a:p>
          <a:p>
            <a:r>
              <a:rPr lang="zh-CN" altLang="en-US" dirty="0"/>
              <a:t>维护大量人力：为每个语言对重复努力！</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33</a:t>
            </a:fld>
            <a:endParaRPr lang="zh-CN" altLang="en-US"/>
          </a:p>
        </p:txBody>
      </p:sp>
    </p:spTree>
    <p:extLst>
      <p:ext uri="{BB962C8B-B14F-4D97-AF65-F5344CB8AC3E}">
        <p14:creationId xmlns:p14="http://schemas.microsoft.com/office/powerpoint/2010/main" val="2845352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34</a:t>
            </a:fld>
            <a:endParaRPr lang="zh-CN" altLang="en-US"/>
          </a:p>
        </p:txBody>
      </p:sp>
    </p:spTree>
    <p:extLst>
      <p:ext uri="{BB962C8B-B14F-4D97-AF65-F5344CB8AC3E}">
        <p14:creationId xmlns:p14="http://schemas.microsoft.com/office/powerpoint/2010/main" val="2534109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神经机器翻译 </a:t>
            </a:r>
            <a:r>
              <a:rPr lang="en-US" altLang="zh-CN" dirty="0"/>
              <a:t>(NMT) </a:t>
            </a:r>
            <a:r>
              <a:rPr lang="zh-CN" altLang="en-US" dirty="0"/>
              <a:t>是一种使用单个神经网络进行机器翻译的方法。</a:t>
            </a:r>
            <a:endParaRPr lang="en-US" altLang="zh-CN" dirty="0"/>
          </a:p>
          <a:p>
            <a:endParaRPr lang="zh-CN" altLang="en-US" dirty="0"/>
          </a:p>
          <a:p>
            <a:r>
              <a:rPr lang="zh-CN" altLang="en-US" dirty="0"/>
              <a:t>神经网络架构称为序列到序列（又名 </a:t>
            </a:r>
            <a:r>
              <a:rPr lang="en-US" altLang="zh-CN" dirty="0"/>
              <a:t>seq2seq</a:t>
            </a:r>
            <a:r>
              <a:rPr lang="zh-CN" altLang="en-US" dirty="0"/>
              <a:t>），它涉及两个 </a:t>
            </a:r>
            <a:r>
              <a:rPr lang="en-US" altLang="zh-CN" dirty="0"/>
              <a:t>RNN</a:t>
            </a:r>
            <a:r>
              <a:rPr lang="zh-CN" altLang="en-US" dirty="0"/>
              <a:t>。</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35</a:t>
            </a:fld>
            <a:endParaRPr lang="zh-CN" altLang="en-US"/>
          </a:p>
        </p:txBody>
      </p:sp>
    </p:spTree>
    <p:extLst>
      <p:ext uri="{BB962C8B-B14F-4D97-AF65-F5344CB8AC3E}">
        <p14:creationId xmlns:p14="http://schemas.microsoft.com/office/powerpoint/2010/main" val="3078252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编码器</a:t>
            </a:r>
            <a:r>
              <a:rPr lang="en-US" altLang="zh-CN" dirty="0"/>
              <a:t>-</a:t>
            </a:r>
            <a:r>
              <a:rPr lang="zh-CN" altLang="en-US" dirty="0"/>
              <a:t>解码器模型</a:t>
            </a:r>
            <a:r>
              <a:rPr lang="en-US" altLang="zh-CN" dirty="0"/>
              <a:t>/</a:t>
            </a:r>
            <a:r>
              <a:rPr lang="zh-CN" altLang="en-US" dirty="0"/>
              <a:t>网络或序列到序列网络是能够生成适合上下文的任意长度输出序列的模型。 编码器</a:t>
            </a:r>
            <a:r>
              <a:rPr lang="en-US" altLang="zh-CN" dirty="0"/>
              <a:t>-</a:t>
            </a:r>
            <a:r>
              <a:rPr lang="zh-CN" altLang="en-US" dirty="0"/>
              <a:t>解码器网络已经有非常广泛的应用，不仅包括机器翻译，还有生成文本摘要、问答和对话等。这些网络背后的关键思想是使用编码器网络，该网络接受输入序列并创建它的上下文表示，通常称为上下文。 然后将该表示传递给解码器，该解码器生成特定于任务的输出序列。 图中说明了该架构的组成部分。</a:t>
            </a:r>
            <a:endParaRPr lang="en-US" altLang="zh-CN" dirty="0"/>
          </a:p>
          <a:p>
            <a:endParaRPr lang="en-US" altLang="zh-CN" dirty="0"/>
          </a:p>
          <a:p>
            <a:r>
              <a:rPr lang="zh-CN" altLang="en-US" dirty="0"/>
              <a:t>这里强调一下：上下文是输入的隐藏表示的函数，并且可以由解码器以多种方式使用</a:t>
            </a:r>
            <a:endParaRPr lang="en-US" altLang="zh-CN" dirty="0"/>
          </a:p>
          <a:p>
            <a:endParaRPr lang="en-US" altLang="zh-CN" dirty="0"/>
          </a:p>
          <a:p>
            <a:r>
              <a:rPr lang="zh-CN" altLang="en-US" b="1" dirty="0"/>
              <a:t>编码器</a:t>
            </a:r>
            <a:r>
              <a:rPr lang="zh-CN" altLang="en-US" dirty="0"/>
              <a:t>接受输入序列 </a:t>
            </a:r>
            <a:r>
              <a:rPr lang="en-US" altLang="zh-CN" dirty="0"/>
              <a:t>x </a:t>
            </a:r>
            <a:r>
              <a:rPr lang="zh-CN" altLang="en-US" dirty="0"/>
              <a:t>并生成相应的上下文表示序列 </a:t>
            </a:r>
            <a:r>
              <a:rPr lang="en-US" altLang="zh-CN" dirty="0"/>
              <a:t>h</a:t>
            </a:r>
            <a:r>
              <a:rPr lang="zh-CN" altLang="en-US" dirty="0"/>
              <a:t>。 </a:t>
            </a:r>
            <a:r>
              <a:rPr lang="en-US" altLang="zh-CN" dirty="0"/>
              <a:t>LSTM</a:t>
            </a:r>
            <a:r>
              <a:rPr lang="zh-CN" altLang="en-US" dirty="0"/>
              <a:t>、卷积网络和 </a:t>
            </a:r>
            <a:r>
              <a:rPr lang="en-US" altLang="zh-CN" dirty="0"/>
              <a:t>Transformer </a:t>
            </a:r>
            <a:r>
              <a:rPr lang="zh-CN" altLang="en-US" dirty="0"/>
              <a:t>都可以用作编码器</a:t>
            </a:r>
            <a:endParaRPr lang="en-US" altLang="zh-CN" dirty="0"/>
          </a:p>
          <a:p>
            <a:endParaRPr lang="en-US" altLang="zh-CN" dirty="0"/>
          </a:p>
          <a:p>
            <a:r>
              <a:rPr lang="zh-CN" altLang="en-US" dirty="0"/>
              <a:t>上下文向量 </a:t>
            </a:r>
            <a:r>
              <a:rPr lang="en-US" altLang="zh-CN" dirty="0"/>
              <a:t>c</a:t>
            </a:r>
            <a:r>
              <a:rPr lang="zh-CN" altLang="en-US" dirty="0"/>
              <a:t>，是输入的隐藏表示的函数，将输入的本质传达给解码器，并且可以由解码器以多种方式使用。</a:t>
            </a:r>
            <a:endParaRPr lang="en-US" altLang="zh-CN" dirty="0"/>
          </a:p>
          <a:p>
            <a:endParaRPr lang="en-US" altLang="zh-CN" dirty="0"/>
          </a:p>
          <a:p>
            <a:r>
              <a:rPr lang="zh-CN" altLang="en-US" b="1" dirty="0"/>
              <a:t>解码器</a:t>
            </a:r>
            <a:r>
              <a:rPr lang="zh-CN" altLang="en-US" dirty="0"/>
              <a:t>接受 </a:t>
            </a:r>
            <a:r>
              <a:rPr lang="en-US" altLang="zh-CN" dirty="0"/>
              <a:t>c </a:t>
            </a:r>
            <a:r>
              <a:rPr lang="zh-CN" altLang="en-US" dirty="0"/>
              <a:t>作为输入并生成任意长度的隐藏状态序列 </a:t>
            </a:r>
            <a:r>
              <a:rPr lang="en-US" altLang="zh-CN" dirty="0"/>
              <a:t>h</a:t>
            </a:r>
            <a:r>
              <a:rPr lang="zh-CN" altLang="en-US" dirty="0"/>
              <a:t>，从中可以获得相应的输出状态序列 </a:t>
            </a:r>
            <a:r>
              <a:rPr lang="en-US" altLang="zh-CN" dirty="0"/>
              <a:t>y</a:t>
            </a:r>
            <a:r>
              <a:rPr lang="zh-CN" altLang="en-US" dirty="0"/>
              <a:t>。 就像编码器一样，解码器可以通过任何类型的序列架构来实现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36</a:t>
            </a:fld>
            <a:endParaRPr lang="zh-CN" altLang="en-US"/>
          </a:p>
        </p:txBody>
      </p:sp>
    </p:spTree>
    <p:extLst>
      <p:ext uri="{BB962C8B-B14F-4D97-AF65-F5344CB8AC3E}">
        <p14:creationId xmlns:p14="http://schemas.microsoft.com/office/powerpoint/2010/main" val="379499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机器翻译是将句子 </a:t>
            </a:r>
            <a:r>
              <a:rPr lang="en-US" altLang="zh-CN" dirty="0"/>
              <a:t>x </a:t>
            </a:r>
            <a:r>
              <a:rPr lang="zh-CN" altLang="en-US" dirty="0"/>
              <a:t>从一种语言，我们叫源语言，翻译成另一种语言，我们目标语言的句子 </a:t>
            </a:r>
            <a:r>
              <a:rPr lang="en-US" altLang="zh-CN" dirty="0"/>
              <a:t>y</a:t>
            </a:r>
            <a:r>
              <a:rPr lang="zh-CN" altLang="en-US" dirty="0"/>
              <a:t>。</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a:t>
            </a:fld>
            <a:endParaRPr lang="zh-CN" altLang="en-US"/>
          </a:p>
        </p:txBody>
      </p:sp>
    </p:spTree>
    <p:extLst>
      <p:ext uri="{BB962C8B-B14F-4D97-AF65-F5344CB8AC3E}">
        <p14:creationId xmlns:p14="http://schemas.microsoft.com/office/powerpoint/2010/main" val="2594981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37</a:t>
            </a:fld>
            <a:endParaRPr lang="zh-CN" altLang="en-US"/>
          </a:p>
        </p:txBody>
      </p:sp>
    </p:spTree>
    <p:extLst>
      <p:ext uri="{BB962C8B-B14F-4D97-AF65-F5344CB8AC3E}">
        <p14:creationId xmlns:p14="http://schemas.microsoft.com/office/powerpoint/2010/main" val="1145748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给定像 </a:t>
            </a:r>
            <a:r>
              <a:rPr lang="en-US" altLang="zh-CN" dirty="0"/>
              <a:t>tanh </a:t>
            </a:r>
            <a:r>
              <a:rPr lang="zh-CN" altLang="en-US" dirty="0"/>
              <a:t>或 </a:t>
            </a:r>
            <a:r>
              <a:rPr lang="en-US" altLang="zh-CN" dirty="0"/>
              <a:t>ReLU </a:t>
            </a:r>
            <a:r>
              <a:rPr lang="zh-CN" altLang="en-US" dirty="0"/>
              <a:t>这样的激活函数，时间 𝑡 的输入和时间 𝑡 − </a:t>
            </a:r>
            <a:r>
              <a:rPr lang="en-US" altLang="zh-CN" dirty="0"/>
              <a:t>1 </a:t>
            </a:r>
            <a:r>
              <a:rPr lang="zh-CN" altLang="en-US" dirty="0"/>
              <a:t>的隐藏状态的函数，𝑓 是可能词汇项集上的 </a:t>
            </a:r>
            <a:r>
              <a:rPr lang="en-US" altLang="zh-CN" dirty="0"/>
              <a:t>softmax</a:t>
            </a:r>
            <a:r>
              <a:rPr lang="zh-CN" altLang="en-US" dirty="0"/>
              <a:t>。</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38</a:t>
            </a:fld>
            <a:endParaRPr lang="zh-CN" altLang="en-US"/>
          </a:p>
        </p:txBody>
      </p:sp>
    </p:spTree>
    <p:extLst>
      <p:ext uri="{BB962C8B-B14F-4D97-AF65-F5344CB8AC3E}">
        <p14:creationId xmlns:p14="http://schemas.microsoft.com/office/powerpoint/2010/main" val="781346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什么是自回归方法。</a:t>
            </a:r>
            <a:endParaRPr lang="en-US" altLang="zh-CN" dirty="0"/>
          </a:p>
          <a:p>
            <a:endParaRPr lang="en-US" altLang="zh-CN" dirty="0"/>
          </a:p>
          <a:p>
            <a:r>
              <a:rPr lang="zh-CN" altLang="en-US" dirty="0"/>
              <a:t>大家回忆一下，在</a:t>
            </a:r>
            <a:r>
              <a:rPr lang="en-US" altLang="zh-CN" dirty="0"/>
              <a:t>n-</a:t>
            </a:r>
            <a:r>
              <a:rPr lang="zh-CN" altLang="en-US" dirty="0"/>
              <a:t>元语言模型中，我们使用了</a:t>
            </a:r>
            <a:r>
              <a:rPr lang="en-US" altLang="zh-CN" dirty="0"/>
              <a:t>sampling</a:t>
            </a:r>
            <a:r>
              <a:rPr lang="zh-CN" altLang="en-US" dirty="0"/>
              <a:t>方法来生成一个句子。</a:t>
            </a:r>
            <a:endParaRPr lang="en-US" altLang="zh-CN" dirty="0"/>
          </a:p>
          <a:p>
            <a:r>
              <a:rPr lang="zh-CN" altLang="en-US" dirty="0"/>
              <a:t>从技术上讲，</a:t>
            </a:r>
            <a:r>
              <a:rPr lang="zh-CN" altLang="en-US" b="1" dirty="0"/>
              <a:t>自回归模型</a:t>
            </a:r>
            <a:r>
              <a:rPr lang="zh-CN" altLang="en-US" dirty="0"/>
              <a:t>是一种模型，它基于先前在时间 </a:t>
            </a:r>
            <a:r>
              <a:rPr lang="en-US" altLang="zh-CN" dirty="0"/>
              <a:t>t -1</a:t>
            </a:r>
            <a:r>
              <a:rPr lang="zh-CN" altLang="en-US" dirty="0"/>
              <a:t>、</a:t>
            </a:r>
            <a:r>
              <a:rPr lang="en-US" altLang="zh-CN" dirty="0"/>
              <a:t>t -2 </a:t>
            </a:r>
            <a:r>
              <a:rPr lang="zh-CN" altLang="en-US" dirty="0"/>
              <a:t>等处的值的线性函数来预测时间 </a:t>
            </a:r>
            <a:r>
              <a:rPr lang="en-US" altLang="zh-CN" dirty="0"/>
              <a:t>t </a:t>
            </a:r>
            <a:r>
              <a:rPr lang="zh-CN" altLang="en-US" dirty="0"/>
              <a:t>处的值。</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39</a:t>
            </a:fld>
            <a:endParaRPr lang="zh-CN" altLang="en-US"/>
          </a:p>
        </p:txBody>
      </p:sp>
    </p:spTree>
    <p:extLst>
      <p:ext uri="{BB962C8B-B14F-4D97-AF65-F5344CB8AC3E}">
        <p14:creationId xmlns:p14="http://schemas.microsoft.com/office/powerpoint/2010/main" val="2601245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如果我们想从源文本（英语）翻译成目标文本（西班牙语），可以使用</a:t>
            </a:r>
            <a:r>
              <a:rPr lang="zh-CN" altLang="en-US" b="1" dirty="0"/>
              <a:t>自回归生成</a:t>
            </a:r>
            <a:r>
              <a:rPr lang="zh-CN" altLang="en-US" dirty="0"/>
              <a:t>：在源文本末尾添加 </a:t>
            </a:r>
            <a:r>
              <a:rPr lang="en-US" altLang="zh-CN" dirty="0"/>
              <a:t>&lt;s&gt; </a:t>
            </a:r>
            <a:r>
              <a:rPr lang="zh-CN" altLang="en-US" dirty="0"/>
              <a:t>标记，然后简单地连接目标文本。 例子：</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40</a:t>
            </a:fld>
            <a:endParaRPr lang="zh-CN" altLang="en-US"/>
          </a:p>
        </p:txBody>
      </p:sp>
    </p:spTree>
    <p:extLst>
      <p:ext uri="{BB962C8B-B14F-4D97-AF65-F5344CB8AC3E}">
        <p14:creationId xmlns:p14="http://schemas.microsoft.com/office/powerpoint/2010/main" val="4178217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如何得到一个翻译的句子</a:t>
            </a:r>
            <a:r>
              <a:rPr lang="en-US" altLang="zh-CN" dirty="0"/>
              <a:t>y</a:t>
            </a:r>
            <a:r>
              <a:rPr lang="zh-CN" altLang="en-US" dirty="0"/>
              <a:t>？</a:t>
            </a:r>
            <a:endParaRPr lang="en-US" altLang="zh-CN" dirty="0"/>
          </a:p>
          <a:p>
            <a:endParaRPr lang="en-US" altLang="zh-CN" dirty="0"/>
          </a:p>
          <a:p>
            <a:r>
              <a:rPr lang="zh-CN" altLang="en-US" dirty="0"/>
              <a:t>给定源句子 </a:t>
            </a:r>
            <a:r>
              <a:rPr lang="en-US" altLang="zh-CN" dirty="0"/>
              <a:t>source text</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41</a:t>
            </a:fld>
            <a:endParaRPr lang="zh-CN" altLang="en-US"/>
          </a:p>
        </p:txBody>
      </p:sp>
    </p:spTree>
    <p:extLst>
      <p:ext uri="{BB962C8B-B14F-4D97-AF65-F5344CB8AC3E}">
        <p14:creationId xmlns:p14="http://schemas.microsoft.com/office/powerpoint/2010/main" val="1826478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编码器的全部目的是生成输入的上下文表示。 这种表示体现在编码器的最终隐藏状态 </a:t>
            </a:r>
            <a:r>
              <a:rPr lang="en-US" altLang="zh-CN" dirty="0"/>
              <a:t>h </a:t>
            </a:r>
            <a:r>
              <a:rPr lang="zh-CN" altLang="en-US" dirty="0"/>
              <a:t>中。 这个表示，也称为</a:t>
            </a:r>
            <a:r>
              <a:rPr lang="zh-CN" altLang="en-US" b="1" dirty="0"/>
              <a:t>上下文</a:t>
            </a:r>
            <a:r>
              <a:rPr lang="zh-CN" altLang="en-US" dirty="0"/>
              <a:t>的 </a:t>
            </a:r>
            <a:r>
              <a:rPr lang="en-US" altLang="zh-CN" dirty="0"/>
              <a:t>c</a:t>
            </a:r>
            <a:r>
              <a:rPr lang="zh-CN" altLang="en-US" dirty="0"/>
              <a:t>，然后被传递给解码器。</a:t>
            </a:r>
            <a:endParaRPr lang="en-US" altLang="zh-CN" dirty="0"/>
          </a:p>
          <a:p>
            <a:endParaRPr lang="en-US" altLang="zh-CN" dirty="0"/>
          </a:p>
          <a:p>
            <a:r>
              <a:rPr lang="zh-CN" altLang="en-US" dirty="0"/>
              <a:t>右侧的解码器网络采用此状态并使用它来初始化解码器的第一个隐藏状态。 也就是说，第一个解码器 </a:t>
            </a:r>
            <a:r>
              <a:rPr lang="en-US" altLang="zh-CN" dirty="0"/>
              <a:t>RNN </a:t>
            </a:r>
            <a:r>
              <a:rPr lang="zh-CN" altLang="en-US" dirty="0"/>
              <a:t>单元使用 </a:t>
            </a:r>
            <a:r>
              <a:rPr lang="en-US" altLang="zh-CN" dirty="0"/>
              <a:t>c </a:t>
            </a:r>
            <a:r>
              <a:rPr lang="zh-CN" altLang="en-US" dirty="0"/>
              <a:t>作为其先前的隐藏状态 </a:t>
            </a:r>
            <a:r>
              <a:rPr lang="en-US" altLang="zh-CN" dirty="0"/>
              <a:t>h</a:t>
            </a:r>
            <a:r>
              <a:rPr lang="zh-CN" altLang="en-US" dirty="0"/>
              <a:t>。 解码器自回归生成一系列输出，一个</a:t>
            </a:r>
          </a:p>
          <a:p>
            <a:r>
              <a:rPr lang="zh-CN" altLang="en-US" dirty="0"/>
              <a:t>一个元素，直到生成序列结束标记。 每个隐藏状态都以前一个隐藏状态和前一个状态生成的输出为条件。</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42</a:t>
            </a:fld>
            <a:endParaRPr lang="zh-CN" altLang="en-US"/>
          </a:p>
        </p:txBody>
      </p:sp>
    </p:spTree>
    <p:extLst>
      <p:ext uri="{BB962C8B-B14F-4D97-AF65-F5344CB8AC3E}">
        <p14:creationId xmlns:p14="http://schemas.microsoft.com/office/powerpoint/2010/main" val="1135490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1932298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与分隔符连接后，这些源</a:t>
            </a:r>
            <a:r>
              <a:rPr lang="en-US" altLang="zh-CN" dirty="0"/>
              <a:t>-</a:t>
            </a:r>
            <a:r>
              <a:rPr lang="zh-CN" altLang="en-US" dirty="0"/>
              <a:t>目标对现在可以用作训练数据。</a:t>
            </a:r>
            <a:endParaRPr lang="en-US" altLang="zh-CN" dirty="0"/>
          </a:p>
          <a:p>
            <a:endParaRPr lang="zh-CN" altLang="en-US" dirty="0"/>
          </a:p>
          <a:p>
            <a:r>
              <a:rPr lang="zh-CN" altLang="en-US" dirty="0"/>
              <a:t>网络获得源文本，然后从分隔符开始进行自回归训练以预测下一个单词。</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44</a:t>
            </a:fld>
            <a:endParaRPr lang="zh-CN" altLang="en-US"/>
          </a:p>
        </p:txBody>
      </p:sp>
    </p:spTree>
    <p:extLst>
      <p:ext uri="{BB962C8B-B14F-4D97-AF65-F5344CB8AC3E}">
        <p14:creationId xmlns:p14="http://schemas.microsoft.com/office/powerpoint/2010/main" val="3589870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45</a:t>
            </a:fld>
            <a:endParaRPr lang="zh-CN" altLang="en-US"/>
          </a:p>
        </p:txBody>
      </p:sp>
    </p:spTree>
    <p:extLst>
      <p:ext uri="{BB962C8B-B14F-4D97-AF65-F5344CB8AC3E}">
        <p14:creationId xmlns:p14="http://schemas.microsoft.com/office/powerpoint/2010/main" val="3665753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编码器</a:t>
            </a:r>
            <a:r>
              <a:rPr lang="en-US" altLang="zh-CN" dirty="0"/>
              <a:t>-</a:t>
            </a:r>
            <a:r>
              <a:rPr lang="zh-CN" altLang="en-US" dirty="0"/>
              <a:t>解码器模型的简单性在于它将编码器（构建源文本的表示）与解码器清晰地分离，解码器使用此上下文生成目标文本。 在我们迄今为止描述的模型中，这个上下文向量是 </a:t>
            </a:r>
            <a:r>
              <a:rPr lang="en-US" altLang="zh-CN" dirty="0" err="1"/>
              <a:t>hn</a:t>
            </a:r>
            <a:r>
              <a:rPr lang="zh-CN" altLang="en-US" dirty="0"/>
              <a:t>，即源文本的最后（第 </a:t>
            </a:r>
            <a:r>
              <a:rPr lang="en-US" altLang="zh-CN" dirty="0"/>
              <a:t>n </a:t>
            </a:r>
            <a:r>
              <a:rPr lang="zh-CN" altLang="en-US" dirty="0"/>
              <a:t>个）时间步的隐藏状态。 因此，这个最终的隐藏状态充当了一个瓶颈：它必须绝对代表关于源文本含义的所有内容，因为解码器对源文本的唯一了解就是这个上下文向量中的内容</a:t>
            </a:r>
            <a:endParaRPr lang="en-US" altLang="zh-CN" dirty="0"/>
          </a:p>
          <a:p>
            <a:endParaRPr lang="en-US" altLang="zh-CN" dirty="0"/>
          </a:p>
          <a:p>
            <a:endParaRPr lang="en-US" altLang="zh-CN" dirty="0"/>
          </a:p>
          <a:p>
            <a:r>
              <a:rPr lang="zh-CN" altLang="en-US" dirty="0"/>
              <a:t>注意机制，就像在普通的编码器</a:t>
            </a:r>
            <a:r>
              <a:rPr lang="en-US" altLang="zh-CN" dirty="0"/>
              <a:t>-</a:t>
            </a:r>
            <a:r>
              <a:rPr lang="zh-CN" altLang="en-US" dirty="0"/>
              <a:t>解码器模型中一样，上下文向量 </a:t>
            </a:r>
            <a:r>
              <a:rPr lang="en-US" altLang="zh-CN" dirty="0"/>
              <a:t>c </a:t>
            </a:r>
            <a:r>
              <a:rPr lang="zh-CN" altLang="en-US" dirty="0"/>
              <a:t>是单个向量，它是编码器隐藏状态的函数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46</a:t>
            </a:fld>
            <a:endParaRPr lang="zh-CN" altLang="en-US"/>
          </a:p>
        </p:txBody>
      </p:sp>
    </p:spTree>
    <p:extLst>
      <p:ext uri="{BB962C8B-B14F-4D97-AF65-F5344CB8AC3E}">
        <p14:creationId xmlns:p14="http://schemas.microsoft.com/office/powerpoint/2010/main" val="368975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有一定的历史背景：第二次世界大战期间出现的计算机是密码破解，外国军队将信息编码成故意的密码，破解这些密码是一个非常重要的问题。</a:t>
            </a:r>
            <a:endParaRPr lang="en-US" altLang="zh-CN" dirty="0"/>
          </a:p>
          <a:p>
            <a:endParaRPr lang="en-US" altLang="zh-CN" dirty="0"/>
          </a:p>
          <a:p>
            <a:r>
              <a:rPr lang="en-US" altLang="zh-CN" sz="1200" dirty="0"/>
              <a:t>Warren Weaver</a:t>
            </a:r>
            <a:r>
              <a:rPr lang="zh-CN" altLang="en-US" dirty="0"/>
              <a:t>是美国科学家、数学家和科学管理员。 他被广泛认为是机器翻译的先驱之一，也是在美国为科学创造支持的重要人物。</a:t>
            </a:r>
            <a:endParaRPr lang="en-US" altLang="zh-CN" dirty="0"/>
          </a:p>
          <a:p>
            <a:endParaRPr lang="en-US" altLang="zh-CN" dirty="0"/>
          </a:p>
          <a:p>
            <a:r>
              <a:rPr lang="zh-CN" altLang="en-US" dirty="0"/>
              <a:t>把翻译当成是一个密码破解的问题。</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a:t>
            </a:fld>
            <a:endParaRPr lang="zh-CN" altLang="en-US"/>
          </a:p>
        </p:txBody>
      </p:sp>
    </p:spTree>
    <p:extLst>
      <p:ext uri="{BB962C8B-B14F-4D97-AF65-F5344CB8AC3E}">
        <p14:creationId xmlns:p14="http://schemas.microsoft.com/office/powerpoint/2010/main" val="586022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隐藏状态的数量随着输入的大小而变化，我们不能直接使用整个编码器隐藏状态向量作为解码器的上下文。</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47</a:t>
            </a:fld>
            <a:endParaRPr lang="zh-CN" altLang="en-US"/>
          </a:p>
        </p:txBody>
      </p:sp>
    </p:spTree>
    <p:extLst>
      <p:ext uri="{BB962C8B-B14F-4D97-AF65-F5344CB8AC3E}">
        <p14:creationId xmlns:p14="http://schemas.microsoft.com/office/powerpoint/2010/main" val="743486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49</a:t>
            </a:fld>
            <a:endParaRPr lang="zh-CN" altLang="en-US"/>
          </a:p>
        </p:txBody>
      </p:sp>
    </p:spTree>
    <p:extLst>
      <p:ext uri="{BB962C8B-B14F-4D97-AF65-F5344CB8AC3E}">
        <p14:creationId xmlns:p14="http://schemas.microsoft.com/office/powerpoint/2010/main" val="1909863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图示：编码器</a:t>
            </a:r>
            <a:r>
              <a:rPr lang="en-US" altLang="zh-CN" dirty="0"/>
              <a:t>-</a:t>
            </a:r>
            <a:r>
              <a:rPr lang="zh-CN" altLang="en-US" dirty="0"/>
              <a:t>解码器架构使用</a:t>
            </a:r>
            <a:r>
              <a:rPr lang="en-US" altLang="zh-CN" dirty="0"/>
              <a:t>Transformer </a:t>
            </a:r>
            <a:r>
              <a:rPr lang="zh-CN" altLang="en-US" dirty="0"/>
              <a:t>组件。 编码器使用我们在第 </a:t>
            </a:r>
            <a:r>
              <a:rPr lang="en-US" altLang="zh-CN" dirty="0"/>
              <a:t>9 </a:t>
            </a:r>
            <a:r>
              <a:rPr lang="zh-CN" altLang="en-US" dirty="0"/>
              <a:t>章中看到的</a:t>
            </a:r>
            <a:r>
              <a:rPr lang="en-US" altLang="zh-CN" dirty="0"/>
              <a:t>Transformer</a:t>
            </a:r>
            <a:r>
              <a:rPr lang="zh-CN" altLang="en-US" dirty="0"/>
              <a:t>模块，而解码器使用更强大的块，带有额外的编码器</a:t>
            </a:r>
            <a:r>
              <a:rPr lang="en-US" altLang="zh-CN" dirty="0"/>
              <a:t>-</a:t>
            </a:r>
            <a:r>
              <a:rPr lang="zh-CN" altLang="en-US" dirty="0"/>
              <a:t>解码器注意力层。 编码器 </a:t>
            </a:r>
            <a:r>
              <a:rPr lang="en-US" altLang="zh-CN" dirty="0"/>
              <a:t>H </a:t>
            </a:r>
            <a:r>
              <a:rPr lang="zh-CN" altLang="en-US" dirty="0"/>
              <a:t>的最终输出用于形成每个解码器块中交叉注意力层的 </a:t>
            </a:r>
            <a:r>
              <a:rPr lang="en-US" altLang="zh-CN" dirty="0"/>
              <a:t>K </a:t>
            </a:r>
            <a:r>
              <a:rPr lang="zh-CN" altLang="en-US" dirty="0"/>
              <a:t>和 </a:t>
            </a:r>
            <a:r>
              <a:rPr lang="en-US" altLang="zh-CN" dirty="0"/>
              <a:t>V </a:t>
            </a:r>
            <a:r>
              <a:rPr lang="zh-CN" altLang="en-US" dirty="0"/>
              <a:t>输入。</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51</a:t>
            </a:fld>
            <a:endParaRPr lang="zh-CN" altLang="en-US"/>
          </a:p>
        </p:txBody>
      </p:sp>
    </p:spTree>
    <p:extLst>
      <p:ext uri="{BB962C8B-B14F-4D97-AF65-F5344CB8AC3E}">
        <p14:creationId xmlns:p14="http://schemas.microsoft.com/office/powerpoint/2010/main" val="2283935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52</a:t>
            </a:fld>
            <a:endParaRPr lang="zh-CN" altLang="en-US"/>
          </a:p>
        </p:txBody>
      </p:sp>
    </p:spTree>
    <p:extLst>
      <p:ext uri="{BB962C8B-B14F-4D97-AF65-F5344CB8AC3E}">
        <p14:creationId xmlns:p14="http://schemas.microsoft.com/office/powerpoint/2010/main" val="3695597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这实际上是贪心算法：在每个步骤中，选择最可能生成的那个</a:t>
            </a:r>
            <a:r>
              <a:rPr lang="en-US" altLang="zh-CN" dirty="0"/>
              <a:t>token</a:t>
            </a:r>
            <a:r>
              <a:rPr lang="zh-CN" altLang="en-US" dirty="0"/>
              <a:t>。然而，贪心算法是一种做出</a:t>
            </a:r>
            <a:r>
              <a:rPr lang="zh-CN" altLang="en-US" b="1" dirty="0"/>
              <a:t>局部最优选择</a:t>
            </a:r>
            <a:r>
              <a:rPr lang="zh-CN" altLang="en-US" dirty="0"/>
              <a:t>的算法，并不一定能够保证全局最优，所以导致生成的翻译不是概率最高的那个句子。</a:t>
            </a:r>
            <a:endParaRPr lang="en-US" altLang="zh-CN" dirty="0"/>
          </a:p>
          <a:p>
            <a:endParaRPr lang="en-US" altLang="zh-CN" dirty="0"/>
          </a:p>
          <a:p>
            <a:r>
              <a:rPr lang="zh-CN" altLang="en-US" dirty="0"/>
              <a:t>本质上，这个问题是一个图上的搜索过程可以看成是广度优先搜索。</a:t>
            </a:r>
            <a:endParaRPr lang="en-US" altLang="zh-CN" dirty="0"/>
          </a:p>
          <a:p>
            <a:endParaRPr lang="en-US" altLang="zh-CN" dirty="0"/>
          </a:p>
          <a:p>
            <a:r>
              <a:rPr lang="zh-CN" altLang="en-US" dirty="0"/>
              <a:t>让我们通过查看搜索树来了解这一点，它是解码器在搜索最佳翻译时所做选择的图形表示，其中我们将解码问题视为启发式状态空间搜索并系统地探索可能输出的空间。 在这样的搜索树中，分支是动作，在这种情况下，是生成</a:t>
            </a:r>
            <a:r>
              <a:rPr lang="en-US" altLang="zh-CN" dirty="0"/>
              <a:t>token</a:t>
            </a:r>
            <a:r>
              <a:rPr lang="zh-CN" altLang="en-US" dirty="0"/>
              <a:t>的动作，节点是状态，在这种情况下，是生成特定前缀的状态。 我们正在寻找最佳动作序列，即概率最高的目标字符串。</a:t>
            </a:r>
            <a:endParaRPr lang="en-US" altLang="zh-CN" dirty="0"/>
          </a:p>
          <a:p>
            <a:endParaRPr lang="en-US" altLang="zh-CN" dirty="0"/>
          </a:p>
          <a:p>
            <a:r>
              <a:rPr lang="zh-CN" altLang="en-US" dirty="0"/>
              <a:t>图：词汇表 </a:t>
            </a:r>
            <a:r>
              <a:rPr lang="en-US" altLang="zh-CN" dirty="0"/>
              <a:t>V = {</a:t>
            </a:r>
            <a:r>
              <a:rPr lang="en-US" altLang="zh-CN" dirty="0" err="1"/>
              <a:t>yes,ok</a:t>
            </a:r>
            <a:r>
              <a:rPr lang="en-US" altLang="zh-CN" dirty="0"/>
              <a:t>,&lt;s&gt;} </a:t>
            </a:r>
            <a:r>
              <a:rPr lang="zh-CN" altLang="en-US" dirty="0"/>
              <a:t>生成目标字符串 </a:t>
            </a:r>
            <a:r>
              <a:rPr lang="en-US" altLang="zh-CN" dirty="0"/>
              <a:t>T </a:t>
            </a:r>
            <a:r>
              <a:rPr lang="zh-CN" altLang="en-US" dirty="0"/>
              <a:t>的搜索树，给定源字符串，显示从该状态生成每个标记的概率。 贪婪搜索会在第一个时间步选择是，然后是是，而不是全局最可能的序列 </a:t>
            </a:r>
            <a:r>
              <a:rPr lang="en-US" altLang="zh-CN" dirty="0"/>
              <a:t>ok </a:t>
            </a:r>
            <a:r>
              <a:rPr lang="en-US" altLang="zh-CN" dirty="0" err="1"/>
              <a:t>ok</a:t>
            </a:r>
            <a:r>
              <a:rPr lang="zh-CN" altLang="en-US" dirty="0"/>
              <a:t>。</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53</a:t>
            </a:fld>
            <a:endParaRPr lang="zh-CN" altLang="en-US"/>
          </a:p>
        </p:txBody>
      </p:sp>
    </p:spTree>
    <p:extLst>
      <p:ext uri="{BB962C8B-B14F-4D97-AF65-F5344CB8AC3E}">
        <p14:creationId xmlns:p14="http://schemas.microsoft.com/office/powerpoint/2010/main" val="1080058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MT</a:t>
            </a:r>
            <a:r>
              <a:rPr lang="zh-CN" altLang="en-US" dirty="0"/>
              <a:t>序列生成问题中的解码通常使用一种称为波束搜索的方法。 在波束搜索中，我们不是在每个时间步选择最好的令牌生成，而是在每个步骤保留 </a:t>
            </a:r>
            <a:r>
              <a:rPr lang="en-US" altLang="zh-CN" dirty="0"/>
              <a:t>k </a:t>
            </a:r>
            <a:r>
              <a:rPr lang="zh-CN" altLang="en-US" dirty="0"/>
              <a:t>个可能的令牌。 这个固定大小的内存占用 </a:t>
            </a:r>
            <a:r>
              <a:rPr lang="en-US" altLang="zh-CN" dirty="0"/>
              <a:t>k </a:t>
            </a:r>
            <a:r>
              <a:rPr lang="zh-CN" altLang="en-US" dirty="0"/>
              <a:t>称为光束宽度，比喻手电筒光束可以参数化为更宽或更窄</a:t>
            </a:r>
            <a:endParaRPr lang="en-US" altLang="zh-CN" dirty="0"/>
          </a:p>
          <a:p>
            <a:endParaRPr lang="en-US" altLang="zh-CN" dirty="0"/>
          </a:p>
          <a:p>
            <a:r>
              <a:rPr lang="zh-CN" altLang="en-US" dirty="0"/>
              <a:t>在计算机科学中，</a:t>
            </a:r>
            <a:r>
              <a:rPr lang="zh-CN" altLang="en-US" b="1" dirty="0"/>
              <a:t>光束搜索</a:t>
            </a:r>
            <a:r>
              <a:rPr lang="zh-CN" altLang="en-US" dirty="0"/>
              <a:t>是一种启发式搜索算法，它通过在有限集合中扩展最有希望的节点来探索图。 束搜索是对最佳优先搜索的优化，可降低其内存需求。 最佳优先搜索是一种图搜索，它根据一些启发式方法对所有部分解决方案（状态）进行排序。 但是在束搜索中，只有预定数量的最佳部分解被保留为候选。</a:t>
            </a: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54</a:t>
            </a:fld>
            <a:endParaRPr lang="zh-CN" altLang="en-US"/>
          </a:p>
        </p:txBody>
      </p:sp>
    </p:spTree>
    <p:extLst>
      <p:ext uri="{BB962C8B-B14F-4D97-AF65-F5344CB8AC3E}">
        <p14:creationId xmlns:p14="http://schemas.microsoft.com/office/powerpoint/2010/main" val="13385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光束搜索</a:t>
            </a:r>
            <a:r>
              <a:rPr lang="zh-CN" altLang="en-US" dirty="0"/>
              <a:t>解码，</a:t>
            </a:r>
            <a:r>
              <a:rPr lang="zh-CN" altLang="en-US" b="0" dirty="0"/>
              <a:t>光束宽度</a:t>
            </a:r>
            <a:r>
              <a:rPr lang="zh-CN" altLang="en-US" dirty="0"/>
              <a:t>为 </a:t>
            </a:r>
            <a:r>
              <a:rPr lang="en-US" altLang="zh-CN" dirty="0"/>
              <a:t>k = 2</a:t>
            </a:r>
            <a:r>
              <a:rPr lang="zh-CN" altLang="en-US" dirty="0"/>
              <a:t>的一个例子。在每个时间步，我们选择 </a:t>
            </a:r>
            <a:r>
              <a:rPr lang="en-US" altLang="zh-CN" dirty="0"/>
              <a:t>k </a:t>
            </a:r>
            <a:r>
              <a:rPr lang="zh-CN" altLang="en-US" dirty="0"/>
              <a:t>个最佳</a:t>
            </a:r>
            <a:r>
              <a:rPr lang="en-US" altLang="zh-CN" dirty="0"/>
              <a:t>Softmax</a:t>
            </a:r>
            <a:r>
              <a:rPr lang="zh-CN" altLang="en-US" dirty="0"/>
              <a:t>输出的单词，计算每个被选中的单词可进一步扩展，得到 </a:t>
            </a:r>
            <a:r>
              <a:rPr lang="en-US" altLang="zh-CN" dirty="0"/>
              <a:t>2 ∗ V </a:t>
            </a:r>
            <a:r>
              <a:rPr lang="zh-CN" altLang="en-US" dirty="0"/>
              <a:t>个可能假设进行评分，并选择最佳 </a:t>
            </a:r>
            <a:r>
              <a:rPr lang="en-US" altLang="zh-CN" dirty="0"/>
              <a:t>k </a:t>
            </a:r>
            <a:r>
              <a:rPr lang="zh-CN" altLang="en-US" dirty="0"/>
              <a:t>继续。</a:t>
            </a:r>
            <a:endParaRPr lang="en-US" altLang="zh-CN" dirty="0"/>
          </a:p>
          <a:p>
            <a:endParaRPr lang="en-US" altLang="zh-CN" dirty="0"/>
          </a:p>
          <a:p>
            <a:r>
              <a:rPr lang="en-US" altLang="zh-CN" dirty="0"/>
              <a:t>EOS: End of source</a:t>
            </a:r>
          </a:p>
          <a:p>
            <a:endParaRPr lang="en-US" altLang="zh-CN" dirty="0"/>
          </a:p>
          <a:p>
            <a:r>
              <a:rPr lang="zh-CN" altLang="en-US" dirty="0"/>
              <a:t>在时间 </a:t>
            </a:r>
            <a:r>
              <a:rPr lang="en-US" altLang="zh-CN" dirty="0"/>
              <a:t>t1</a:t>
            </a:r>
            <a:r>
              <a:rPr lang="zh-CN" altLang="en-US" dirty="0"/>
              <a:t>，边界被解码器初始状态的最佳 </a:t>
            </a:r>
            <a:r>
              <a:rPr lang="en-US" altLang="zh-CN" dirty="0"/>
              <a:t>2 </a:t>
            </a:r>
            <a:r>
              <a:rPr lang="zh-CN" altLang="en-US" dirty="0"/>
              <a:t>个选项填充：</a:t>
            </a:r>
            <a:r>
              <a:rPr lang="en-US" altLang="zh-CN" dirty="0"/>
              <a:t>arrived </a:t>
            </a:r>
            <a:r>
              <a:rPr lang="zh-CN" altLang="en-US" dirty="0"/>
              <a:t>和 </a:t>
            </a:r>
            <a:r>
              <a:rPr lang="en-US" altLang="zh-CN" dirty="0"/>
              <a:t>the</a:t>
            </a:r>
            <a:r>
              <a:rPr lang="zh-CN" altLang="en-US" dirty="0"/>
              <a:t>。 然后我们对每一个单词进一步扩展，并计算到目前为止所有假设的概率（</a:t>
            </a:r>
            <a:r>
              <a:rPr lang="en-US" altLang="zh-CN" dirty="0"/>
              <a:t>arrived the, arrived aardvark, the green, the witch</a:t>
            </a:r>
            <a:r>
              <a:rPr lang="zh-CN" altLang="en-US" dirty="0"/>
              <a:t>）并计算最好的解码序列，作为时间</a:t>
            </a:r>
            <a:r>
              <a:rPr lang="en-US" altLang="zh-CN" dirty="0"/>
              <a:t>t2</a:t>
            </a:r>
            <a:r>
              <a:rPr lang="zh-CN" altLang="en-US" dirty="0"/>
              <a:t>的输出，在本例中为</a:t>
            </a:r>
            <a:r>
              <a:rPr lang="en-US" altLang="zh-CN" dirty="0"/>
              <a:t>the green </a:t>
            </a:r>
            <a:r>
              <a:rPr lang="zh-CN" altLang="en-US" dirty="0"/>
              <a:t>和</a:t>
            </a:r>
            <a:r>
              <a:rPr lang="en-US" altLang="zh-CN" dirty="0"/>
              <a:t>the witch </a:t>
            </a:r>
            <a:r>
              <a:rPr lang="zh-CN" altLang="en-US" dirty="0"/>
              <a:t>作为搜索前提，延伸到下一步。</a:t>
            </a: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55</a:t>
            </a:fld>
            <a:endParaRPr lang="zh-CN" altLang="en-US"/>
          </a:p>
        </p:txBody>
      </p:sp>
    </p:spTree>
    <p:extLst>
      <p:ext uri="{BB962C8B-B14F-4D97-AF65-F5344CB8AC3E}">
        <p14:creationId xmlns:p14="http://schemas.microsoft.com/office/powerpoint/2010/main" val="1806489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那么每一步的分值是如何计算的？</a:t>
            </a:r>
            <a:endParaRPr lang="en-US" altLang="zh-CN" dirty="0"/>
          </a:p>
          <a:p>
            <a:endParaRPr lang="en-US" altLang="zh-CN" dirty="0"/>
          </a:p>
          <a:p>
            <a:r>
              <a:rPr lang="zh-CN" altLang="en-US" dirty="0"/>
              <a:t>因此，在每一步，为了计算部分翻译的概率，我们只需将到目前为止前缀翻译的对数概率添加到生成下一个标记的对数概率中。</a:t>
            </a:r>
            <a:endParaRPr lang="en-US" altLang="zh-CN" dirty="0"/>
          </a:p>
          <a:p>
            <a:endParaRPr lang="en-US" altLang="zh-CN" dirty="0"/>
          </a:p>
          <a:p>
            <a:r>
              <a:rPr lang="zh-CN" altLang="en-US" dirty="0"/>
              <a:t>使用 </a:t>
            </a:r>
            <a:r>
              <a:rPr lang="en-US" altLang="zh-CN" dirty="0"/>
              <a:t>k = 2 </a:t>
            </a:r>
            <a:r>
              <a:rPr lang="zh-CN" altLang="en-US" dirty="0"/>
              <a:t>的波束宽度对波束搜索解码进行评分。我们通过递增地添加生成每个下一个令牌的对数概率来保持波束中每个假设的对数概率。 只有前 </a:t>
            </a:r>
            <a:r>
              <a:rPr lang="en-US" altLang="zh-CN" dirty="0"/>
              <a:t>k </a:t>
            </a:r>
            <a:r>
              <a:rPr lang="zh-CN" altLang="en-US" dirty="0"/>
              <a:t>个路径被扩展到下一步。</a:t>
            </a: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56</a:t>
            </a:fld>
            <a:endParaRPr lang="zh-CN" altLang="en-US"/>
          </a:p>
        </p:txBody>
      </p:sp>
    </p:spTree>
    <p:extLst>
      <p:ext uri="{BB962C8B-B14F-4D97-AF65-F5344CB8AC3E}">
        <p14:creationId xmlns:p14="http://schemas.microsoft.com/office/powerpoint/2010/main" val="218504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57</a:t>
            </a:fld>
            <a:endParaRPr lang="zh-CN" altLang="en-US"/>
          </a:p>
        </p:txBody>
      </p:sp>
    </p:spTree>
    <p:extLst>
      <p:ext uri="{BB962C8B-B14F-4D97-AF65-F5344CB8AC3E}">
        <p14:creationId xmlns:p14="http://schemas.microsoft.com/office/powerpoint/2010/main" val="305402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一种方法是简单地将稀有词从源复制到目标（因为大多数稀有词是名称或数字，正确的翻译只是副本）</a:t>
            </a:r>
            <a:endParaRPr lang="en-US" altLang="zh-CN" dirty="0"/>
          </a:p>
          <a:p>
            <a:endParaRPr lang="en-US" altLang="zh-CN" dirty="0"/>
          </a:p>
          <a:p>
            <a:r>
              <a:rPr lang="zh-CN" altLang="en-US" dirty="0"/>
              <a:t>通常，源语言和目标语言使用</a:t>
            </a:r>
            <a:r>
              <a:rPr lang="zh-CN" altLang="en-US" b="1" dirty="0"/>
              <a:t>共享词汇表</a:t>
            </a:r>
            <a:r>
              <a:rPr lang="zh-CN" altLang="en-US" dirty="0"/>
              <a:t>，这使得将标记（如名称）从源语言复制到目标语言变得容易，因此我们在包含源语言和目标语言数据的语料库上构建 </a:t>
            </a:r>
            <a:r>
              <a:rPr lang="en-US" altLang="zh-CN" dirty="0" err="1"/>
              <a:t>wordpiece</a:t>
            </a:r>
            <a:r>
              <a:rPr lang="en-US" altLang="zh-CN" dirty="0"/>
              <a:t>/BPE </a:t>
            </a:r>
            <a:r>
              <a:rPr lang="zh-CN" altLang="en-US" dirty="0"/>
              <a:t>词典。</a:t>
            </a:r>
            <a:endParaRPr lang="en-US" altLang="zh-CN" dirty="0"/>
          </a:p>
          <a:p>
            <a:endParaRPr lang="en-US" altLang="zh-CN" dirty="0"/>
          </a:p>
          <a:p>
            <a:r>
              <a:rPr lang="zh-CN" altLang="en-US" dirty="0"/>
              <a:t>构建词片集合：用字符初始化词片词典（例如，</a:t>
            </a:r>
            <a:r>
              <a:rPr lang="en-US" altLang="zh-CN" dirty="0"/>
              <a:t>Unicode </a:t>
            </a:r>
            <a:r>
              <a:rPr lang="zh-CN" altLang="en-US" dirty="0"/>
              <a:t>字符的子集，将所有剩余的字符折叠为特殊的未知字符标记）。重复直到有 </a:t>
            </a:r>
            <a:r>
              <a:rPr lang="en-US" altLang="zh-CN" dirty="0"/>
              <a:t>V </a:t>
            </a:r>
            <a:r>
              <a:rPr lang="zh-CN" altLang="en-US" dirty="0"/>
              <a:t>个 </a:t>
            </a:r>
            <a:r>
              <a:rPr lang="en-US" altLang="zh-CN" dirty="0"/>
              <a:t>wordpieces</a:t>
            </a:r>
            <a:r>
              <a:rPr lang="zh-CN" altLang="en-US" dirty="0"/>
              <a:t>：在训练语料库上训练一个 </a:t>
            </a:r>
            <a:r>
              <a:rPr lang="en-US" altLang="zh-CN" dirty="0"/>
              <a:t>n-gram </a:t>
            </a:r>
            <a:r>
              <a:rPr lang="zh-CN" altLang="en-US" dirty="0"/>
              <a:t>语言模型，使用当前词条集。</a:t>
            </a:r>
            <a:endParaRPr lang="en-US" altLang="zh-CN" dirty="0"/>
          </a:p>
          <a:p>
            <a:endParaRPr lang="en-US" altLang="zh-CN" dirty="0"/>
          </a:p>
          <a:p>
            <a:r>
              <a:rPr lang="zh-CN" altLang="en-US" dirty="0"/>
              <a:t>考虑通过连接当前词典中的两个</a:t>
            </a:r>
            <a:r>
              <a:rPr lang="zh-CN" altLang="en-US" b="1" dirty="0"/>
              <a:t>词片</a:t>
            </a:r>
            <a:r>
              <a:rPr lang="zh-CN" altLang="en-US" dirty="0"/>
              <a:t>而产生的一组可能的</a:t>
            </a:r>
            <a:r>
              <a:rPr lang="zh-CN" altLang="en-US" b="1" dirty="0"/>
              <a:t>新词片</a:t>
            </a:r>
            <a:r>
              <a:rPr lang="zh-CN" altLang="en-US" dirty="0"/>
              <a:t>。 选择</a:t>
            </a:r>
            <a:r>
              <a:rPr lang="zh-CN" altLang="en-US" b="1" dirty="0"/>
              <a:t>最能增加训练语料的语言模型概率的一个新词</a:t>
            </a:r>
            <a:r>
              <a:rPr lang="zh-CN" altLang="en-US" dirty="0"/>
              <a:t>。</a:t>
            </a:r>
            <a:endParaRPr lang="en-US" altLang="zh-CN" dirty="0"/>
          </a:p>
          <a:p>
            <a:endParaRPr lang="en-US" altLang="zh-CN" dirty="0"/>
          </a:p>
          <a:p>
            <a:r>
              <a:rPr lang="zh-CN" altLang="en-US" dirty="0"/>
              <a:t>通常使用 </a:t>
            </a:r>
            <a:r>
              <a:rPr lang="en-US" altLang="zh-CN" dirty="0"/>
              <a:t>8K </a:t>
            </a:r>
            <a:r>
              <a:rPr lang="zh-CN" altLang="en-US" dirty="0"/>
              <a:t>到 </a:t>
            </a:r>
            <a:r>
              <a:rPr lang="en-US" altLang="zh-CN" dirty="0"/>
              <a:t>32K </a:t>
            </a:r>
            <a:r>
              <a:rPr lang="zh-CN" altLang="en-US" dirty="0"/>
              <a:t>词块的词汇表。</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59</a:t>
            </a:fld>
            <a:endParaRPr lang="zh-CN" altLang="en-US"/>
          </a:p>
        </p:txBody>
      </p:sp>
    </p:spTree>
    <p:extLst>
      <p:ext uri="{BB962C8B-B14F-4D97-AF65-F5344CB8AC3E}">
        <p14:creationId xmlns:p14="http://schemas.microsoft.com/office/powerpoint/2010/main" val="3345920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俄语 </a:t>
            </a:r>
            <a:r>
              <a:rPr lang="en-US" altLang="zh-CN" dirty="0"/>
              <a:t>-&gt; </a:t>
            </a:r>
            <a:r>
              <a:rPr lang="zh-CN" altLang="en-US" dirty="0"/>
              <a:t>英语 </a:t>
            </a:r>
            <a:r>
              <a:rPr lang="en-US" altLang="zh-CN" dirty="0"/>
              <a:t>1 </a:t>
            </a:r>
            <a:r>
              <a:rPr lang="zh-CN" altLang="en-US" dirty="0"/>
              <a:t>分钟视频显示 </a:t>
            </a:r>
            <a:r>
              <a:rPr lang="en-US" altLang="zh-CN" dirty="0"/>
              <a:t>1954 MT</a:t>
            </a:r>
            <a:r>
              <a:rPr lang="zh-CN" altLang="en-US" dirty="0"/>
              <a:t>（受冷战启发！）乔治城大学和 </a:t>
            </a:r>
            <a:r>
              <a:rPr lang="en-US" altLang="zh-CN" dirty="0"/>
              <a:t>IBM </a:t>
            </a:r>
            <a:r>
              <a:rPr lang="zh-CN" altLang="en-US" dirty="0"/>
              <a:t>联合开发</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5</a:t>
            </a:fld>
            <a:endParaRPr lang="zh-CN" altLang="en-US"/>
          </a:p>
        </p:txBody>
      </p:sp>
    </p:spTree>
    <p:extLst>
      <p:ext uri="{BB962C8B-B14F-4D97-AF65-F5344CB8AC3E}">
        <p14:creationId xmlns:p14="http://schemas.microsoft.com/office/powerpoint/2010/main" val="3050446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60</a:t>
            </a:fld>
            <a:endParaRPr lang="zh-CN" altLang="en-US"/>
          </a:p>
        </p:txBody>
      </p:sp>
    </p:spTree>
    <p:extLst>
      <p:ext uri="{BB962C8B-B14F-4D97-AF65-F5344CB8AC3E}">
        <p14:creationId xmlns:p14="http://schemas.microsoft.com/office/powerpoint/2010/main" val="2455654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Europarl </a:t>
            </a:r>
            <a:r>
              <a:rPr lang="zh-CN" altLang="en-US" dirty="0"/>
              <a:t>语料库是一个语料库（一组文件），由 </a:t>
            </a:r>
            <a:r>
              <a:rPr lang="en-US" altLang="zh-CN" dirty="0"/>
              <a:t>1996 </a:t>
            </a:r>
            <a:r>
              <a:rPr lang="zh-CN" altLang="en-US" dirty="0"/>
              <a:t>年至 </a:t>
            </a:r>
            <a:r>
              <a:rPr lang="en-US" altLang="zh-CN" dirty="0"/>
              <a:t>2012 </a:t>
            </a:r>
            <a:r>
              <a:rPr lang="zh-CN" altLang="en-US" dirty="0"/>
              <a:t>年的欧洲议会会议记录组成。在 </a:t>
            </a:r>
            <a:r>
              <a:rPr lang="en-US" altLang="zh-CN" dirty="0"/>
              <a:t>2001 </a:t>
            </a:r>
            <a:r>
              <a:rPr lang="zh-CN" altLang="en-US" dirty="0"/>
              <a:t>年首次发布时，它涵盖了欧盟的 </a:t>
            </a:r>
            <a:r>
              <a:rPr lang="en-US" altLang="zh-CN" dirty="0"/>
              <a:t>11 </a:t>
            </a:r>
            <a:r>
              <a:rPr lang="zh-CN" altLang="en-US" dirty="0"/>
              <a:t>种官方语言（丹麦语、荷兰语、英语、芬兰语、 法语、德语、希腊语、意大利语、葡萄牙语、西班牙语和瑞典语）。</a:t>
            </a:r>
            <a:endParaRPr lang="en-US" altLang="zh-CN" dirty="0"/>
          </a:p>
          <a:p>
            <a:endParaRPr lang="en-US" altLang="zh-CN" dirty="0"/>
          </a:p>
          <a:p>
            <a:r>
              <a:rPr lang="zh-CN" altLang="en-US" dirty="0"/>
              <a:t>联合国平行语料库：包含联合国六种官方语言（阿拉伯文、中文、英文、法文、俄文、西班牙文）的大约 </a:t>
            </a:r>
            <a:r>
              <a:rPr lang="en-US" altLang="zh-CN" dirty="0"/>
              <a:t>1000 </a:t>
            </a:r>
            <a:r>
              <a:rPr lang="zh-CN" altLang="en-US" dirty="0"/>
              <a:t>万个句子。 （</a:t>
            </a:r>
            <a:r>
              <a:rPr lang="en-US" altLang="zh-CN" dirty="0"/>
              <a:t>Ziemski </a:t>
            </a:r>
            <a:r>
              <a:rPr lang="zh-CN" altLang="en-US" dirty="0"/>
              <a:t>等人，</a:t>
            </a:r>
            <a:r>
              <a:rPr lang="en-US" altLang="zh-CN" dirty="0"/>
              <a:t>2016</a:t>
            </a:r>
            <a:r>
              <a:rPr lang="zh-CN" altLang="en-US" dirty="0"/>
              <a:t>）</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61</a:t>
            </a:fld>
            <a:endParaRPr lang="zh-CN" altLang="en-US"/>
          </a:p>
        </p:txBody>
      </p:sp>
    </p:spTree>
    <p:extLst>
      <p:ext uri="{BB962C8B-B14F-4D97-AF65-F5344CB8AC3E}">
        <p14:creationId xmlns:p14="http://schemas.microsoft.com/office/powerpoint/2010/main" val="19486959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最后，通过删除噪音</a:t>
            </a:r>
            <a:r>
              <a:rPr lang="en-US" altLang="zh-CN" dirty="0"/>
              <a:t>noisy</a:t>
            </a:r>
            <a:r>
              <a:rPr lang="zh-CN" altLang="en-US" dirty="0"/>
              <a:t>的句子对来做一些语料库清理是有帮助的。 这可能涉及删除低精度对的手写规则（例如删除太长、太短、具有不同 </a:t>
            </a:r>
            <a:r>
              <a:rPr lang="en-US" altLang="zh-CN" dirty="0"/>
              <a:t>URL </a:t>
            </a:r>
            <a:r>
              <a:rPr lang="zh-CN" altLang="en-US" dirty="0"/>
              <a:t>的句子，甚至是太相似的对，表明它们是复制而不是翻译）。 或者对可以通过它们的多语言嵌入余弦分数和丢弃的低分数对进行排名。</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62</a:t>
            </a:fld>
            <a:endParaRPr lang="zh-CN" altLang="en-US"/>
          </a:p>
        </p:txBody>
      </p:sp>
    </p:spTree>
    <p:extLst>
      <p:ext uri="{BB962C8B-B14F-4D97-AF65-F5344CB8AC3E}">
        <p14:creationId xmlns:p14="http://schemas.microsoft.com/office/powerpoint/2010/main" val="3508004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我们经常缺乏训练 </a:t>
            </a:r>
            <a:r>
              <a:rPr lang="en-US" altLang="zh-CN" dirty="0"/>
              <a:t>MT </a:t>
            </a:r>
            <a:r>
              <a:rPr lang="zh-CN" altLang="en-US" dirty="0"/>
              <a:t>模型的数据，因为并行语料库可能仅限于特定语言或领域。 但是，我们通常可以找到一个大型的单语语料库，以添加到可用的较小的并行语料库中。</a:t>
            </a:r>
            <a:endParaRPr lang="en-US" altLang="zh-CN" dirty="0"/>
          </a:p>
          <a:p>
            <a:endParaRPr lang="en-US" altLang="zh-CN" dirty="0"/>
          </a:p>
          <a:p>
            <a:r>
              <a:rPr lang="zh-CN" altLang="en-US" dirty="0"/>
              <a:t>美洲原住民的纳瓦霍人纳瓦霍语，</a:t>
            </a:r>
            <a:r>
              <a:rPr lang="en-US" altLang="zh-CN" dirty="0"/>
              <a:t>17</a:t>
            </a:r>
            <a:r>
              <a:rPr lang="zh-CN" altLang="en-US" dirty="0"/>
              <a:t>万人使用。例如，假设我们想从纳瓦霍语翻译成英语，但只有少量的纳瓦霍语</a:t>
            </a:r>
            <a:r>
              <a:rPr lang="en-US" altLang="zh-CN" dirty="0"/>
              <a:t>-</a:t>
            </a:r>
            <a:r>
              <a:rPr lang="zh-CN" altLang="en-US" dirty="0"/>
              <a:t>英语双文本，当然我们可以找到很多单语英语数据。 我们使用小比特文本来构建一个相反的机器翻译引擎（从英语到纳瓦霍语）</a:t>
            </a:r>
            <a:endParaRPr lang="en-US" altLang="zh-CN" dirty="0"/>
          </a:p>
          <a:p>
            <a:endParaRPr lang="en-US" altLang="zh-CN" dirty="0"/>
          </a:p>
          <a:p>
            <a:r>
              <a:rPr lang="zh-CN" altLang="en-US" b="1" dirty="0"/>
              <a:t>反向翻译</a:t>
            </a:r>
            <a:r>
              <a:rPr lang="zh-CN" altLang="en-US" dirty="0"/>
              <a:t>是一种通过创建</a:t>
            </a:r>
            <a:r>
              <a:rPr lang="zh-CN" altLang="en-US" b="1" dirty="0"/>
              <a:t>合成双文本</a:t>
            </a:r>
            <a:r>
              <a:rPr lang="zh-CN" altLang="en-US" dirty="0"/>
              <a:t>来利用目标语言中的单语语料库的方法。 在反向翻译中，我们在小型双文本上训练一个中间目标到源 </a:t>
            </a:r>
            <a:r>
              <a:rPr lang="en-US" altLang="zh-CN" dirty="0"/>
              <a:t>MT </a:t>
            </a:r>
            <a:r>
              <a:rPr lang="zh-CN" altLang="en-US" dirty="0"/>
              <a:t>系统来翻译单语目标</a:t>
            </a:r>
          </a:p>
          <a:p>
            <a:r>
              <a:rPr lang="zh-CN" altLang="en-US" dirty="0"/>
              <a:t>数据到源语言。 现在我们可以将这个合成的双文本（自然目标句子，与 </a:t>
            </a:r>
            <a:r>
              <a:rPr lang="en-US" altLang="zh-CN" dirty="0"/>
              <a:t>MT </a:t>
            </a:r>
            <a:r>
              <a:rPr lang="zh-CN" altLang="en-US" dirty="0"/>
              <a:t>生成的源句子对齐）添加到我们的训练数据中，并重新训练我们的源到目标 </a:t>
            </a:r>
            <a:r>
              <a:rPr lang="en-US" altLang="zh-CN" dirty="0"/>
              <a:t>MT </a:t>
            </a:r>
            <a:r>
              <a:rPr lang="zh-CN" altLang="en-US" dirty="0"/>
              <a:t>模型。 例如假设我们要翻译</a:t>
            </a:r>
          </a:p>
          <a:p>
            <a:r>
              <a:rPr lang="zh-CN" altLang="en-US" dirty="0"/>
              <a:t>从纳瓦霍语到英语，但只有少量的纳瓦霍语</a:t>
            </a:r>
            <a:r>
              <a:rPr lang="en-US" altLang="zh-CN" dirty="0"/>
              <a:t>-</a:t>
            </a:r>
            <a:r>
              <a:rPr lang="zh-CN" altLang="en-US" dirty="0"/>
              <a:t>英语双语，当然我们可以找到很多单语英语数据。 我们使用小的 </a:t>
            </a:r>
            <a:r>
              <a:rPr lang="en-US" altLang="zh-CN" dirty="0" err="1"/>
              <a:t>bittext</a:t>
            </a:r>
            <a:r>
              <a:rPr lang="en-US" altLang="zh-CN" dirty="0"/>
              <a:t> </a:t>
            </a:r>
            <a:r>
              <a:rPr lang="zh-CN" altLang="en-US" dirty="0"/>
              <a:t>来构建一个以另一种方式（从英语到纳瓦霍语）的 </a:t>
            </a:r>
            <a:r>
              <a:rPr lang="en-US" altLang="zh-CN" dirty="0"/>
              <a:t>MT </a:t>
            </a:r>
            <a:r>
              <a:rPr lang="zh-CN" altLang="en-US" dirty="0"/>
              <a:t>引擎。 一旦我们将单语英语文本翻译成纳瓦霍语，我们就可以将这个合成的纳瓦霍语</a:t>
            </a:r>
            <a:r>
              <a:rPr lang="en-US" altLang="zh-CN" dirty="0"/>
              <a:t>/</a:t>
            </a:r>
            <a:r>
              <a:rPr lang="zh-CN" altLang="en-US" dirty="0"/>
              <a:t>英语双语文本添加到我们的训练数据中。</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63</a:t>
            </a:fld>
            <a:endParaRPr lang="zh-CN" altLang="en-US"/>
          </a:p>
        </p:txBody>
      </p:sp>
    </p:spTree>
    <p:extLst>
      <p:ext uri="{BB962C8B-B14F-4D97-AF65-F5344CB8AC3E}">
        <p14:creationId xmlns:p14="http://schemas.microsoft.com/office/powerpoint/2010/main" val="17261348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64</a:t>
            </a:fld>
            <a:endParaRPr lang="zh-CN" altLang="en-US"/>
          </a:p>
        </p:txBody>
      </p:sp>
    </p:spTree>
    <p:extLst>
      <p:ext uri="{BB962C8B-B14F-4D97-AF65-F5344CB8AC3E}">
        <p14:creationId xmlns:p14="http://schemas.microsoft.com/office/powerpoint/2010/main" val="4234754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实际用于指导研究的所有自动机器翻译评估指标都是基于系统输出与标准参考翻译</a:t>
            </a:r>
            <a:r>
              <a:rPr lang="en-US" altLang="zh-CN" dirty="0"/>
              <a:t>reference</a:t>
            </a:r>
            <a:r>
              <a:rPr lang="zh-CN" altLang="en-US" dirty="0"/>
              <a:t>的比较。</a:t>
            </a:r>
            <a:endParaRPr lang="en-US" altLang="zh-CN" dirty="0"/>
          </a:p>
          <a:p>
            <a:endParaRPr lang="en-US" altLang="zh-CN" dirty="0"/>
          </a:p>
          <a:p>
            <a:r>
              <a:rPr lang="en-US" altLang="zh-CN" dirty="0"/>
              <a:t>1. </a:t>
            </a:r>
            <a:r>
              <a:rPr lang="zh-CN" altLang="en-US" dirty="0"/>
              <a:t>翻译的模棱两可：由于即使是两位专业翻译人员也几乎总是会为同一个句子产生两种不同的翻译，因此完美匹配单个人工参考翻译对于机器翻译来说难度太大了。</a:t>
            </a:r>
            <a:endParaRPr lang="en-US" altLang="zh-CN" dirty="0"/>
          </a:p>
          <a:p>
            <a:r>
              <a:rPr lang="en-US" altLang="zh-CN" dirty="0"/>
              <a:t>2. </a:t>
            </a:r>
            <a:r>
              <a:rPr lang="zh-CN" altLang="en-US" dirty="0"/>
              <a:t>我们不仅要处理匹配词，还要处理词序。 有些词序差异是合法的，有些则不是。</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65</a:t>
            </a:fld>
            <a:endParaRPr lang="zh-CN" altLang="en-US"/>
          </a:p>
        </p:txBody>
      </p:sp>
    </p:spTree>
    <p:extLst>
      <p:ext uri="{BB962C8B-B14F-4D97-AF65-F5344CB8AC3E}">
        <p14:creationId xmlns:p14="http://schemas.microsoft.com/office/powerpoint/2010/main" val="14149175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给我一个机器翻译系统或者模型，我们怎么评估它的好坏呢？</a:t>
            </a:r>
            <a:endParaRPr lang="en-US" altLang="zh-CN" dirty="0"/>
          </a:p>
          <a:p>
            <a:endParaRPr lang="en-US" altLang="zh-CN" dirty="0"/>
          </a:p>
          <a:p>
            <a:r>
              <a:rPr lang="zh-CN" altLang="en-US" b="1" dirty="0"/>
              <a:t>充分性</a:t>
            </a:r>
            <a:r>
              <a:rPr lang="zh-CN" altLang="en-US" dirty="0"/>
              <a:t>：我们翻译的句子对源句准确含义的把握程度，也就是翻译有多</a:t>
            </a:r>
            <a:r>
              <a:rPr lang="zh-CN" altLang="en-US" b="1" dirty="0">
                <a:solidFill>
                  <a:srgbClr val="0E419C"/>
                </a:solidFill>
              </a:rPr>
              <a:t>忠实于原文</a:t>
            </a:r>
            <a:r>
              <a:rPr lang="zh-CN" altLang="en-US" dirty="0"/>
              <a:t>。 </a:t>
            </a:r>
            <a:endParaRPr lang="en-US" altLang="zh-CN" dirty="0"/>
          </a:p>
          <a:p>
            <a:endParaRPr lang="en-US" altLang="zh-CN" b="1" dirty="0"/>
          </a:p>
          <a:p>
            <a:r>
              <a:rPr lang="zh-CN" altLang="en-US" b="1" dirty="0"/>
              <a:t>流畅度</a:t>
            </a:r>
            <a:r>
              <a:rPr lang="zh-CN" altLang="en-US" dirty="0"/>
              <a:t>：翻译在目标语言中的流畅程度（语法、清晰、可读、自然）。</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评估指标包括：</a:t>
            </a:r>
            <a:r>
              <a:rPr lang="en-US" altLang="zh-CN" dirty="0"/>
              <a:t>1</a:t>
            </a:r>
            <a:r>
              <a:rPr lang="zh-CN" altLang="en-US" dirty="0"/>
              <a:t>）人类评价者的主观判断，使用人工评估是最准确的；人类判断</a:t>
            </a:r>
            <a:r>
              <a:rPr lang="en-US" altLang="zh-CN" dirty="0"/>
              <a:t>, </a:t>
            </a:r>
            <a:r>
              <a:rPr lang="zh-CN" altLang="en-US" dirty="0"/>
              <a:t>给定机器翻译输出源和</a:t>
            </a:r>
            <a:r>
              <a:rPr lang="en-US" altLang="zh-CN" dirty="0"/>
              <a:t>/</a:t>
            </a:r>
            <a:r>
              <a:rPr lang="zh-CN" altLang="en-US" dirty="0"/>
              <a:t>或参考翻译，任务是评估机器翻译输出的质量；</a:t>
            </a:r>
            <a:r>
              <a:rPr lang="en-US" altLang="zh-CN" dirty="0"/>
              <a:t>2</a:t>
            </a:r>
            <a:r>
              <a:rPr lang="zh-CN" altLang="en-US" dirty="0"/>
              <a:t>）但为了方便，自动评估指标，也使用自动计算的指标</a:t>
            </a:r>
            <a:r>
              <a:rPr lang="en-US" altLang="zh-CN" dirty="0"/>
              <a:t>BLEU</a:t>
            </a:r>
            <a:r>
              <a:rPr lang="zh-CN" altLang="en-US" dirty="0"/>
              <a:t>。</a:t>
            </a:r>
            <a:r>
              <a:rPr lang="en-US" altLang="zh-CN" dirty="0"/>
              <a:t>3</a:t>
            </a:r>
            <a:r>
              <a:rPr lang="zh-CN" altLang="en-US" dirty="0"/>
              <a:t>）基于任务的评判方法：里面比如多少人工时间进行</a:t>
            </a:r>
            <a:r>
              <a:rPr lang="zh-CN" altLang="en-US" b="1" dirty="0"/>
              <a:t>后期编辑</a:t>
            </a:r>
            <a:r>
              <a:rPr lang="zh-CN" altLang="en-US" dirty="0"/>
              <a:t>工作？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整体上，翻译的评估是一个难题，</a:t>
            </a:r>
            <a:r>
              <a:rPr lang="en-US" altLang="zh-CN" dirty="0"/>
              <a:t>NP-hard</a:t>
            </a:r>
            <a:r>
              <a:rPr lang="zh-CN" altLang="en-US" dirty="0"/>
              <a:t>问题。语义等价的特点导致的。</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66</a:t>
            </a:fld>
            <a:endParaRPr lang="zh-CN" altLang="en-US"/>
          </a:p>
        </p:txBody>
      </p:sp>
    </p:spTree>
    <p:extLst>
      <p:ext uri="{BB962C8B-B14F-4D97-AF65-F5344CB8AC3E}">
        <p14:creationId xmlns:p14="http://schemas.microsoft.com/office/powerpoint/2010/main" val="4121047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effectLst/>
                <a:latin typeface="Roboto" panose="02000000000000000000" pitchFamily="2" charset="0"/>
              </a:rPr>
              <a:t>机器翻译的一大问题。这实际上不是一个完美定义的任务。没有一个正确的答案。这是来自多个翻译中文文本的实际语料库的实际数据。这是大约 </a:t>
            </a:r>
            <a:r>
              <a:rPr lang="en-US" altLang="zh-CN" b="0" dirty="0">
                <a:effectLst/>
                <a:latin typeface="Roboto" panose="02000000000000000000" pitchFamily="2" charset="0"/>
              </a:rPr>
              <a:t>20 </a:t>
            </a:r>
            <a:r>
              <a:rPr lang="zh-CN" altLang="en-US" b="0" dirty="0">
                <a:effectLst/>
                <a:latin typeface="Roboto" panose="02000000000000000000" pitchFamily="2" charset="0"/>
              </a:rPr>
              <a:t>年前准备的，当时最大的挑战是我们能否用统计方法将中文翻译成英文并检查翻译的质量。让我们与人工翻译进行比较，而不是只取一个人工翻译，取多个人工翻译，所以所有的句子都由 </a:t>
            </a:r>
            <a:r>
              <a:rPr lang="en-US" altLang="zh-CN" b="0" dirty="0">
                <a:effectLst/>
                <a:latin typeface="Roboto" panose="02000000000000000000" pitchFamily="2" charset="0"/>
              </a:rPr>
              <a:t>10 </a:t>
            </a:r>
            <a:r>
              <a:rPr lang="zh-CN" altLang="en-US" b="0" dirty="0">
                <a:effectLst/>
                <a:latin typeface="Roboto" panose="02000000000000000000" pitchFamily="2" charset="0"/>
              </a:rPr>
              <a:t>个不同的翻译机构翻译，他们提出了这些不同的翻译，如果你通读这些句子，发现它们的意思几乎是一样的。任何人这些翻译中的任何一个都可能会受到批评，你们中的一些人可能更喜欢其他一些翻译这在翻译中很有名，他们从不真正喜欢其他人的翻译和其他人的翻译，所以在这个论点中什么是正确的，如果你真的把它钉牢了，你甚至可以声称所有这些都是错误的，那个中文标题有某种细微差别。在翻译过程中总是会迷路，但令人惊讶的是，这 </a:t>
            </a:r>
            <a:r>
              <a:rPr lang="en-US" altLang="zh-CN" b="0" dirty="0">
                <a:effectLst/>
                <a:latin typeface="Roboto" panose="02000000000000000000" pitchFamily="2" charset="0"/>
              </a:rPr>
              <a:t>10 </a:t>
            </a:r>
            <a:r>
              <a:rPr lang="zh-CN" altLang="en-US" b="0" dirty="0">
                <a:effectLst/>
                <a:latin typeface="Roboto" panose="02000000000000000000" pitchFamily="2" charset="0"/>
              </a:rPr>
              <a:t>家不同的翻译机构提出了 </a:t>
            </a:r>
            <a:r>
              <a:rPr lang="en-US" altLang="zh-CN" b="0" dirty="0">
                <a:effectLst/>
                <a:latin typeface="Roboto" panose="02000000000000000000" pitchFamily="2" charset="0"/>
              </a:rPr>
              <a:t>10 </a:t>
            </a:r>
            <a:r>
              <a:rPr lang="zh-CN" altLang="en-US" b="0" dirty="0">
                <a:effectLst/>
                <a:latin typeface="Roboto" panose="02000000000000000000" pitchFamily="2" charset="0"/>
              </a:rPr>
              <a:t>种不同的翻译，这并不罕见，这是标准的任何合理长度的句子，甚至根本不是一个长句子。如果你把它给两个不同的翻译，他们会想出两个不同的翻译。</a:t>
            </a:r>
            <a:endParaRPr lang="en-US" altLang="zh-CN" b="0" dirty="0">
              <a:effectLst/>
              <a:latin typeface="Roboto" panose="02000000000000000000" pitchFamily="2" charset="0"/>
            </a:endParaRPr>
          </a:p>
          <a:p>
            <a:endParaRPr lang="en-US" altLang="zh-CN" b="0" dirty="0">
              <a:effectLst/>
              <a:latin typeface="Roboto" panose="02000000000000000000" pitchFamily="2" charset="0"/>
            </a:endParaRPr>
          </a:p>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69</a:t>
            </a:fld>
            <a:endParaRPr lang="zh-CN" altLang="en-US"/>
          </a:p>
        </p:txBody>
      </p:sp>
    </p:spTree>
    <p:extLst>
      <p:ext uri="{BB962C8B-B14F-4D97-AF65-F5344CB8AC3E}">
        <p14:creationId xmlns:p14="http://schemas.microsoft.com/office/powerpoint/2010/main" val="11398434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70</a:t>
            </a:fld>
            <a:endParaRPr lang="zh-CN" altLang="en-US"/>
          </a:p>
        </p:txBody>
      </p:sp>
    </p:spTree>
    <p:extLst>
      <p:ext uri="{BB962C8B-B14F-4D97-AF65-F5344CB8AC3E}">
        <p14:creationId xmlns:p14="http://schemas.microsoft.com/office/powerpoint/2010/main" val="15609260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最准确的评估使用人工评估者（例如在线众包工作者）来评估两个维度上的每个翻译。 例如，沿着</a:t>
            </a:r>
            <a:r>
              <a:rPr lang="zh-CN" altLang="en-US" b="1" dirty="0"/>
              <a:t>流畅度</a:t>
            </a:r>
            <a:r>
              <a:rPr lang="zh-CN" altLang="en-US" dirty="0"/>
              <a:t>的维度，我们可以问机器翻译出的句子的可理解程度、清晰程度、可读性或自然程度。</a:t>
            </a:r>
            <a:endParaRPr lang="en-US" altLang="zh-CN" dirty="0"/>
          </a:p>
          <a:p>
            <a:endParaRPr lang="en-US" altLang="zh-CN" dirty="0"/>
          </a:p>
          <a:p>
            <a:r>
              <a:rPr lang="zh-CN" altLang="en-US" dirty="0"/>
              <a:t>给评分者一个等级，例如，从 </a:t>
            </a:r>
            <a:r>
              <a:rPr lang="en-US" altLang="zh-CN" dirty="0"/>
              <a:t>1</a:t>
            </a:r>
            <a:r>
              <a:rPr lang="zh-CN" altLang="en-US" dirty="0"/>
              <a:t>（完全无法理解）到 </a:t>
            </a:r>
            <a:r>
              <a:rPr lang="en-US" altLang="zh-CN" dirty="0"/>
              <a:t>5</a:t>
            </a:r>
            <a:r>
              <a:rPr lang="zh-CN" altLang="en-US" dirty="0"/>
              <a:t>（完全可以理解，或 </a:t>
            </a:r>
            <a:r>
              <a:rPr lang="en-US" altLang="zh-CN" dirty="0"/>
              <a:t>1 </a:t>
            </a:r>
            <a:r>
              <a:rPr lang="zh-CN" altLang="en-US" dirty="0"/>
              <a:t>到 </a:t>
            </a:r>
            <a:r>
              <a:rPr lang="en-US" altLang="zh-CN" dirty="0"/>
              <a:t>100</a:t>
            </a:r>
            <a:r>
              <a:rPr lang="zh-CN" altLang="en-US" dirty="0"/>
              <a:t>），并要求他们对每个句子或段落进行评分。</a:t>
            </a:r>
            <a:endParaRPr lang="en-US" altLang="zh-CN" dirty="0"/>
          </a:p>
          <a:p>
            <a:endParaRPr lang="en-US" altLang="zh-CN" dirty="0"/>
          </a:p>
          <a:p>
            <a:r>
              <a:rPr lang="zh-CN" altLang="en-US" dirty="0"/>
              <a:t>沿着充分性维度，使用评分者按比例分配分数。</a:t>
            </a:r>
            <a:endParaRPr lang="en-US" altLang="zh-CN" dirty="0"/>
          </a:p>
          <a:p>
            <a:endParaRPr lang="en-US" altLang="zh-CN" dirty="0"/>
          </a:p>
          <a:p>
            <a:pPr marL="228600" indent="-228600">
              <a:buAutoNum type="arabicPeriod"/>
            </a:pPr>
            <a:r>
              <a:rPr lang="zh-CN" altLang="en-US" dirty="0"/>
              <a:t>如果我们有</a:t>
            </a:r>
            <a:r>
              <a:rPr lang="zh-CN" altLang="en-US" b="1" dirty="0"/>
              <a:t>双语评分者</a:t>
            </a:r>
            <a:r>
              <a:rPr lang="zh-CN" altLang="en-US" dirty="0"/>
              <a:t>，我们可以给他们</a:t>
            </a:r>
            <a:r>
              <a:rPr lang="zh-CN" altLang="en-US" b="1" dirty="0"/>
              <a:t>源句</a:t>
            </a:r>
            <a:r>
              <a:rPr lang="zh-CN" altLang="en-US" dirty="0"/>
              <a:t>和</a:t>
            </a:r>
            <a:r>
              <a:rPr lang="zh-CN" altLang="en-US" b="1" dirty="0"/>
              <a:t>建议</a:t>
            </a:r>
            <a:r>
              <a:rPr lang="zh-CN" altLang="en-US" dirty="0"/>
              <a:t>的</a:t>
            </a:r>
            <a:r>
              <a:rPr lang="zh-CN" altLang="en-US" b="1" dirty="0"/>
              <a:t>目标句</a:t>
            </a:r>
            <a:r>
              <a:rPr lang="zh-CN" altLang="en-US" dirty="0"/>
              <a:t>，并以 </a:t>
            </a:r>
            <a:r>
              <a:rPr lang="en-US" altLang="zh-CN" dirty="0"/>
              <a:t>5 </a:t>
            </a:r>
            <a:r>
              <a:rPr lang="zh-CN" altLang="en-US" dirty="0"/>
              <a:t>分或 </a:t>
            </a:r>
            <a:r>
              <a:rPr lang="en-US" altLang="zh-CN" dirty="0"/>
              <a:t>100 </a:t>
            </a:r>
            <a:r>
              <a:rPr lang="zh-CN" altLang="en-US" dirty="0"/>
              <a:t>分的等级对源语句中保留了多少信息在目标中。</a:t>
            </a:r>
            <a:endParaRPr lang="en-US" altLang="zh-CN" dirty="0"/>
          </a:p>
          <a:p>
            <a:pPr marL="228600" indent="-228600">
              <a:buAutoNum type="arabicPeriod"/>
            </a:pPr>
            <a:r>
              <a:rPr lang="zh-CN" altLang="en-US" dirty="0"/>
              <a:t>如果我们只有单语评估者，但我们对源文本有良好的人工翻译，我们可以为单语评估者提供人工参考翻译和目标机器。翻译并再次评估保留了多少信息。 </a:t>
            </a:r>
            <a:endParaRPr lang="en-US" altLang="zh-CN" dirty="0"/>
          </a:p>
          <a:p>
            <a:pPr marL="228600" indent="-228600">
              <a:buAutoNum type="arabicPeriod"/>
            </a:pPr>
            <a:r>
              <a:rPr lang="zh-CN" altLang="en-US" dirty="0"/>
              <a:t>另一种方法是排名做排名：给评估者一对候选翻译，并询问他们更喜欢哪一个。</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71</a:t>
            </a:fld>
            <a:endParaRPr lang="zh-CN" altLang="en-US"/>
          </a:p>
        </p:txBody>
      </p:sp>
    </p:spTree>
    <p:extLst>
      <p:ext uri="{BB962C8B-B14F-4D97-AF65-F5344CB8AC3E}">
        <p14:creationId xmlns:p14="http://schemas.microsoft.com/office/powerpoint/2010/main" val="376017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基于规则的机器翻译 </a:t>
            </a:r>
            <a:r>
              <a:rPr lang="en-US" altLang="zh-CN" dirty="0"/>
              <a:t>(RBMT) </a:t>
            </a:r>
            <a:r>
              <a:rPr lang="zh-CN" altLang="en-US" dirty="0"/>
              <a:t>是一种基于硬编码语言规则的机器翻译方法。</a:t>
            </a:r>
            <a:endParaRPr lang="en-US" altLang="zh-CN" dirty="0"/>
          </a:p>
          <a:p>
            <a:endParaRPr lang="zh-CN" altLang="en-US" dirty="0"/>
          </a:p>
          <a:p>
            <a:r>
              <a:rPr lang="zh-CN" altLang="en-US" dirty="0"/>
              <a:t>单语和双语词典将输入词映射到输出词</a:t>
            </a:r>
          </a:p>
          <a:p>
            <a:endParaRPr lang="en-US" altLang="zh-CN" dirty="0"/>
          </a:p>
          <a:p>
            <a:r>
              <a:rPr lang="zh-CN" altLang="en-US" dirty="0"/>
              <a:t>表示源语言结构的规则</a:t>
            </a:r>
            <a:endParaRPr lang="en-US" altLang="zh-CN" dirty="0"/>
          </a:p>
          <a:p>
            <a:endParaRPr lang="zh-CN" altLang="en-US" dirty="0"/>
          </a:p>
          <a:p>
            <a:r>
              <a:rPr lang="zh-CN" altLang="en-US" dirty="0"/>
              <a:t>表示目标语言结构的规则</a:t>
            </a:r>
            <a:endParaRPr lang="en-US" altLang="zh-CN" dirty="0"/>
          </a:p>
          <a:p>
            <a:endParaRPr lang="en-US" altLang="zh-CN" dirty="0"/>
          </a:p>
          <a:p>
            <a:r>
              <a:rPr lang="zh-CN" altLang="en-US" dirty="0"/>
              <a:t>基于规则的机器翻译具有挑战性，因为它需要时间和精力。</a:t>
            </a:r>
            <a:endParaRPr lang="en-US" altLang="zh-CN" dirty="0"/>
          </a:p>
          <a:p>
            <a:endParaRPr lang="zh-CN" altLang="en-US" dirty="0"/>
          </a:p>
          <a:p>
            <a:r>
              <a:rPr lang="zh-CN" altLang="en-US" dirty="0"/>
              <a:t>基于规则的系统不可扩展，因为必须手动编写规则。 改进需要更多的规则和更多的人为参与。</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7</a:t>
            </a:fld>
            <a:endParaRPr lang="zh-CN" altLang="en-US"/>
          </a:p>
        </p:txBody>
      </p:sp>
    </p:spTree>
    <p:extLst>
      <p:ext uri="{BB962C8B-B14F-4D97-AF65-F5344CB8AC3E}">
        <p14:creationId xmlns:p14="http://schemas.microsoft.com/office/powerpoint/2010/main" val="386676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1800" b="0" i="0" u="none" strike="noStrike" baseline="0" dirty="0">
                <a:latin typeface="LMRoman10-Regular"/>
              </a:rPr>
              <a:t>有些时候</a:t>
            </a:r>
            <a:r>
              <a:rPr lang="en-US" altLang="zh-CN" sz="1800" b="0" i="0" u="none" strike="noStrike" baseline="0" dirty="0">
                <a:latin typeface="LMRoman10-Regular"/>
              </a:rPr>
              <a:t>BLEU </a:t>
            </a:r>
            <a:r>
              <a:rPr lang="zh-CN" altLang="en-US" sz="1800" b="0" i="0" u="none" strike="noStrike" baseline="0" dirty="0">
                <a:latin typeface="LMRoman10-Regular"/>
              </a:rPr>
              <a:t>并不能够捕获翻译质量的所有。这个时候就应该让人工翻译专家来帮忙。</a:t>
            </a:r>
            <a:endParaRPr lang="en-US" altLang="zh-CN" sz="1800" b="0" i="0" u="none" strike="noStrike" baseline="0" dirty="0">
              <a:latin typeface="LMRoman10-Regular"/>
            </a:endParaRPr>
          </a:p>
          <a:p>
            <a:pPr algn="l"/>
            <a:r>
              <a:rPr lang="en-US" altLang="zh-CN" sz="1800" b="0" i="0" u="none" strike="noStrike" baseline="0" dirty="0">
                <a:latin typeface="LMRoman10-Regular"/>
              </a:rPr>
              <a:t>These scores are generated by human raters who are fluent in both languages and hence often capture translation quality better than BLEU scores.</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72</a:t>
            </a:fld>
            <a:endParaRPr lang="zh-CN" altLang="en-US"/>
          </a:p>
        </p:txBody>
      </p:sp>
    </p:spTree>
    <p:extLst>
      <p:ext uri="{BB962C8B-B14F-4D97-AF65-F5344CB8AC3E}">
        <p14:creationId xmlns:p14="http://schemas.microsoft.com/office/powerpoint/2010/main" val="12184613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对人类评估者（通常是在线众包工作者）进行培训是必不可少的； 没有翻译专业知识的评估者很难区分</a:t>
            </a:r>
            <a:r>
              <a:rPr lang="zh-CN" altLang="en-US" b="1" dirty="0"/>
              <a:t>流畅性</a:t>
            </a:r>
            <a:r>
              <a:rPr lang="zh-CN" altLang="en-US" dirty="0"/>
              <a:t>和</a:t>
            </a:r>
            <a:r>
              <a:rPr lang="zh-CN" altLang="en-US" b="1" dirty="0"/>
              <a:t>充分性</a:t>
            </a:r>
            <a:r>
              <a:rPr lang="zh-CN" altLang="en-US" dirty="0"/>
              <a:t>，因此培训包括仔细区分这些的示例。 评分者评分的差异很大（源句可能模棱两可，评估者有不同的背景知识，评估者可能会以不同的程度打分）。 因此，通常评分者离平均值远的那些删除，如果我们使用足够细粒度的尺度，也可以通过从评分中减去平均值并除以方差来对评分者进行归一化。</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73</a:t>
            </a:fld>
            <a:endParaRPr lang="zh-CN" altLang="en-US"/>
          </a:p>
        </p:txBody>
      </p:sp>
    </p:spTree>
    <p:extLst>
      <p:ext uri="{BB962C8B-B14F-4D97-AF65-F5344CB8AC3E}">
        <p14:creationId xmlns:p14="http://schemas.microsoft.com/office/powerpoint/2010/main" val="3218107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当我们考虑评估时，这绝对是非常值得考虑的事情，这是设计评估指标的关键目标之一：</a:t>
            </a:r>
            <a:endParaRPr lang="en-US" altLang="zh-CN" dirty="0"/>
          </a:p>
          <a:p>
            <a:endParaRPr lang="en-US" altLang="zh-CN" dirty="0"/>
          </a:p>
          <a:p>
            <a:r>
              <a:rPr lang="zh-CN" altLang="en-US" dirty="0"/>
              <a:t>应用相同标准的不同评估者之间存在</a:t>
            </a:r>
            <a:r>
              <a:rPr lang="zh-CN" altLang="en-US" b="1" dirty="0"/>
              <a:t>多少分歧，</a:t>
            </a:r>
            <a:r>
              <a:rPr lang="zh-CN" altLang="en-US" dirty="0"/>
              <a:t>判断中有多少分歧。这显然是从统计角度来看，我们看看这些评估人员的整体是稳定还是变化很大。</a:t>
            </a:r>
            <a:endParaRPr lang="en-US" altLang="zh-CN" dirty="0"/>
          </a:p>
          <a:p>
            <a:endParaRPr lang="en-US" altLang="zh-CN" dirty="0"/>
          </a:p>
          <a:p>
            <a:r>
              <a:rPr lang="zh-CN" altLang="en-US" dirty="0"/>
              <a:t>这里面，我们使用</a:t>
            </a:r>
            <a:r>
              <a:rPr lang="en-US" altLang="zh-CN" dirty="0"/>
              <a:t>Kappa </a:t>
            </a:r>
            <a:r>
              <a:rPr lang="zh-CN" altLang="en-US" dirty="0"/>
              <a:t>一个</a:t>
            </a:r>
            <a:r>
              <a:rPr lang="en-US" altLang="zh-CN" dirty="0"/>
              <a:t>Kappa </a:t>
            </a:r>
            <a:r>
              <a:rPr lang="zh-CN" altLang="en-US" dirty="0"/>
              <a:t>系数。</a:t>
            </a:r>
            <a:r>
              <a:rPr lang="en-US" altLang="zh-CN" dirty="0"/>
              <a:t>P(A): </a:t>
            </a:r>
            <a:r>
              <a:rPr lang="zh-CN" altLang="en-US" dirty="0"/>
              <a:t>评估者同意的次数比例</a:t>
            </a:r>
            <a:r>
              <a:rPr lang="en-US" altLang="zh-CN" dirty="0"/>
              <a:t>; p(E): </a:t>
            </a:r>
            <a:r>
              <a:rPr lang="zh-CN" altLang="en-US" dirty="0"/>
              <a:t>他们偶然同意的次数比例</a:t>
            </a:r>
            <a:r>
              <a:rPr lang="en-US" altLang="zh-CN" dirty="0"/>
              <a:t>, </a:t>
            </a:r>
            <a:r>
              <a:rPr lang="zh-CN" altLang="en-US" dirty="0"/>
              <a:t>这个是对于分类数据是比较合理有用的。</a:t>
            </a:r>
            <a:endParaRPr lang="en-US" altLang="zh-CN" dirty="0"/>
          </a:p>
          <a:p>
            <a:endParaRPr lang="en-US" altLang="zh-CN" dirty="0"/>
          </a:p>
          <a:p>
            <a:r>
              <a:rPr lang="en-US" altLang="zh-CN" dirty="0"/>
              <a:t>Cohen </a:t>
            </a:r>
            <a:r>
              <a:rPr lang="zh-CN" altLang="en-US" dirty="0"/>
              <a:t>的 </a:t>
            </a:r>
            <a:r>
              <a:rPr lang="en-US" altLang="zh-CN" dirty="0"/>
              <a:t>kappa </a:t>
            </a:r>
            <a:r>
              <a:rPr lang="zh-CN" altLang="en-US" dirty="0"/>
              <a:t>系数 </a:t>
            </a:r>
            <a:r>
              <a:rPr lang="en-US" altLang="zh-CN" dirty="0"/>
              <a:t>(κ) </a:t>
            </a:r>
            <a:r>
              <a:rPr lang="zh-CN" altLang="en-US" dirty="0"/>
              <a:t>是用于衡量分类数据的评分者间可靠性（以及评分者内可靠性）的统计量。</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74</a:t>
            </a:fld>
            <a:endParaRPr lang="zh-CN" altLang="en-US"/>
          </a:p>
        </p:txBody>
      </p:sp>
    </p:spTree>
    <p:extLst>
      <p:ext uri="{BB962C8B-B14F-4D97-AF65-F5344CB8AC3E}">
        <p14:creationId xmlns:p14="http://schemas.microsoft.com/office/powerpoint/2010/main" val="11173508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一共</a:t>
            </a:r>
            <a:r>
              <a:rPr lang="en-US" altLang="zh-CN" dirty="0"/>
              <a:t>9</a:t>
            </a:r>
            <a:r>
              <a:rPr lang="zh-CN" altLang="en-US" dirty="0"/>
              <a:t>种，相等可能的有</a:t>
            </a:r>
            <a:r>
              <a:rPr lang="en-US" altLang="zh-CN" dirty="0"/>
              <a:t>3</a:t>
            </a:r>
            <a:r>
              <a:rPr lang="zh-CN" altLang="en-US" dirty="0"/>
              <a:t>种。</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75</a:t>
            </a:fld>
            <a:endParaRPr lang="zh-CN" altLang="en-US"/>
          </a:p>
        </p:txBody>
      </p:sp>
    </p:spTree>
    <p:extLst>
      <p:ext uri="{BB962C8B-B14F-4D97-AF65-F5344CB8AC3E}">
        <p14:creationId xmlns:p14="http://schemas.microsoft.com/office/powerpoint/2010/main" val="10196691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76</a:t>
            </a:fld>
            <a:endParaRPr lang="zh-CN" altLang="en-US"/>
          </a:p>
        </p:txBody>
      </p:sp>
    </p:spTree>
    <p:extLst>
      <p:ext uri="{BB962C8B-B14F-4D97-AF65-F5344CB8AC3E}">
        <p14:creationId xmlns:p14="http://schemas.microsoft.com/office/powerpoint/2010/main" val="2961531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字符 </a:t>
            </a:r>
            <a:r>
              <a:rPr lang="en-US" altLang="zh-CN" dirty="0"/>
              <a:t>F-</a:t>
            </a:r>
            <a:r>
              <a:rPr lang="zh-CN" altLang="en-US" dirty="0"/>
              <a:t>分数值的主要思想是：一个好的机器翻译往往会包含在同一个句子的人工翻译中出现的字符和单词。</a:t>
            </a:r>
            <a:endParaRPr lang="en-US" altLang="zh-CN" dirty="0"/>
          </a:p>
          <a:p>
            <a:endParaRPr lang="en-US" altLang="zh-CN" dirty="0"/>
          </a:p>
          <a:p>
            <a:r>
              <a:rPr lang="zh-CN" altLang="en-US" dirty="0"/>
              <a:t>在测试集中：每个源句子都有一个人类翻译的正确的标准句子和一个我们想要评估的候选的机器翻译的句子。</a:t>
            </a:r>
            <a:endParaRPr lang="en-US" altLang="zh-CN" dirty="0"/>
          </a:p>
          <a:p>
            <a:endParaRPr lang="en-US" altLang="zh-CN" dirty="0"/>
          </a:p>
          <a:p>
            <a:r>
              <a:rPr lang="en-US" altLang="zh-CN" dirty="0"/>
              <a:t>chrF </a:t>
            </a:r>
            <a:r>
              <a:rPr lang="zh-CN" altLang="en-US" dirty="0"/>
              <a:t>度量通过与人工翻译重叠的字符 </a:t>
            </a:r>
            <a:r>
              <a:rPr lang="en-US" altLang="zh-CN" dirty="0"/>
              <a:t>n-gram </a:t>
            </a:r>
            <a:r>
              <a:rPr lang="zh-CN" altLang="en-US" dirty="0"/>
              <a:t>数量的函数对每个 </a:t>
            </a:r>
            <a:r>
              <a:rPr lang="en-US" altLang="zh-CN" dirty="0"/>
              <a:t>MT </a:t>
            </a:r>
            <a:r>
              <a:rPr lang="zh-CN" altLang="en-US" dirty="0"/>
              <a:t>目标句子进行排序。</a:t>
            </a:r>
            <a:endParaRPr lang="en-US" altLang="zh-CN" dirty="0"/>
          </a:p>
          <a:p>
            <a:endParaRPr lang="en-US" altLang="zh-CN" dirty="0"/>
          </a:p>
          <a:p>
            <a:r>
              <a:rPr lang="en-US" altLang="zh-CN" dirty="0" err="1"/>
              <a:t>chrP</a:t>
            </a:r>
            <a:r>
              <a:rPr lang="en-US" altLang="zh-CN" dirty="0"/>
              <a:t>: </a:t>
            </a:r>
            <a:r>
              <a:rPr lang="zh-CN" altLang="en-US" dirty="0"/>
              <a:t>假设中出现在参考中的字符 </a:t>
            </a:r>
            <a:r>
              <a:rPr lang="en-US" altLang="zh-CN" dirty="0"/>
              <a:t>1-gram</a:t>
            </a:r>
            <a:r>
              <a:rPr lang="zh-CN" altLang="en-US" dirty="0"/>
              <a:t>、</a:t>
            </a:r>
            <a:r>
              <a:rPr lang="en-US" altLang="zh-CN" dirty="0"/>
              <a:t>2-gram</a:t>
            </a:r>
            <a:r>
              <a:rPr lang="zh-CN" altLang="en-US" dirty="0"/>
              <a:t>、</a:t>
            </a:r>
            <a:r>
              <a:rPr lang="en-US" altLang="zh-CN" dirty="0"/>
              <a:t>...</a:t>
            </a:r>
            <a:r>
              <a:rPr lang="zh-CN" altLang="en-US" dirty="0"/>
              <a:t>、𝑘</a:t>
            </a:r>
            <a:r>
              <a:rPr lang="en-US" altLang="zh-CN" dirty="0"/>
              <a:t>-gram </a:t>
            </a:r>
            <a:r>
              <a:rPr lang="zh-CN" altLang="en-US" dirty="0"/>
              <a:t>的百分比，平均。</a:t>
            </a:r>
            <a:endParaRPr lang="en-US" altLang="zh-CN" dirty="0"/>
          </a:p>
          <a:p>
            <a:endParaRPr lang="en-US" altLang="zh-CN" dirty="0"/>
          </a:p>
          <a:p>
            <a:r>
              <a:rPr lang="en-US" altLang="zh-CN" dirty="0" err="1"/>
              <a:t>chrR</a:t>
            </a:r>
            <a:r>
              <a:rPr lang="en-US" altLang="zh-CN" dirty="0"/>
              <a:t>: </a:t>
            </a:r>
            <a:r>
              <a:rPr lang="zh-CN" altLang="en-US" dirty="0"/>
              <a:t>假设中出现的参考中字符 </a:t>
            </a:r>
            <a:r>
              <a:rPr lang="en-US" altLang="zh-CN" dirty="0"/>
              <a:t>1-gram</a:t>
            </a:r>
            <a:r>
              <a:rPr lang="zh-CN" altLang="en-US" dirty="0"/>
              <a:t>、</a:t>
            </a:r>
            <a:r>
              <a:rPr lang="en-US" altLang="zh-CN" dirty="0"/>
              <a:t>2-gram</a:t>
            </a:r>
            <a:r>
              <a:rPr lang="zh-CN" altLang="en-US" dirty="0"/>
              <a:t>、</a:t>
            </a:r>
            <a:r>
              <a:rPr lang="en-US" altLang="zh-CN" dirty="0"/>
              <a:t>...</a:t>
            </a:r>
            <a:r>
              <a:rPr lang="zh-CN" altLang="en-US" dirty="0"/>
              <a:t>、𝑘</a:t>
            </a:r>
            <a:r>
              <a:rPr lang="en-US" altLang="zh-CN" dirty="0"/>
              <a:t>-gram </a:t>
            </a:r>
            <a:r>
              <a:rPr lang="zh-CN" altLang="en-US" dirty="0"/>
              <a:t>的百分比，平均。</a:t>
            </a: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79</a:t>
            </a:fld>
            <a:endParaRPr lang="zh-CN" altLang="en-US"/>
          </a:p>
        </p:txBody>
      </p:sp>
    </p:spTree>
    <p:extLst>
      <p:ext uri="{BB962C8B-B14F-4D97-AF65-F5344CB8AC3E}">
        <p14:creationId xmlns:p14="http://schemas.microsoft.com/office/powerpoint/2010/main" val="36315901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实际中</a:t>
            </a:r>
            <a:r>
              <a:rPr lang="en-US" altLang="zh-CN" dirty="0"/>
              <a:t>k</a:t>
            </a:r>
            <a:r>
              <a:rPr lang="zh-CN" altLang="en-US" dirty="0"/>
              <a:t>的值会相对大一点。</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80</a:t>
            </a:fld>
            <a:endParaRPr lang="zh-CN" altLang="en-US"/>
          </a:p>
        </p:txBody>
      </p:sp>
    </p:spTree>
    <p:extLst>
      <p:ext uri="{BB962C8B-B14F-4D97-AF65-F5344CB8AC3E}">
        <p14:creationId xmlns:p14="http://schemas.microsoft.com/office/powerpoint/2010/main" val="40615533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chrF </a:t>
            </a:r>
            <a:r>
              <a:rPr lang="zh-CN" altLang="en-US" dirty="0"/>
              <a:t>是非常局部的：一个大的短语移动可能几乎不会改变 </a:t>
            </a:r>
            <a:r>
              <a:rPr lang="en-US" altLang="zh-CN" dirty="0"/>
              <a:t>chrF </a:t>
            </a:r>
            <a:r>
              <a:rPr lang="zh-CN" altLang="en-US" dirty="0"/>
              <a:t>分数，并且 </a:t>
            </a:r>
            <a:r>
              <a:rPr lang="en-US" altLang="zh-CN" dirty="0"/>
              <a:t>chrF </a:t>
            </a:r>
            <a:r>
              <a:rPr lang="zh-CN" altLang="en-US" dirty="0"/>
              <a:t>无法评估文档的</a:t>
            </a:r>
            <a:r>
              <a:rPr lang="zh-CN" altLang="en-US" b="1" dirty="0"/>
              <a:t>跨句属性</a:t>
            </a:r>
            <a:r>
              <a:rPr lang="zh-CN" altLang="en-US" dirty="0"/>
              <a:t>，例如其</a:t>
            </a:r>
            <a:r>
              <a:rPr lang="zh-CN" altLang="en-US" b="1" dirty="0"/>
              <a:t>话语连贯性</a:t>
            </a:r>
            <a:r>
              <a:rPr lang="zh-CN" altLang="en-US" dirty="0"/>
              <a:t>。</a:t>
            </a:r>
            <a:endParaRPr lang="en-US" altLang="zh-CN" dirty="0"/>
          </a:p>
          <a:p>
            <a:endParaRPr lang="en-US" altLang="zh-CN" dirty="0"/>
          </a:p>
          <a:p>
            <a:r>
              <a:rPr lang="zh-CN" altLang="en-US" dirty="0"/>
              <a:t>在评估对</a:t>
            </a:r>
            <a:r>
              <a:rPr lang="zh-CN" altLang="en-US" b="1" dirty="0"/>
              <a:t>单个系统</a:t>
            </a:r>
            <a:r>
              <a:rPr lang="zh-CN" altLang="en-US" dirty="0"/>
              <a:t>的更改时，像 </a:t>
            </a:r>
            <a:r>
              <a:rPr lang="en-US" altLang="zh-CN" dirty="0"/>
              <a:t>chrF </a:t>
            </a:r>
            <a:r>
              <a:rPr lang="zh-CN" altLang="en-US" dirty="0"/>
              <a:t>这样的自动重叠度量是最合适的。</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81</a:t>
            </a:fld>
            <a:endParaRPr lang="zh-CN" altLang="en-US"/>
          </a:p>
        </p:txBody>
      </p:sp>
    </p:spTree>
    <p:extLst>
      <p:ext uri="{BB962C8B-B14F-4D97-AF65-F5344CB8AC3E}">
        <p14:creationId xmlns:p14="http://schemas.microsoft.com/office/powerpoint/2010/main" val="32424043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82</a:t>
            </a:fld>
            <a:endParaRPr lang="zh-CN" altLang="en-US"/>
          </a:p>
        </p:txBody>
      </p:sp>
    </p:spTree>
    <p:extLst>
      <p:ext uri="{BB962C8B-B14F-4D97-AF65-F5344CB8AC3E}">
        <p14:creationId xmlns:p14="http://schemas.microsoft.com/office/powerpoint/2010/main" val="2598657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Understudy: </a:t>
            </a:r>
            <a:r>
              <a:rPr lang="zh-CN" altLang="en-US" dirty="0"/>
              <a:t>双语评估替补</a:t>
            </a:r>
            <a:r>
              <a:rPr lang="en-US" altLang="zh-CN" dirty="0"/>
              <a:t>/</a:t>
            </a:r>
            <a:r>
              <a:rPr lang="zh-CN" altLang="en-US" dirty="0"/>
              <a:t>辅助工具，</a:t>
            </a:r>
            <a:r>
              <a:rPr lang="en-US" altLang="zh-CN" dirty="0"/>
              <a:t>2002</a:t>
            </a:r>
            <a:r>
              <a:rPr lang="zh-CN" altLang="en-US" dirty="0"/>
              <a:t>年的时候，基本上是人工评价，这里的替补的意思是</a:t>
            </a:r>
            <a:r>
              <a:rPr lang="en-US" altLang="zh-CN" dirty="0"/>
              <a:t>. </a:t>
            </a:r>
            <a:r>
              <a:rPr lang="zh-CN" altLang="en-US" dirty="0"/>
              <a:t>在戏剧界，替补是学习更高级演员的角色的人，因此他们可以在必要时接替最高级编辑的角色</a:t>
            </a:r>
            <a:endParaRPr lang="en-US" altLang="zh-CN" dirty="0"/>
          </a:p>
          <a:p>
            <a:endParaRPr lang="en-US" altLang="zh-CN" dirty="0"/>
          </a:p>
          <a:p>
            <a:r>
              <a:rPr lang="zh-CN" altLang="en-US" b="0" i="0" dirty="0">
                <a:solidFill>
                  <a:srgbClr val="121212"/>
                </a:solidFill>
                <a:effectLst/>
                <a:latin typeface="-apple-system"/>
              </a:rPr>
              <a:t>机器翻译结果越接近专业人工翻译的结果，则越好。</a:t>
            </a:r>
            <a:r>
              <a:rPr lang="en-US" altLang="zh-CN" b="0" i="0" dirty="0">
                <a:solidFill>
                  <a:srgbClr val="121212"/>
                </a:solidFill>
                <a:effectLst/>
                <a:latin typeface="-apple-system"/>
              </a:rPr>
              <a:t>BLEU</a:t>
            </a:r>
            <a:r>
              <a:rPr lang="zh-CN" altLang="en-US" b="0" i="0" dirty="0">
                <a:solidFill>
                  <a:srgbClr val="121212"/>
                </a:solidFill>
                <a:effectLst/>
                <a:latin typeface="-apple-system"/>
              </a:rPr>
              <a:t>算法实际上就是在判断两个句子的相似程度。想知道一个句子翻译前后的表示是否意思一致，直接的办法是拿这个句子的标准人工翻译与机器翻译的结果作比较，如果它们是很相似的，说明我的翻译很成功。</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83</a:t>
            </a:fld>
            <a:endParaRPr lang="zh-CN" altLang="en-US"/>
          </a:p>
        </p:txBody>
      </p:sp>
    </p:spTree>
    <p:extLst>
      <p:ext uri="{BB962C8B-B14F-4D97-AF65-F5344CB8AC3E}">
        <p14:creationId xmlns:p14="http://schemas.microsoft.com/office/powerpoint/2010/main" val="3542552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METEO </a:t>
            </a:r>
            <a:r>
              <a:rPr lang="zh-CN" altLang="en-US" dirty="0"/>
              <a:t>系统是一个机器翻译系统，专门用于翻译加拿大环境部每天发布的天气预报。 从 </a:t>
            </a:r>
            <a:r>
              <a:rPr lang="en-US" altLang="zh-CN" dirty="0"/>
              <a:t>1981 </a:t>
            </a:r>
            <a:r>
              <a:rPr lang="zh-CN" altLang="en-US" dirty="0"/>
              <a:t>年到 </a:t>
            </a:r>
            <a:r>
              <a:rPr lang="en-US" altLang="zh-CN" dirty="0"/>
              <a:t>2001 </a:t>
            </a:r>
            <a:r>
              <a:rPr lang="zh-CN" altLang="en-US" dirty="0"/>
              <a:t>年 </a:t>
            </a:r>
            <a:r>
              <a:rPr lang="en-US" altLang="zh-CN" dirty="0"/>
              <a:t>9 </a:t>
            </a:r>
            <a:r>
              <a:rPr lang="zh-CN" altLang="en-US" dirty="0"/>
              <a:t>月 </a:t>
            </a:r>
            <a:r>
              <a:rPr lang="en-US" altLang="zh-CN" dirty="0"/>
              <a:t>30 </a:t>
            </a:r>
            <a:r>
              <a:rPr lang="zh-CN" altLang="en-US" dirty="0"/>
              <a:t>日，加拿大环境部使用该系统将魁北克省以法语发布的预报翻译成英语，并将加拿大其他省份以英语发布的预报翻译成法语。</a:t>
            </a:r>
            <a:endParaRPr lang="en-US" altLang="zh-CN" dirty="0"/>
          </a:p>
          <a:p>
            <a:endParaRPr lang="en-US" altLang="zh-CN" dirty="0"/>
          </a:p>
          <a:p>
            <a:r>
              <a:rPr lang="en-US" altLang="zh-CN" dirty="0"/>
              <a:t>SYSTRAN </a:t>
            </a:r>
            <a:r>
              <a:rPr lang="zh-CN" altLang="en-US" dirty="0"/>
              <a:t>由 </a:t>
            </a:r>
            <a:r>
              <a:rPr lang="en-US" altLang="zh-CN" dirty="0"/>
              <a:t>Peter Toma </a:t>
            </a:r>
            <a:r>
              <a:rPr lang="zh-CN" altLang="en-US" dirty="0"/>
              <a:t>博士于 </a:t>
            </a:r>
            <a:r>
              <a:rPr lang="en-US" altLang="zh-CN" dirty="0"/>
              <a:t>1968 </a:t>
            </a:r>
            <a:r>
              <a:rPr lang="zh-CN" altLang="en-US" dirty="0"/>
              <a:t>年创立，是历史最悠久的机器翻译公司之一。 </a:t>
            </a:r>
            <a:r>
              <a:rPr lang="en-US" altLang="zh-CN" dirty="0"/>
              <a:t>SYSTRAN </a:t>
            </a:r>
            <a:r>
              <a:rPr lang="zh-CN" altLang="en-US" dirty="0"/>
              <a:t>为美国国防部和欧盟委员会做了大量工作。</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8</a:t>
            </a:fld>
            <a:endParaRPr lang="zh-CN" altLang="en-US"/>
          </a:p>
        </p:txBody>
      </p:sp>
    </p:spTree>
    <p:extLst>
      <p:ext uri="{BB962C8B-B14F-4D97-AF65-F5344CB8AC3E}">
        <p14:creationId xmlns:p14="http://schemas.microsoft.com/office/powerpoint/2010/main" val="38548995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双语评估研究，</a:t>
            </a:r>
            <a:r>
              <a:rPr lang="en-US" altLang="zh-CN" dirty="0"/>
              <a:t>BLEU</a:t>
            </a:r>
            <a:r>
              <a:rPr lang="zh-CN" altLang="en-US" dirty="0"/>
              <a:t>。</a:t>
            </a:r>
            <a:endParaRPr lang="en-US" altLang="zh-CN" dirty="0"/>
          </a:p>
          <a:p>
            <a:endParaRPr lang="en-US" altLang="zh-CN" dirty="0"/>
          </a:p>
          <a:p>
            <a:r>
              <a:rPr lang="zh-CN" altLang="en-US" dirty="0"/>
              <a:t>这两个都是比较好的，正确的翻译。</a:t>
            </a:r>
            <a:endParaRPr lang="en-US" altLang="zh-CN" dirty="0"/>
          </a:p>
          <a:p>
            <a:endParaRPr lang="en-US" altLang="zh-CN" dirty="0"/>
          </a:p>
          <a:p>
            <a:r>
              <a:rPr lang="en-US" altLang="zh-CN" dirty="0"/>
              <a:t>BLEU score </a:t>
            </a:r>
            <a:r>
              <a:rPr lang="zh-CN" altLang="en-US" dirty="0"/>
              <a:t>可以根据你提供的</a:t>
            </a:r>
            <a:r>
              <a:rPr lang="en-US" altLang="zh-CN" dirty="0"/>
              <a:t>reference </a:t>
            </a:r>
            <a:r>
              <a:rPr lang="zh-CN" altLang="en-US" dirty="0"/>
              <a:t>翻译，来计算一个针对机器翻译出的句子的一个指标值。这里的直觉是，只要机器生成的翻译非常接近人类提供的任何参考文献，它就会获得高分。</a:t>
            </a:r>
            <a:endParaRPr lang="en-US" altLang="zh-CN" dirty="0"/>
          </a:p>
          <a:p>
            <a:endParaRPr lang="en-US" altLang="zh-CN" dirty="0"/>
          </a:p>
          <a:p>
            <a:r>
              <a:rPr lang="zh-CN" altLang="en-US" b="0" i="0" dirty="0">
                <a:solidFill>
                  <a:srgbClr val="121212"/>
                </a:solidFill>
                <a:effectLst/>
                <a:latin typeface="-apple-system"/>
              </a:rPr>
              <a:t>分子是一个候选翻译的单词有多少出现在参考翻译中，出现过就记一次，不管是不是在同一句参考翻译里头，分母是这个候选翻译的词汇数。</a:t>
            </a:r>
            <a:endParaRPr lang="en-US" altLang="zh-CN" dirty="0"/>
          </a:p>
          <a:p>
            <a:endParaRPr lang="en-US" altLang="zh-CN" dirty="0"/>
          </a:p>
          <a:p>
            <a:r>
              <a:rPr lang="en-US" altLang="zh-CN" dirty="0"/>
              <a:t>BLEU </a:t>
            </a:r>
            <a:r>
              <a:rPr lang="zh-CN" altLang="en-US" dirty="0"/>
              <a:t>分数背后的直觉是我们查看机器生成的输出，看看</a:t>
            </a:r>
            <a:r>
              <a:rPr lang="zh-CN" altLang="en-US" b="1" dirty="0"/>
              <a:t>它生成的单词类型是否出现在至少一个</a:t>
            </a:r>
            <a:r>
              <a:rPr lang="en-US" altLang="zh-CN" b="1" dirty="0"/>
              <a:t>reference</a:t>
            </a:r>
            <a:r>
              <a:rPr lang="zh-CN" altLang="en-US" dirty="0"/>
              <a:t>生成的参考中，这些人类生成的参考将作为一部分提供 测试集。 现在让我们看一个有点极端的例子，假设机器翻译系统缩写机器翻译是空的，所以机器翻译输出的机器翻译是。</a:t>
            </a:r>
            <a:endParaRPr lang="en-US" altLang="zh-CN" dirty="0"/>
          </a:p>
          <a:p>
            <a:endParaRPr lang="en-US" altLang="zh-CN" dirty="0"/>
          </a:p>
          <a:p>
            <a:r>
              <a:rPr lang="zh-CN" altLang="en-US" dirty="0"/>
              <a:t>分母：</a:t>
            </a:r>
            <a:r>
              <a:rPr lang="en-US" altLang="zh-CN" dirty="0"/>
              <a:t>7 </a:t>
            </a:r>
            <a:r>
              <a:rPr lang="zh-CN" altLang="en-US" dirty="0"/>
              <a:t>个单词</a:t>
            </a:r>
            <a:endParaRPr lang="en-US" altLang="zh-CN" dirty="0"/>
          </a:p>
          <a:p>
            <a:r>
              <a:rPr lang="zh-CN" altLang="en-US" dirty="0"/>
              <a:t>分子：</a:t>
            </a:r>
            <a:r>
              <a:rPr lang="en-US" altLang="zh-CN" dirty="0" err="1"/>
              <a:t>count_clip</a:t>
            </a:r>
            <a:r>
              <a:rPr lang="en-US" altLang="zh-CN" dirty="0"/>
              <a:t>(“the”)</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84</a:t>
            </a:fld>
            <a:endParaRPr lang="zh-CN" altLang="en-US"/>
          </a:p>
        </p:txBody>
      </p:sp>
    </p:spTree>
    <p:extLst>
      <p:ext uri="{BB962C8B-B14F-4D97-AF65-F5344CB8AC3E}">
        <p14:creationId xmlns:p14="http://schemas.microsoft.com/office/powerpoint/2010/main" val="8401081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计算候选句子中的每个 𝑛</a:t>
            </a:r>
            <a:r>
              <a:rPr lang="en-US" altLang="zh-CN" dirty="0"/>
              <a:t>-gram </a:t>
            </a:r>
            <a:r>
              <a:rPr lang="zh-CN" altLang="en-US" dirty="0"/>
              <a:t>是否出现在任何参考句子中，收集每个唯一 𝑛</a:t>
            </a:r>
            <a:r>
              <a:rPr lang="en-US" altLang="zh-CN" dirty="0"/>
              <a:t>-gram </a:t>
            </a:r>
            <a:r>
              <a:rPr lang="zh-CN" altLang="en-US" dirty="0"/>
              <a:t>的总计数，总结每个唯一 𝑛</a:t>
            </a:r>
            <a:r>
              <a:rPr lang="en-US" altLang="zh-CN" dirty="0"/>
              <a:t>-gram </a:t>
            </a:r>
            <a:r>
              <a:rPr lang="zh-CN" altLang="en-US" dirty="0"/>
              <a:t>的总计数，以及 除以候选句子中 𝑛</a:t>
            </a:r>
            <a:r>
              <a:rPr lang="en-US" altLang="zh-CN" dirty="0"/>
              <a:t>-gram </a:t>
            </a:r>
            <a:r>
              <a:rPr lang="zh-CN" altLang="en-US" dirty="0"/>
              <a:t>的数量。</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85</a:t>
            </a:fld>
            <a:endParaRPr lang="zh-CN" altLang="en-US"/>
          </a:p>
        </p:txBody>
      </p:sp>
    </p:spTree>
    <p:extLst>
      <p:ext uri="{BB962C8B-B14F-4D97-AF65-F5344CB8AC3E}">
        <p14:creationId xmlns:p14="http://schemas.microsoft.com/office/powerpoint/2010/main" val="25166662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候选句子中唯一 </a:t>
            </a:r>
            <a:r>
              <a:rPr lang="en-US" altLang="zh-CN" dirty="0"/>
              <a:t>unigram </a:t>
            </a:r>
            <a:r>
              <a:rPr lang="zh-CN" altLang="en-US" dirty="0"/>
              <a:t>的总计数为 </a:t>
            </a:r>
            <a:r>
              <a:rPr lang="en-US" altLang="zh-CN" dirty="0"/>
              <a:t>7</a:t>
            </a:r>
          </a:p>
          <a:p>
            <a:endParaRPr lang="en-US" altLang="zh-CN" dirty="0"/>
          </a:p>
          <a:p>
            <a:r>
              <a:rPr lang="zh-CN" altLang="en-US" dirty="0"/>
              <a:t>候选句子中的 </a:t>
            </a:r>
            <a:r>
              <a:rPr lang="en-US" altLang="zh-CN" dirty="0"/>
              <a:t>unigram </a:t>
            </a:r>
            <a:r>
              <a:rPr lang="zh-CN" altLang="en-US" dirty="0"/>
              <a:t>总数为 </a:t>
            </a:r>
            <a:r>
              <a:rPr lang="en-US" altLang="zh-CN" dirty="0"/>
              <a:t>7</a:t>
            </a:r>
            <a:r>
              <a:rPr lang="zh-CN" altLang="en-US" dirty="0"/>
              <a:t>。</a:t>
            </a:r>
          </a:p>
          <a:p>
            <a:endParaRPr lang="en-US" altLang="zh-CN" dirty="0"/>
          </a:p>
          <a:p>
            <a:r>
              <a:rPr lang="zh-CN" altLang="en-US" dirty="0"/>
              <a:t>一元精度为 </a:t>
            </a:r>
            <a:r>
              <a:rPr lang="en-US" altLang="zh-CN" dirty="0"/>
              <a:t>7/7 = 1.0</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86</a:t>
            </a:fld>
            <a:endParaRPr lang="zh-CN" altLang="en-US"/>
          </a:p>
        </p:txBody>
      </p:sp>
    </p:spTree>
    <p:extLst>
      <p:ext uri="{BB962C8B-B14F-4D97-AF65-F5344CB8AC3E}">
        <p14:creationId xmlns:p14="http://schemas.microsoft.com/office/powerpoint/2010/main" val="12910688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候选句子中唯一 </a:t>
            </a:r>
            <a:r>
              <a:rPr lang="en-US" altLang="zh-CN" dirty="0"/>
              <a:t>unigram </a:t>
            </a:r>
            <a:r>
              <a:rPr lang="zh-CN" altLang="en-US" dirty="0"/>
              <a:t>的总计数为 </a:t>
            </a:r>
            <a:r>
              <a:rPr lang="en-US" altLang="zh-CN" dirty="0"/>
              <a:t>7</a:t>
            </a:r>
          </a:p>
          <a:p>
            <a:endParaRPr lang="en-US" altLang="zh-CN" dirty="0"/>
          </a:p>
          <a:p>
            <a:r>
              <a:rPr lang="zh-CN" altLang="en-US" dirty="0"/>
              <a:t>候选句子中的 </a:t>
            </a:r>
            <a:r>
              <a:rPr lang="en-US" altLang="zh-CN" dirty="0"/>
              <a:t>unigram </a:t>
            </a:r>
            <a:r>
              <a:rPr lang="zh-CN" altLang="en-US" dirty="0"/>
              <a:t>总数为 </a:t>
            </a:r>
            <a:r>
              <a:rPr lang="en-US" altLang="zh-CN" dirty="0"/>
              <a:t>7</a:t>
            </a:r>
            <a:r>
              <a:rPr lang="zh-CN" altLang="en-US" dirty="0"/>
              <a:t>。</a:t>
            </a:r>
          </a:p>
          <a:p>
            <a:endParaRPr lang="en-US" altLang="zh-CN" dirty="0"/>
          </a:p>
          <a:p>
            <a:r>
              <a:rPr lang="zh-CN" altLang="en-US" dirty="0"/>
              <a:t>一元精度为 </a:t>
            </a:r>
            <a:r>
              <a:rPr lang="en-US" altLang="zh-CN" dirty="0"/>
              <a:t>7/7 = 1.0</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87</a:t>
            </a:fld>
            <a:endParaRPr lang="zh-CN" altLang="en-US"/>
          </a:p>
        </p:txBody>
      </p:sp>
    </p:spTree>
    <p:extLst>
      <p:ext uri="{BB962C8B-B14F-4D97-AF65-F5344CB8AC3E}">
        <p14:creationId xmlns:p14="http://schemas.microsoft.com/office/powerpoint/2010/main" val="18430114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一元精度很容易对机器翻译的质量过于自信。 为了克服这个问题，提出了裁剪计数和修改精度。</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88</a:t>
            </a:fld>
            <a:endParaRPr lang="zh-CN" altLang="en-US"/>
          </a:p>
        </p:txBody>
      </p:sp>
    </p:spTree>
    <p:extLst>
      <p:ext uri="{BB962C8B-B14F-4D97-AF65-F5344CB8AC3E}">
        <p14:creationId xmlns:p14="http://schemas.microsoft.com/office/powerpoint/2010/main" val="34900916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一元精度很容易对机器翻译的质量过于自信。 为了克服这个问题，提出了裁剪计数和修改精度。</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89</a:t>
            </a:fld>
            <a:endParaRPr lang="zh-CN" altLang="en-US"/>
          </a:p>
        </p:txBody>
      </p:sp>
    </p:spTree>
    <p:extLst>
      <p:ext uri="{BB962C8B-B14F-4D97-AF65-F5344CB8AC3E}">
        <p14:creationId xmlns:p14="http://schemas.microsoft.com/office/powerpoint/2010/main" val="32419346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候选句子中唯一 </a:t>
            </a:r>
            <a:r>
              <a:rPr lang="en-US" altLang="zh-CN" dirty="0"/>
              <a:t>unigram </a:t>
            </a:r>
            <a:r>
              <a:rPr lang="zh-CN" altLang="en-US" dirty="0"/>
              <a:t>的总计数为 </a:t>
            </a:r>
            <a:r>
              <a:rPr lang="en-US" altLang="zh-CN" dirty="0"/>
              <a:t>7</a:t>
            </a:r>
          </a:p>
          <a:p>
            <a:endParaRPr lang="en-US" altLang="zh-CN" dirty="0"/>
          </a:p>
          <a:p>
            <a:r>
              <a:rPr lang="zh-CN" altLang="en-US" dirty="0"/>
              <a:t>候选句子中的 </a:t>
            </a:r>
            <a:r>
              <a:rPr lang="en-US" altLang="zh-CN" dirty="0"/>
              <a:t>unigram </a:t>
            </a:r>
            <a:r>
              <a:rPr lang="zh-CN" altLang="en-US" dirty="0"/>
              <a:t>总数为 </a:t>
            </a:r>
            <a:r>
              <a:rPr lang="en-US" altLang="zh-CN" dirty="0"/>
              <a:t>7</a:t>
            </a:r>
            <a:r>
              <a:rPr lang="zh-CN" altLang="en-US" dirty="0"/>
              <a:t>。</a:t>
            </a:r>
          </a:p>
          <a:p>
            <a:endParaRPr lang="en-US" altLang="zh-CN" dirty="0"/>
          </a:p>
          <a:p>
            <a:r>
              <a:rPr lang="zh-CN" altLang="en-US" dirty="0"/>
              <a:t>一元精度为 </a:t>
            </a:r>
            <a:r>
              <a:rPr lang="en-US" altLang="zh-CN" dirty="0"/>
              <a:t>7/7 = 1.0</a:t>
            </a:r>
            <a:endParaRPr lang="zh-CN" altLang="en-US"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90</a:t>
            </a:fld>
            <a:endParaRPr lang="zh-CN" altLang="en-US"/>
          </a:p>
        </p:txBody>
      </p:sp>
    </p:spTree>
    <p:extLst>
      <p:ext uri="{BB962C8B-B14F-4D97-AF65-F5344CB8AC3E}">
        <p14:creationId xmlns:p14="http://schemas.microsoft.com/office/powerpoint/2010/main" val="2266898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一元精度很容易对机器翻译的质量过于自信。 为了克服这个问题，提出了裁剪计数和修改精度。</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92</a:t>
            </a:fld>
            <a:endParaRPr lang="zh-CN" altLang="en-US"/>
          </a:p>
        </p:txBody>
      </p:sp>
    </p:spTree>
    <p:extLst>
      <p:ext uri="{BB962C8B-B14F-4D97-AF65-F5344CB8AC3E}">
        <p14:creationId xmlns:p14="http://schemas.microsoft.com/office/powerpoint/2010/main" val="39653664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一元精度很容易对机器翻译的质量过于自信。 为了克服这个问题，提出了裁剪计数和修改精度。</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93</a:t>
            </a:fld>
            <a:endParaRPr lang="zh-CN" altLang="en-US"/>
          </a:p>
        </p:txBody>
      </p:sp>
    </p:spTree>
    <p:extLst>
      <p:ext uri="{BB962C8B-B14F-4D97-AF65-F5344CB8AC3E}">
        <p14:creationId xmlns:p14="http://schemas.microsoft.com/office/powerpoint/2010/main" val="629027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惩罚短机器翻译的简洁惩罚。</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94</a:t>
            </a:fld>
            <a:endParaRPr lang="zh-CN" altLang="en-US"/>
          </a:p>
        </p:txBody>
      </p:sp>
    </p:spTree>
    <p:extLst>
      <p:ext uri="{BB962C8B-B14F-4D97-AF65-F5344CB8AC3E}">
        <p14:creationId xmlns:p14="http://schemas.microsoft.com/office/powerpoint/2010/main" val="1740785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统计机器翻译</a:t>
            </a:r>
            <a:endParaRPr lang="en-US" altLang="zh-CN" dirty="0"/>
          </a:p>
          <a:p>
            <a:endParaRPr lang="zh-CN" altLang="en-US" dirty="0"/>
          </a:p>
          <a:p>
            <a:r>
              <a:rPr lang="en-US" altLang="zh-CN" dirty="0"/>
              <a:t>1980 </a:t>
            </a:r>
            <a:r>
              <a:rPr lang="zh-CN" altLang="en-US" dirty="0"/>
              <a:t>年代：</a:t>
            </a:r>
            <a:r>
              <a:rPr lang="en-US" altLang="zh-CN" dirty="0"/>
              <a:t>IBM</a:t>
            </a:r>
          </a:p>
          <a:p>
            <a:r>
              <a:rPr lang="en-US" altLang="zh-CN" dirty="0"/>
              <a:t>1990 </a:t>
            </a:r>
            <a:r>
              <a:rPr lang="zh-CN" altLang="en-US" dirty="0"/>
              <a:t>年代：增加研究</a:t>
            </a:r>
          </a:p>
          <a:p>
            <a:r>
              <a:rPr lang="en-US" altLang="zh-CN" dirty="0"/>
              <a:t>2000 </a:t>
            </a:r>
            <a:r>
              <a:rPr lang="zh-CN" altLang="en-US" dirty="0"/>
              <a:t>年代中期：基于短语的 </a:t>
            </a:r>
            <a:r>
              <a:rPr lang="en-US" altLang="zh-CN" dirty="0"/>
              <a:t>MT</a:t>
            </a:r>
            <a:r>
              <a:rPr lang="zh-CN" altLang="en-US" dirty="0"/>
              <a:t>（摩西，谷歌）</a:t>
            </a:r>
          </a:p>
          <a:p>
            <a:r>
              <a:rPr lang="en-US" altLang="zh-CN" dirty="0"/>
              <a:t>2010</a:t>
            </a:r>
            <a:r>
              <a:rPr lang="zh-CN" altLang="en-US" dirty="0"/>
              <a:t>年前后：商业可行性</a:t>
            </a:r>
          </a:p>
          <a:p>
            <a:endParaRPr lang="en-US" altLang="zh-CN" dirty="0"/>
          </a:p>
          <a:p>
            <a:r>
              <a:rPr lang="zh-CN" altLang="en-US" dirty="0"/>
              <a:t>神经机器翻译</a:t>
            </a:r>
          </a:p>
          <a:p>
            <a:endParaRPr lang="en-US" altLang="zh-CN" dirty="0"/>
          </a:p>
          <a:p>
            <a:r>
              <a:rPr lang="en-US" altLang="zh-CN" dirty="0"/>
              <a:t>2000 </a:t>
            </a:r>
            <a:r>
              <a:rPr lang="zh-CN" altLang="en-US" dirty="0"/>
              <a:t>年代后期：计算机视觉的神经模型</a:t>
            </a:r>
          </a:p>
          <a:p>
            <a:r>
              <a:rPr lang="zh-CN" altLang="en-US" dirty="0"/>
              <a:t>自 </a:t>
            </a:r>
            <a:r>
              <a:rPr lang="en-US" altLang="zh-CN" dirty="0"/>
              <a:t>2010 </a:t>
            </a:r>
            <a:r>
              <a:rPr lang="zh-CN" altLang="en-US" dirty="0"/>
              <a:t>年代中期以来：机器翻译的神经模型</a:t>
            </a:r>
          </a:p>
          <a:p>
            <a:r>
              <a:rPr lang="en-US" altLang="zh-CN" dirty="0"/>
              <a:t>2016 </a:t>
            </a:r>
            <a:r>
              <a:rPr lang="zh-CN" altLang="en-US" dirty="0"/>
              <a:t>年：神经机器翻译的最新技术</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9</a:t>
            </a:fld>
            <a:endParaRPr lang="zh-CN" altLang="en-US"/>
          </a:p>
        </p:txBody>
      </p:sp>
    </p:spTree>
    <p:extLst>
      <p:ext uri="{BB962C8B-B14F-4D97-AF65-F5344CB8AC3E}">
        <p14:creationId xmlns:p14="http://schemas.microsoft.com/office/powerpoint/2010/main" val="25947694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针对机器翻译任务，如何对模型进行评估机是一个非常值得讨论的话题，如果你找到一群机器翻译研究人员并互相交谈，你会注意到他们最后都会谈论模型的评估。翻译评估问题很难，甚至难道不可能有效评估。</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95</a:t>
            </a:fld>
            <a:endParaRPr lang="zh-CN" altLang="en-US"/>
          </a:p>
        </p:txBody>
      </p:sp>
    </p:spTree>
    <p:extLst>
      <p:ext uri="{BB962C8B-B14F-4D97-AF65-F5344CB8AC3E}">
        <p14:creationId xmlns:p14="http://schemas.microsoft.com/office/powerpoint/2010/main" val="9324808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字符</a:t>
            </a:r>
            <a:r>
              <a:rPr lang="en-US" altLang="zh-CN" dirty="0"/>
              <a:t>F-</a:t>
            </a:r>
            <a:r>
              <a:rPr lang="zh-CN" altLang="en-US" dirty="0"/>
              <a:t>值是基于测量人类参考和候选机器翻译所共有的确切字符 </a:t>
            </a:r>
            <a:r>
              <a:rPr lang="en-US" altLang="zh-CN" dirty="0"/>
              <a:t>n-gram</a:t>
            </a:r>
            <a:r>
              <a:rPr lang="zh-CN" altLang="en-US" dirty="0"/>
              <a:t>。 </a:t>
            </a:r>
            <a:r>
              <a:rPr lang="en-US" altLang="zh-CN" dirty="0"/>
              <a:t>chrF </a:t>
            </a:r>
            <a:r>
              <a:rPr lang="zh-CN" altLang="en-US" dirty="0"/>
              <a:t>这个标准过于严格，因为好的翻译可能会使用替代词或释义。</a:t>
            </a:r>
            <a:endParaRPr lang="en-US" altLang="zh-CN" dirty="0"/>
          </a:p>
          <a:p>
            <a:endParaRPr lang="en-US" altLang="zh-CN" dirty="0"/>
          </a:p>
          <a:p>
            <a:r>
              <a:rPr lang="zh-CN" altLang="en-US" dirty="0"/>
              <a:t>主要思想：是允许同义词在参考句子</a:t>
            </a:r>
            <a:r>
              <a:rPr lang="en-US" altLang="zh-CN" dirty="0"/>
              <a:t>x </a:t>
            </a:r>
            <a:r>
              <a:rPr lang="zh-CN" altLang="en-US" dirty="0"/>
              <a:t>和候选句子</a:t>
            </a:r>
            <a:r>
              <a:rPr lang="en-US" altLang="zh-CN" dirty="0"/>
              <a:t>x </a:t>
            </a:r>
            <a:r>
              <a:rPr lang="zh-CN" altLang="en-US" dirty="0"/>
              <a:t>之间匹配。 最近的指标使用 </a:t>
            </a:r>
            <a:r>
              <a:rPr lang="en-US" altLang="zh-CN" dirty="0"/>
              <a:t>BERT </a:t>
            </a:r>
            <a:r>
              <a:rPr lang="zh-CN" altLang="en-US" dirty="0"/>
              <a:t>或其他嵌入来实现这种直觉</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98</a:t>
            </a:fld>
            <a:endParaRPr lang="zh-CN" altLang="en-US"/>
          </a:p>
        </p:txBody>
      </p:sp>
    </p:spTree>
    <p:extLst>
      <p:ext uri="{BB962C8B-B14F-4D97-AF65-F5344CB8AC3E}">
        <p14:creationId xmlns:p14="http://schemas.microsoft.com/office/powerpoint/2010/main" val="3853738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a:t>
            </a:r>
            <a:r>
              <a:rPr lang="en-US" altLang="zh-CN" dirty="0"/>
              <a:t>token</a:t>
            </a:r>
            <a:r>
              <a:rPr lang="zh-CN" altLang="en-US" dirty="0"/>
              <a:t>都通过</a:t>
            </a:r>
            <a:r>
              <a:rPr lang="en-US" altLang="zh-CN" dirty="0"/>
              <a:t>greedy</a:t>
            </a:r>
            <a:r>
              <a:rPr lang="zh-CN" altLang="en-US" dirty="0"/>
              <a:t>的方式匹配到对应句子中最相似的</a:t>
            </a:r>
            <a:r>
              <a:rPr lang="en-US" altLang="zh-CN" dirty="0"/>
              <a:t>token</a:t>
            </a:r>
            <a:r>
              <a:rPr lang="zh-CN" altLang="en-US" dirty="0"/>
              <a:t>。</a:t>
            </a:r>
            <a:endParaRPr lang="en-US" altLang="zh-CN" dirty="0"/>
          </a:p>
          <a:p>
            <a:endParaRPr lang="en-US" altLang="zh-CN" dirty="0"/>
          </a:p>
          <a:p>
            <a:r>
              <a:rPr lang="zh-CN" altLang="en-US" dirty="0"/>
              <a:t>从参考 </a:t>
            </a:r>
            <a:r>
              <a:rPr lang="en-US" altLang="zh-CN" dirty="0"/>
              <a:t>x </a:t>
            </a:r>
            <a:r>
              <a:rPr lang="zh-CN" altLang="en-US" dirty="0"/>
              <a:t>和候选 </a:t>
            </a:r>
            <a:r>
              <a:rPr lang="en-US" altLang="zh-CN" dirty="0"/>
              <a:t>^x </a:t>
            </a:r>
            <a:r>
              <a:rPr lang="zh-CN" altLang="en-US" dirty="0"/>
              <a:t>计算 </a:t>
            </a:r>
            <a:r>
              <a:rPr lang="en-US" altLang="zh-CN" dirty="0"/>
              <a:t>BERTSCORE </a:t>
            </a:r>
            <a:r>
              <a:rPr lang="zh-CN" altLang="en-US" dirty="0"/>
              <a:t>召回率，来自图 </a:t>
            </a:r>
            <a:r>
              <a:rPr lang="en-US" altLang="zh-CN" dirty="0"/>
              <a:t>1</a:t>
            </a:r>
            <a:r>
              <a:rPr lang="zh-CN" altLang="en-US" dirty="0"/>
              <a:t>。这个版本显示了度量的扩展版本，其中令牌也由它们的 </a:t>
            </a:r>
            <a:r>
              <a:rPr lang="en-US" altLang="zh-CN" dirty="0" err="1"/>
              <a:t>idf</a:t>
            </a:r>
            <a:r>
              <a:rPr lang="en-US" altLang="zh-CN" dirty="0"/>
              <a:t> </a:t>
            </a:r>
            <a:r>
              <a:rPr lang="zh-CN" altLang="en-US" dirty="0"/>
              <a:t>值加权。</a:t>
            </a:r>
            <a:endParaRPr lang="en-US" altLang="zh-CN" dirty="0"/>
          </a:p>
          <a:p>
            <a:endParaRPr lang="en-US" altLang="zh-CN" dirty="0"/>
          </a:p>
          <a:p>
            <a:r>
              <a:rPr lang="zh-CN" altLang="en-US" dirty="0"/>
              <a:t>根据词频 </a:t>
            </a:r>
            <a:r>
              <a:rPr lang="en-US" altLang="zh-CN" dirty="0"/>
              <a:t>(</a:t>
            </a:r>
            <a:r>
              <a:rPr lang="en-US" altLang="zh-CN" dirty="0" err="1"/>
              <a:t>tf</a:t>
            </a:r>
            <a:r>
              <a:rPr lang="en-US" altLang="zh-CN" dirty="0"/>
              <a:t>) </a:t>
            </a:r>
            <a:r>
              <a:rPr lang="zh-CN" altLang="en-US" dirty="0"/>
              <a:t>和逆文档频率 </a:t>
            </a:r>
            <a:r>
              <a:rPr lang="en-US" altLang="zh-CN" dirty="0"/>
              <a:t>(</a:t>
            </a:r>
            <a:r>
              <a:rPr lang="en-US" altLang="zh-CN" dirty="0" err="1"/>
              <a:t>idf</a:t>
            </a:r>
            <a:r>
              <a:rPr lang="en-US" altLang="zh-CN" dirty="0"/>
              <a:t>) </a:t>
            </a:r>
            <a:r>
              <a:rPr lang="zh-CN" altLang="en-US" dirty="0"/>
              <a:t>为文档中的每个词分配权重。</a:t>
            </a:r>
            <a:endParaRPr lang="en-US" altLang="zh-CN" dirty="0"/>
          </a:p>
        </p:txBody>
      </p:sp>
      <p:sp>
        <p:nvSpPr>
          <p:cNvPr id="4" name="灯片编号占位符 3"/>
          <p:cNvSpPr>
            <a:spLocks noGrp="1"/>
          </p:cNvSpPr>
          <p:nvPr>
            <p:ph type="sldNum" sz="quarter" idx="5"/>
          </p:nvPr>
        </p:nvSpPr>
        <p:spPr/>
        <p:txBody>
          <a:bodyPr/>
          <a:lstStyle/>
          <a:p>
            <a:fld id="{1ED94030-89A1-44FA-85C8-A64C41612863}" type="slidenum">
              <a:rPr lang="zh-CN" altLang="en-US" smtClean="0"/>
              <a:t>99</a:t>
            </a:fld>
            <a:endParaRPr lang="zh-CN" altLang="en-US"/>
          </a:p>
        </p:txBody>
      </p:sp>
    </p:spTree>
    <p:extLst>
      <p:ext uri="{BB962C8B-B14F-4D97-AF65-F5344CB8AC3E}">
        <p14:creationId xmlns:p14="http://schemas.microsoft.com/office/powerpoint/2010/main" val="27383409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编码器</a:t>
            </a:r>
            <a:r>
              <a:rPr lang="en-US" altLang="zh-CN" dirty="0"/>
              <a:t>-</a:t>
            </a:r>
            <a:r>
              <a:rPr lang="zh-CN" altLang="en-US" dirty="0"/>
              <a:t>解码器网络（用于 </a:t>
            </a:r>
            <a:r>
              <a:rPr lang="en-US" altLang="zh-CN" dirty="0"/>
              <a:t>RNN </a:t>
            </a:r>
            <a:r>
              <a:rPr lang="zh-CN" altLang="en-US" dirty="0"/>
              <a:t>或转换器）由一个编码器网络组成，该网络接受输入序列并创建它的上下文表示，即上下文。 然后将此上下文表示传递给解码器，该解码器生成特定于任务的输出序列。</a:t>
            </a:r>
          </a:p>
          <a:p>
            <a:endParaRPr lang="en-US" altLang="zh-CN" dirty="0"/>
          </a:p>
          <a:p>
            <a:r>
              <a:rPr lang="en-US" altLang="zh-CN" dirty="0"/>
              <a:t>RNN </a:t>
            </a:r>
            <a:r>
              <a:rPr lang="zh-CN" altLang="en-US" dirty="0"/>
              <a:t>中的注意机制和转换器中的交叉注意允许解码器查看来自编码器所有隐藏状态的信息。</a:t>
            </a:r>
          </a:p>
          <a:p>
            <a:endParaRPr lang="en-US" altLang="zh-CN" dirty="0"/>
          </a:p>
          <a:p>
            <a:r>
              <a:rPr lang="zh-CN" altLang="en-US" dirty="0"/>
              <a:t>解码器在每一步选择最可能生成的单个令牌称为</a:t>
            </a:r>
            <a:r>
              <a:rPr lang="zh-CN" altLang="en-US" b="1" dirty="0"/>
              <a:t>贪心解码</a:t>
            </a:r>
            <a:r>
              <a:rPr lang="zh-CN" altLang="en-US" dirty="0"/>
              <a:t>。</a:t>
            </a:r>
          </a:p>
          <a:p>
            <a:endParaRPr lang="en-US" altLang="zh-CN" dirty="0"/>
          </a:p>
          <a:p>
            <a:r>
              <a:rPr lang="zh-CN" altLang="en-US" b="1" dirty="0"/>
              <a:t>束搜索</a:t>
            </a:r>
            <a:r>
              <a:rPr lang="zh-CN" altLang="en-US" dirty="0"/>
              <a:t>，而不是选择在每个时间步生成的最佳令牌，我们在每个步骤保留 </a:t>
            </a:r>
            <a:r>
              <a:rPr lang="en-US" altLang="zh-CN" dirty="0"/>
              <a:t>k </a:t>
            </a:r>
            <a:r>
              <a:rPr lang="zh-CN" altLang="en-US" dirty="0"/>
              <a:t>个可能的令牌。 这个固定大小的内存占用 </a:t>
            </a:r>
            <a:r>
              <a:rPr lang="en-US" altLang="zh-CN" dirty="0"/>
              <a:t>k </a:t>
            </a:r>
            <a:r>
              <a:rPr lang="zh-CN" altLang="en-US" dirty="0"/>
              <a:t>称为</a:t>
            </a:r>
            <a:r>
              <a:rPr lang="zh-CN" altLang="en-US" b="1" dirty="0"/>
              <a:t>波束宽度</a:t>
            </a:r>
            <a:r>
              <a:rPr lang="zh-CN" altLang="en-US" dirty="0"/>
              <a:t>。</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100</a:t>
            </a:fld>
            <a:endParaRPr lang="zh-CN" altLang="en-US"/>
          </a:p>
        </p:txBody>
      </p:sp>
    </p:spTree>
    <p:extLst>
      <p:ext uri="{BB962C8B-B14F-4D97-AF65-F5344CB8AC3E}">
        <p14:creationId xmlns:p14="http://schemas.microsoft.com/office/powerpoint/2010/main" val="18210579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机器翻译模型是在平行语料库上训练的。</a:t>
            </a:r>
            <a:endParaRPr lang="en-US" altLang="zh-CN" dirty="0"/>
          </a:p>
          <a:p>
            <a:endParaRPr lang="zh-CN" altLang="en-US" dirty="0"/>
          </a:p>
          <a:p>
            <a:r>
              <a:rPr lang="zh-CN" altLang="en-US" dirty="0"/>
              <a:t>反向翻译是一种在目标语言中使用单语语料库的方法，方法是向后运行一个试点 </a:t>
            </a:r>
            <a:r>
              <a:rPr lang="en-US" altLang="zh-CN" dirty="0"/>
              <a:t>MT </a:t>
            </a:r>
            <a:r>
              <a:rPr lang="zh-CN" altLang="en-US" dirty="0"/>
              <a:t>引擎来创建合成双文本。</a:t>
            </a:r>
          </a:p>
          <a:p>
            <a:endParaRPr lang="en-US" altLang="zh-CN" dirty="0"/>
          </a:p>
          <a:p>
            <a:r>
              <a:rPr lang="en-US" altLang="zh-CN" dirty="0"/>
              <a:t>MT </a:t>
            </a:r>
            <a:r>
              <a:rPr lang="zh-CN" altLang="en-US" dirty="0"/>
              <a:t>是通过衡量翻译的充分性（它如何捕捉源语句的含义）和流畅性（它在目标语言中的流畅或自然程度）来评估的。 人工评估是黄金标准，但也常用自动评估指标，如 </a:t>
            </a:r>
            <a:r>
              <a:rPr lang="en-US" altLang="zh-CN" dirty="0"/>
              <a:t>chrF</a:t>
            </a:r>
            <a:r>
              <a:rPr lang="zh-CN" altLang="en-US" dirty="0"/>
              <a:t>，测量字符 </a:t>
            </a:r>
            <a:r>
              <a:rPr lang="en-US" altLang="zh-CN" dirty="0"/>
              <a:t>n-gram </a:t>
            </a:r>
            <a:r>
              <a:rPr lang="zh-CN" altLang="en-US" dirty="0"/>
              <a:t>与人工翻译的重叠，或基于嵌入相似度的更新指标。</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101</a:t>
            </a:fld>
            <a:endParaRPr lang="zh-CN" altLang="en-US"/>
          </a:p>
        </p:txBody>
      </p:sp>
    </p:spTree>
    <p:extLst>
      <p:ext uri="{BB962C8B-B14F-4D97-AF65-F5344CB8AC3E}">
        <p14:creationId xmlns:p14="http://schemas.microsoft.com/office/powerpoint/2010/main" val="3036389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模型图：基于 </a:t>
            </a:r>
            <a:r>
              <a:rPr lang="en-US" altLang="zh-CN" dirty="0"/>
              <a:t>Philipp Koehn </a:t>
            </a:r>
            <a:r>
              <a:rPr lang="zh-CN" altLang="en-US" dirty="0"/>
              <a:t>的印象，而非确凿的事实。</a:t>
            </a:r>
            <a:endParaRPr lang="en-US" altLang="zh-CN" dirty="0"/>
          </a:p>
          <a:p>
            <a:endParaRPr lang="en-US" altLang="zh-CN" dirty="0"/>
          </a:p>
          <a:p>
            <a:r>
              <a:rPr lang="en-US" altLang="zh-CN" dirty="0"/>
              <a:t>Georgetown-IBM </a:t>
            </a:r>
            <a:r>
              <a:rPr lang="zh-CN" altLang="en-US" dirty="0"/>
              <a:t>实验是 </a:t>
            </a:r>
            <a:r>
              <a:rPr lang="en-US" altLang="zh-CN" dirty="0"/>
              <a:t>1954 </a:t>
            </a:r>
            <a:r>
              <a:rPr lang="zh-CN" altLang="en-US" dirty="0"/>
              <a:t>年 </a:t>
            </a:r>
            <a:r>
              <a:rPr lang="en-US" altLang="zh-CN" dirty="0"/>
              <a:t>1 </a:t>
            </a:r>
            <a:r>
              <a:rPr lang="zh-CN" altLang="en-US" dirty="0"/>
              <a:t>月 </a:t>
            </a:r>
            <a:r>
              <a:rPr lang="en-US" altLang="zh-CN" dirty="0"/>
              <a:t>7 </a:t>
            </a:r>
            <a:r>
              <a:rPr lang="zh-CN" altLang="en-US" dirty="0"/>
              <a:t>日进行的一次有影响力的机器翻译示范。该实验由乔治城大学和 </a:t>
            </a:r>
            <a:r>
              <a:rPr lang="en-US" altLang="zh-CN" dirty="0"/>
              <a:t>IBM </a:t>
            </a:r>
            <a:r>
              <a:rPr lang="zh-CN" altLang="en-US" dirty="0"/>
              <a:t>联合开发，涉及将 </a:t>
            </a:r>
            <a:r>
              <a:rPr lang="en-US" altLang="zh-CN" dirty="0"/>
              <a:t>60 </a:t>
            </a:r>
            <a:r>
              <a:rPr lang="zh-CN" altLang="en-US" dirty="0"/>
              <a:t>多个俄语句子完全自动翻译成英语。</a:t>
            </a:r>
            <a:endParaRPr lang="en-US" altLang="zh-CN" dirty="0"/>
          </a:p>
          <a:p>
            <a:endParaRPr lang="en-US" altLang="zh-CN" dirty="0"/>
          </a:p>
          <a:p>
            <a:endParaRPr lang="en-US" altLang="zh-CN" dirty="0"/>
          </a:p>
          <a:p>
            <a:r>
              <a:rPr lang="zh-CN" altLang="en-US" dirty="0"/>
              <a:t>机器翻译 </a:t>
            </a:r>
            <a:r>
              <a:rPr lang="en-US" altLang="zh-CN" dirty="0"/>
              <a:t>(MT) </a:t>
            </a:r>
            <a:r>
              <a:rPr lang="zh-CN" altLang="en-US" dirty="0"/>
              <a:t>炒作周期。 在其历史的大部分时间里，对机器翻译质量的期望要么高估要么低估了质量方面的真正进步，从而形成了研发的繁荣与萧条周期。 尽管如此，机器翻译在过去的 </a:t>
            </a:r>
            <a:r>
              <a:rPr lang="en-US" altLang="zh-CN" dirty="0"/>
              <a:t>20 </a:t>
            </a:r>
            <a:r>
              <a:rPr lang="zh-CN" altLang="en-US" dirty="0"/>
              <a:t>年里已经成为现实。 （注：图表基于我的主观印象，而非事实。）</a:t>
            </a:r>
          </a:p>
        </p:txBody>
      </p:sp>
      <p:sp>
        <p:nvSpPr>
          <p:cNvPr id="4" name="灯片编号占位符 3"/>
          <p:cNvSpPr>
            <a:spLocks noGrp="1"/>
          </p:cNvSpPr>
          <p:nvPr>
            <p:ph type="sldNum" sz="quarter" idx="5"/>
          </p:nvPr>
        </p:nvSpPr>
        <p:spPr/>
        <p:txBody>
          <a:bodyPr/>
          <a:lstStyle/>
          <a:p>
            <a:fld id="{1ED94030-89A1-44FA-85C8-A64C41612863}" type="slidenum">
              <a:rPr lang="zh-CN" altLang="en-US" smtClean="0"/>
              <a:t>10</a:t>
            </a:fld>
            <a:endParaRPr lang="zh-CN" altLang="en-US"/>
          </a:p>
        </p:txBody>
      </p:sp>
    </p:spTree>
    <p:extLst>
      <p:ext uri="{BB962C8B-B14F-4D97-AF65-F5344CB8AC3E}">
        <p14:creationId xmlns:p14="http://schemas.microsoft.com/office/powerpoint/2010/main" val="89742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mt-class.org/jhu/syllabus.html" TargetMode="External"/><Relationship Id="rId2" Type="http://schemas.openxmlformats.org/officeDocument/2006/relationships/hyperlink" Target="https://scholar.google.com/scholar?hl=en&amp;as_sdt=0%2C5&amp;q=CHINESE+TO+ENGLISH+TRANSLATION%3A+IDENTIFYING+PROBLEMS+AND+PROVIDING+SOLUTIONS&amp;btnG=" TargetMode="External"/><Relationship Id="rId1" Type="http://schemas.openxmlformats.org/officeDocument/2006/relationships/slideLayout" Target="../slideLayouts/slideLayout2.xml"/><Relationship Id="rId5" Type="http://schemas.openxmlformats.org/officeDocument/2006/relationships/hyperlink" Target="https://statmt.org/wmt22/" TargetMode="External"/><Relationship Id="rId4" Type="http://schemas.openxmlformats.org/officeDocument/2006/relationships/hyperlink" Target="https://machinetranslate.or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ai.googleblog.com/2006/04/statistical-machine-translation-live.html" TargetMode="External"/><Relationship Id="rId7" Type="http://schemas.openxmlformats.org/officeDocument/2006/relationships/hyperlink" Target="http://groups.google.com/group/google-translat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translate.google.com/translate_t?langpair=en%7Car" TargetMode="External"/><Relationship Id="rId5" Type="http://schemas.openxmlformats.org/officeDocument/2006/relationships/hyperlink" Target="http://translate.google.com/translate_t?langpair=ar%7Cen" TargetMode="External"/><Relationship Id="rId4" Type="http://schemas.openxmlformats.org/officeDocument/2006/relationships/hyperlink" Target="http://www.itl.nist.gov/iad/mig/tests/mt/2005/doc/mt05eval_official_results_release_20050801_v3.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gif"/><Relationship Id="rId1" Type="http://schemas.openxmlformats.org/officeDocument/2006/relationships/slideLayout" Target="../slideLayouts/slideLayout2.xml"/><Relationship Id="rId4" Type="http://schemas.openxmlformats.org/officeDocument/2006/relationships/hyperlink" Target="https://scholar.google.com/scholar?q=%22neural+machine+translation%22&amp;as_ylo=2017&amp;as_yhi=2017"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cs.jhu.edu/~ph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Google_Neural_Machine_Transla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0.png"/><Relationship Id="rId10" Type="http://schemas.openxmlformats.org/officeDocument/2006/relationships/image" Target="../media/image37.png"/><Relationship Id="rId4" Type="http://schemas.openxmlformats.org/officeDocument/2006/relationships/image" Target="../media/image310.png"/><Relationship Id="rId9" Type="http://schemas.openxmlformats.org/officeDocument/2006/relationships/image" Target="../media/image36.png"/><Relationship Id="rId14"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statmt.org/europar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paracrawl.eu/index.php" TargetMode="External"/><Relationship Id="rId5" Type="http://schemas.openxmlformats.org/officeDocument/2006/relationships/hyperlink" Target="http://www.opensubtitles.org/" TargetMode="External"/><Relationship Id="rId4" Type="http://schemas.openxmlformats.org/officeDocument/2006/relationships/hyperlink" Target="https://conferences.unite.un.org/uncorpu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1609.08144"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05600" y="856354"/>
            <a:ext cx="10810666" cy="1422073"/>
          </a:xfrm>
          <a:solidFill>
            <a:schemeClr val="bg1"/>
          </a:solidFill>
        </p:spPr>
        <p:txBody>
          <a:bodyPr>
            <a:normAutofit/>
          </a:bodyPr>
          <a:lstStyle/>
          <a:p>
            <a:r>
              <a:rPr lang="en-US" altLang="zh-CN" dirty="0">
                <a:solidFill>
                  <a:srgbClr val="0E419C"/>
                </a:solidFill>
              </a:rPr>
              <a:t>Lecture 11 – Machine</a:t>
            </a:r>
            <a:r>
              <a:rPr lang="zh-CN" altLang="en-US" dirty="0">
                <a:solidFill>
                  <a:srgbClr val="0E419C"/>
                </a:solidFill>
              </a:rPr>
              <a:t> </a:t>
            </a:r>
            <a:r>
              <a:rPr lang="en-US" altLang="zh-CN" dirty="0">
                <a:solidFill>
                  <a:srgbClr val="0E419C"/>
                </a:solidFill>
              </a:rPr>
              <a:t>Translation</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3999" y="2585338"/>
            <a:ext cx="9144000" cy="1687323"/>
          </a:xfrm>
          <a:solidFill>
            <a:schemeClr val="bg1"/>
          </a:solidFill>
        </p:spPr>
        <p:txBody>
          <a:bodyPr>
            <a:noAutofit/>
          </a:bodyPr>
          <a:lstStyle/>
          <a:p>
            <a:r>
              <a:rPr lang="en-US" altLang="zh-CN" sz="2000" dirty="0">
                <a:solidFill>
                  <a:srgbClr val="0E419C"/>
                </a:solidFill>
              </a:rPr>
              <a:t>Baojian Zhou</a:t>
            </a:r>
          </a:p>
          <a:p>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r>
              <a:rPr lang="en-US" altLang="zh-CN" sz="2000" dirty="0">
                <a:solidFill>
                  <a:srgbClr val="0E419C"/>
                </a:solidFill>
              </a:rPr>
              <a:t>School of Data Science Fudan University</a:t>
            </a:r>
          </a:p>
          <a:p>
            <a:r>
              <a:rPr lang="en-US" altLang="zh-CN" sz="2000" dirty="0">
                <a:solidFill>
                  <a:srgbClr val="0E419C"/>
                </a:solidFill>
              </a:rPr>
              <a:t>05/24/2023</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pic>
        <p:nvPicPr>
          <p:cNvPr id="5" name="Picture 2">
            <a:extLst>
              <a:ext uri="{FF2B5EF4-FFF2-40B4-BE49-F238E27FC236}">
                <a16:creationId xmlns:a16="http://schemas.microsoft.com/office/drawing/2014/main" id="{439AF209-0086-7F46-8904-7BA8B94BE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893" y="4579572"/>
            <a:ext cx="1916211" cy="191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8B4990-8356-44DE-AFE7-83B28ACDE108}"/>
              </a:ext>
            </a:extLst>
          </p:cNvPr>
          <p:cNvSpPr>
            <a:spLocks noGrp="1"/>
          </p:cNvSpPr>
          <p:nvPr>
            <p:ph type="title"/>
          </p:nvPr>
        </p:nvSpPr>
        <p:spPr/>
        <p:txBody>
          <a:bodyPr>
            <a:noAutofit/>
          </a:bodyPr>
          <a:lstStyle/>
          <a:p>
            <a:r>
              <a:rPr lang="en-US" altLang="zh-CN" dirty="0"/>
              <a:t>Machine Translation hype cycle</a:t>
            </a:r>
            <a:endParaRPr lang="zh-CN" altLang="en-US" dirty="0"/>
          </a:p>
        </p:txBody>
      </p:sp>
      <p:sp>
        <p:nvSpPr>
          <p:cNvPr id="4" name="灯片编号占位符 3">
            <a:extLst>
              <a:ext uri="{FF2B5EF4-FFF2-40B4-BE49-F238E27FC236}">
                <a16:creationId xmlns:a16="http://schemas.microsoft.com/office/drawing/2014/main" id="{A07825C4-BC70-429A-B043-0FFF0ECFB6FB}"/>
              </a:ext>
            </a:extLst>
          </p:cNvPr>
          <p:cNvSpPr>
            <a:spLocks noGrp="1"/>
          </p:cNvSpPr>
          <p:nvPr>
            <p:ph type="sldNum" sz="quarter" idx="12"/>
          </p:nvPr>
        </p:nvSpPr>
        <p:spPr/>
        <p:txBody>
          <a:bodyPr/>
          <a:lstStyle/>
          <a:p>
            <a:fld id="{DC8BB421-126E-41CB-B73A-69D52E98CAE3}" type="slidenum">
              <a:rPr lang="zh-CN" altLang="en-US" smtClean="0"/>
              <a:t>10</a:t>
            </a:fld>
            <a:endParaRPr lang="zh-CN" altLang="en-US"/>
          </a:p>
        </p:txBody>
      </p:sp>
      <p:sp>
        <p:nvSpPr>
          <p:cNvPr id="7" name="文本框 6">
            <a:extLst>
              <a:ext uri="{FF2B5EF4-FFF2-40B4-BE49-F238E27FC236}">
                <a16:creationId xmlns:a16="http://schemas.microsoft.com/office/drawing/2014/main" id="{248AB280-5042-408E-94EF-38C877CDC975}"/>
              </a:ext>
            </a:extLst>
          </p:cNvPr>
          <p:cNvSpPr txBox="1"/>
          <p:nvPr/>
        </p:nvSpPr>
        <p:spPr>
          <a:xfrm>
            <a:off x="1449316" y="2392528"/>
            <a:ext cx="2400300" cy="954107"/>
          </a:xfrm>
          <a:prstGeom prst="rect">
            <a:avLst/>
          </a:prstGeom>
          <a:noFill/>
          <a:ln>
            <a:noFill/>
          </a:ln>
        </p:spPr>
        <p:txBody>
          <a:bodyPr wrap="square" rtlCol="0">
            <a:spAutoFit/>
          </a:bodyPr>
          <a:lstStyle/>
          <a:p>
            <a:pPr algn="ctr"/>
            <a:r>
              <a:rPr lang="en-US" altLang="zh-CN" sz="2800" b="1" dirty="0">
                <a:solidFill>
                  <a:srgbClr val="C00000"/>
                </a:solidFill>
              </a:rPr>
              <a:t>Georgetown experiment</a:t>
            </a:r>
            <a:endParaRPr lang="zh-CN" altLang="en-US" sz="2800" b="1" dirty="0">
              <a:solidFill>
                <a:srgbClr val="C00000"/>
              </a:solidFill>
            </a:endParaRPr>
          </a:p>
        </p:txBody>
      </p:sp>
      <p:sp>
        <p:nvSpPr>
          <p:cNvPr id="8" name="文本框 7">
            <a:extLst>
              <a:ext uri="{FF2B5EF4-FFF2-40B4-BE49-F238E27FC236}">
                <a16:creationId xmlns:a16="http://schemas.microsoft.com/office/drawing/2014/main" id="{BC86D3C4-727F-4B73-AB5A-0347BA61B15B}"/>
              </a:ext>
            </a:extLst>
          </p:cNvPr>
          <p:cNvSpPr txBox="1"/>
          <p:nvPr/>
        </p:nvSpPr>
        <p:spPr>
          <a:xfrm>
            <a:off x="4941128" y="2305433"/>
            <a:ext cx="1780400" cy="769441"/>
          </a:xfrm>
          <a:prstGeom prst="rect">
            <a:avLst/>
          </a:prstGeom>
          <a:noFill/>
          <a:ln>
            <a:noFill/>
          </a:ln>
        </p:spPr>
        <p:txBody>
          <a:bodyPr wrap="square" rtlCol="0">
            <a:spAutoFit/>
          </a:bodyPr>
          <a:lstStyle/>
          <a:p>
            <a:r>
              <a:rPr lang="en-US" altLang="zh-CN" sz="4400" b="1" dirty="0">
                <a:solidFill>
                  <a:srgbClr val="C00000"/>
                </a:solidFill>
              </a:rPr>
              <a:t>Hype</a:t>
            </a:r>
            <a:endParaRPr lang="zh-CN" altLang="en-US" sz="4400" b="1" dirty="0">
              <a:solidFill>
                <a:srgbClr val="C00000"/>
              </a:solidFill>
            </a:endParaRPr>
          </a:p>
        </p:txBody>
      </p:sp>
      <p:sp>
        <p:nvSpPr>
          <p:cNvPr id="9" name="文本框 8">
            <a:extLst>
              <a:ext uri="{FF2B5EF4-FFF2-40B4-BE49-F238E27FC236}">
                <a16:creationId xmlns:a16="http://schemas.microsoft.com/office/drawing/2014/main" id="{810A621C-22B5-4783-A017-D7E39F5770B6}"/>
              </a:ext>
            </a:extLst>
          </p:cNvPr>
          <p:cNvSpPr txBox="1"/>
          <p:nvPr/>
        </p:nvSpPr>
        <p:spPr>
          <a:xfrm>
            <a:off x="4160078" y="3992161"/>
            <a:ext cx="3342500" cy="954107"/>
          </a:xfrm>
          <a:prstGeom prst="rect">
            <a:avLst/>
          </a:prstGeom>
          <a:noFill/>
          <a:ln>
            <a:noFill/>
          </a:ln>
        </p:spPr>
        <p:txBody>
          <a:bodyPr wrap="square" rtlCol="0">
            <a:spAutoFit/>
          </a:bodyPr>
          <a:lstStyle/>
          <a:p>
            <a:r>
              <a:rPr lang="en-US" altLang="zh-CN" sz="2800" b="1" dirty="0">
                <a:solidFill>
                  <a:srgbClr val="C00000"/>
                </a:solidFill>
              </a:rPr>
              <a:t>Expert systems / 5</a:t>
            </a:r>
            <a:r>
              <a:rPr lang="en-US" altLang="zh-CN" sz="2800" b="1" baseline="30000" dirty="0">
                <a:solidFill>
                  <a:srgbClr val="C00000"/>
                </a:solidFill>
              </a:rPr>
              <a:t>th</a:t>
            </a:r>
            <a:r>
              <a:rPr lang="en-US" altLang="zh-CN" sz="2800" b="1" dirty="0">
                <a:solidFill>
                  <a:srgbClr val="C00000"/>
                </a:solidFill>
              </a:rPr>
              <a:t> generation AI</a:t>
            </a:r>
            <a:endParaRPr lang="zh-CN" altLang="en-US" sz="2800" b="1" dirty="0">
              <a:solidFill>
                <a:srgbClr val="C00000"/>
              </a:solidFill>
            </a:endParaRPr>
          </a:p>
        </p:txBody>
      </p:sp>
      <p:sp>
        <p:nvSpPr>
          <p:cNvPr id="10" name="文本框 9">
            <a:extLst>
              <a:ext uri="{FF2B5EF4-FFF2-40B4-BE49-F238E27FC236}">
                <a16:creationId xmlns:a16="http://schemas.microsoft.com/office/drawing/2014/main" id="{2AC68F2C-39CB-43B8-9FCF-2101BABED9AF}"/>
              </a:ext>
            </a:extLst>
          </p:cNvPr>
          <p:cNvSpPr txBox="1"/>
          <p:nvPr/>
        </p:nvSpPr>
        <p:spPr>
          <a:xfrm>
            <a:off x="7386105" y="2827913"/>
            <a:ext cx="2085200" cy="954107"/>
          </a:xfrm>
          <a:prstGeom prst="rect">
            <a:avLst/>
          </a:prstGeom>
          <a:noFill/>
          <a:ln>
            <a:noFill/>
          </a:ln>
        </p:spPr>
        <p:txBody>
          <a:bodyPr wrap="square" rtlCol="0">
            <a:spAutoFit/>
          </a:bodyPr>
          <a:lstStyle/>
          <a:p>
            <a:pPr algn="ctr"/>
            <a:r>
              <a:rPr lang="en-US" altLang="zh-CN" sz="2800" b="1" dirty="0">
                <a:solidFill>
                  <a:srgbClr val="C00000"/>
                </a:solidFill>
              </a:rPr>
              <a:t>Statistical MT</a:t>
            </a:r>
            <a:endParaRPr lang="zh-CN" altLang="en-US" sz="2800" b="1" dirty="0">
              <a:solidFill>
                <a:srgbClr val="C00000"/>
              </a:solidFill>
            </a:endParaRPr>
          </a:p>
        </p:txBody>
      </p:sp>
      <p:sp>
        <p:nvSpPr>
          <p:cNvPr id="11" name="文本框 10">
            <a:extLst>
              <a:ext uri="{FF2B5EF4-FFF2-40B4-BE49-F238E27FC236}">
                <a16:creationId xmlns:a16="http://schemas.microsoft.com/office/drawing/2014/main" id="{46F9520F-9B8D-4B08-9569-0C455E94733E}"/>
              </a:ext>
            </a:extLst>
          </p:cNvPr>
          <p:cNvSpPr txBox="1"/>
          <p:nvPr/>
        </p:nvSpPr>
        <p:spPr>
          <a:xfrm>
            <a:off x="8904040" y="1600321"/>
            <a:ext cx="1780400" cy="954107"/>
          </a:xfrm>
          <a:prstGeom prst="rect">
            <a:avLst/>
          </a:prstGeom>
          <a:noFill/>
          <a:ln>
            <a:noFill/>
          </a:ln>
        </p:spPr>
        <p:txBody>
          <a:bodyPr wrap="square" rtlCol="0">
            <a:spAutoFit/>
          </a:bodyPr>
          <a:lstStyle/>
          <a:p>
            <a:pPr algn="ctr"/>
            <a:r>
              <a:rPr lang="en-US" altLang="zh-CN" sz="2800" b="1" dirty="0">
                <a:solidFill>
                  <a:srgbClr val="C00000"/>
                </a:solidFill>
              </a:rPr>
              <a:t>Neural MT</a:t>
            </a:r>
            <a:endParaRPr lang="zh-CN" altLang="en-US" sz="2800" b="1" dirty="0">
              <a:solidFill>
                <a:srgbClr val="C00000"/>
              </a:solidFill>
            </a:endParaRPr>
          </a:p>
        </p:txBody>
      </p:sp>
      <p:sp>
        <p:nvSpPr>
          <p:cNvPr id="12" name="任意多边形: 形状 11">
            <a:extLst>
              <a:ext uri="{FF2B5EF4-FFF2-40B4-BE49-F238E27FC236}">
                <a16:creationId xmlns:a16="http://schemas.microsoft.com/office/drawing/2014/main" id="{177B8990-777D-4A63-8A24-81E864A13F7E}"/>
              </a:ext>
            </a:extLst>
          </p:cNvPr>
          <p:cNvSpPr/>
          <p:nvPr/>
        </p:nvSpPr>
        <p:spPr>
          <a:xfrm>
            <a:off x="1412240" y="2494280"/>
            <a:ext cx="8382000" cy="3260887"/>
          </a:xfrm>
          <a:custGeom>
            <a:avLst/>
            <a:gdLst>
              <a:gd name="connsiteX0" fmla="*/ 0 w 8382000"/>
              <a:gd name="connsiteY0" fmla="*/ 2882900 h 3260887"/>
              <a:gd name="connsiteX1" fmla="*/ 1193800 w 8382000"/>
              <a:gd name="connsiteY1" fmla="*/ 927100 h 3260887"/>
              <a:gd name="connsiteX2" fmla="*/ 1968500 w 8382000"/>
              <a:gd name="connsiteY2" fmla="*/ 3035300 h 3260887"/>
              <a:gd name="connsiteX3" fmla="*/ 3759200 w 8382000"/>
              <a:gd name="connsiteY3" fmla="*/ 3136900 h 3260887"/>
              <a:gd name="connsiteX4" fmla="*/ 4533900 w 8382000"/>
              <a:gd name="connsiteY4" fmla="*/ 2463800 h 3260887"/>
              <a:gd name="connsiteX5" fmla="*/ 5461000 w 8382000"/>
              <a:gd name="connsiteY5" fmla="*/ 3060700 h 3260887"/>
              <a:gd name="connsiteX6" fmla="*/ 6629400 w 8382000"/>
              <a:gd name="connsiteY6" fmla="*/ 2908300 h 3260887"/>
              <a:gd name="connsiteX7" fmla="*/ 7175500 w 8382000"/>
              <a:gd name="connsiteY7" fmla="*/ 1346200 h 3260887"/>
              <a:gd name="connsiteX8" fmla="*/ 7734300 w 8382000"/>
              <a:gd name="connsiteY8" fmla="*/ 2209800 h 3260887"/>
              <a:gd name="connsiteX9" fmla="*/ 8382000 w 8382000"/>
              <a:gd name="connsiteY9" fmla="*/ 0 h 326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0" h="3260887">
                <a:moveTo>
                  <a:pt x="0" y="2882900"/>
                </a:moveTo>
                <a:cubicBezTo>
                  <a:pt x="432858" y="1892300"/>
                  <a:pt x="865717" y="901700"/>
                  <a:pt x="1193800" y="927100"/>
                </a:cubicBezTo>
                <a:cubicBezTo>
                  <a:pt x="1521883" y="952500"/>
                  <a:pt x="1540933" y="2667000"/>
                  <a:pt x="1968500" y="3035300"/>
                </a:cubicBezTo>
                <a:cubicBezTo>
                  <a:pt x="2396067" y="3403600"/>
                  <a:pt x="3331633" y="3232150"/>
                  <a:pt x="3759200" y="3136900"/>
                </a:cubicBezTo>
                <a:cubicBezTo>
                  <a:pt x="4186767" y="3041650"/>
                  <a:pt x="4250267" y="2476500"/>
                  <a:pt x="4533900" y="2463800"/>
                </a:cubicBezTo>
                <a:cubicBezTo>
                  <a:pt x="4817533" y="2451100"/>
                  <a:pt x="5111750" y="2986617"/>
                  <a:pt x="5461000" y="3060700"/>
                </a:cubicBezTo>
                <a:cubicBezTo>
                  <a:pt x="5810250" y="3134783"/>
                  <a:pt x="6343650" y="3194050"/>
                  <a:pt x="6629400" y="2908300"/>
                </a:cubicBezTo>
                <a:cubicBezTo>
                  <a:pt x="6915150" y="2622550"/>
                  <a:pt x="6991350" y="1462617"/>
                  <a:pt x="7175500" y="1346200"/>
                </a:cubicBezTo>
                <a:cubicBezTo>
                  <a:pt x="7359650" y="1229783"/>
                  <a:pt x="7533217" y="2434167"/>
                  <a:pt x="7734300" y="2209800"/>
                </a:cubicBezTo>
                <a:cubicBezTo>
                  <a:pt x="7935383" y="1985433"/>
                  <a:pt x="8158691" y="992716"/>
                  <a:pt x="8382000" y="0"/>
                </a:cubicBezTo>
              </a:path>
            </a:pathLst>
          </a:custGeom>
          <a:noFill/>
          <a:ln w="762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4" name="任意多边形: 形状 13">
            <a:extLst>
              <a:ext uri="{FF2B5EF4-FFF2-40B4-BE49-F238E27FC236}">
                <a16:creationId xmlns:a16="http://schemas.microsoft.com/office/drawing/2014/main" id="{55E2124E-277B-4211-954D-C20A9F5A65FA}"/>
              </a:ext>
            </a:extLst>
          </p:cNvPr>
          <p:cNvSpPr/>
          <p:nvPr/>
        </p:nvSpPr>
        <p:spPr>
          <a:xfrm>
            <a:off x="1449316" y="3165375"/>
            <a:ext cx="9235124" cy="2621976"/>
          </a:xfrm>
          <a:custGeom>
            <a:avLst/>
            <a:gdLst>
              <a:gd name="connsiteX0" fmla="*/ 0 w 8547100"/>
              <a:gd name="connsiteY0" fmla="*/ 2032000 h 2032000"/>
              <a:gd name="connsiteX1" fmla="*/ 4660900 w 8547100"/>
              <a:gd name="connsiteY1" fmla="*/ 1765300 h 2032000"/>
              <a:gd name="connsiteX2" fmla="*/ 6019800 w 8547100"/>
              <a:gd name="connsiteY2" fmla="*/ 1524000 h 2032000"/>
              <a:gd name="connsiteX3" fmla="*/ 7048500 w 8547100"/>
              <a:gd name="connsiteY3" fmla="*/ 787400 h 2032000"/>
              <a:gd name="connsiteX4" fmla="*/ 8547100 w 8547100"/>
              <a:gd name="connsiteY4" fmla="*/ 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7100" h="2032000">
                <a:moveTo>
                  <a:pt x="0" y="2032000"/>
                </a:moveTo>
                <a:lnTo>
                  <a:pt x="4660900" y="1765300"/>
                </a:lnTo>
                <a:cubicBezTo>
                  <a:pt x="5664200" y="1680633"/>
                  <a:pt x="5621867" y="1686983"/>
                  <a:pt x="6019800" y="1524000"/>
                </a:cubicBezTo>
                <a:cubicBezTo>
                  <a:pt x="6417733" y="1361017"/>
                  <a:pt x="6627283" y="1041400"/>
                  <a:pt x="7048500" y="787400"/>
                </a:cubicBezTo>
                <a:cubicBezTo>
                  <a:pt x="7469717" y="533400"/>
                  <a:pt x="8008408" y="266700"/>
                  <a:pt x="8547100" y="0"/>
                </a:cubicBezTo>
              </a:path>
            </a:pathLst>
          </a:custGeom>
          <a:noFill/>
          <a:ln w="762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16" name="内容占位符 15">
            <a:extLst>
              <a:ext uri="{FF2B5EF4-FFF2-40B4-BE49-F238E27FC236}">
                <a16:creationId xmlns:a16="http://schemas.microsoft.com/office/drawing/2014/main" id="{6601EE6A-E352-4EAB-B64A-C15C34510E64}"/>
              </a:ext>
            </a:extLst>
          </p:cNvPr>
          <p:cNvSpPr>
            <a:spLocks noGrp="1"/>
          </p:cNvSpPr>
          <p:nvPr>
            <p:ph idx="1"/>
          </p:nvPr>
        </p:nvSpPr>
        <p:spPr>
          <a:xfrm>
            <a:off x="501230" y="962659"/>
            <a:ext cx="9084730" cy="548947"/>
          </a:xfrm>
        </p:spPr>
        <p:txBody>
          <a:bodyPr/>
          <a:lstStyle/>
          <a:p>
            <a:r>
              <a:rPr lang="en-US" altLang="zh-CN" dirty="0"/>
              <a:t>Based on Philipp Koehn’s impressions, not hard facts.</a:t>
            </a:r>
            <a:endParaRPr lang="zh-CN" altLang="en-US" dirty="0"/>
          </a:p>
        </p:txBody>
      </p:sp>
      <p:sp>
        <p:nvSpPr>
          <p:cNvPr id="17" name="文本框 16">
            <a:extLst>
              <a:ext uri="{FF2B5EF4-FFF2-40B4-BE49-F238E27FC236}">
                <a16:creationId xmlns:a16="http://schemas.microsoft.com/office/drawing/2014/main" id="{8B2C5101-1BEC-48DD-A4BF-613454056204}"/>
              </a:ext>
            </a:extLst>
          </p:cNvPr>
          <p:cNvSpPr txBox="1"/>
          <p:nvPr/>
        </p:nvSpPr>
        <p:spPr>
          <a:xfrm>
            <a:off x="9471305" y="3883772"/>
            <a:ext cx="2207057" cy="769441"/>
          </a:xfrm>
          <a:prstGeom prst="rect">
            <a:avLst/>
          </a:prstGeom>
          <a:noFill/>
          <a:ln>
            <a:noFill/>
          </a:ln>
        </p:spPr>
        <p:txBody>
          <a:bodyPr wrap="square" rtlCol="0">
            <a:spAutoFit/>
          </a:bodyPr>
          <a:lstStyle/>
          <a:p>
            <a:r>
              <a:rPr lang="en-US" altLang="zh-CN" sz="4400" b="1" dirty="0">
                <a:solidFill>
                  <a:schemeClr val="accent1"/>
                </a:solidFill>
              </a:rPr>
              <a:t>Reality</a:t>
            </a:r>
            <a:endParaRPr lang="zh-CN" altLang="en-US" sz="4400" b="1" dirty="0">
              <a:solidFill>
                <a:schemeClr val="accent1"/>
              </a:solidFill>
            </a:endParaRPr>
          </a:p>
        </p:txBody>
      </p:sp>
      <p:sp>
        <p:nvSpPr>
          <p:cNvPr id="19" name="文本框 18">
            <a:extLst>
              <a:ext uri="{FF2B5EF4-FFF2-40B4-BE49-F238E27FC236}">
                <a16:creationId xmlns:a16="http://schemas.microsoft.com/office/drawing/2014/main" id="{E899CBF2-1E1C-4C5C-A094-00642B3F45AE}"/>
              </a:ext>
            </a:extLst>
          </p:cNvPr>
          <p:cNvSpPr txBox="1"/>
          <p:nvPr/>
        </p:nvSpPr>
        <p:spPr>
          <a:xfrm>
            <a:off x="1401617" y="6011401"/>
            <a:ext cx="9550864" cy="523220"/>
          </a:xfrm>
          <a:prstGeom prst="rect">
            <a:avLst/>
          </a:prstGeom>
          <a:noFill/>
        </p:spPr>
        <p:txBody>
          <a:bodyPr wrap="square">
            <a:spAutoFit/>
          </a:bodyPr>
          <a:lstStyle/>
          <a:p>
            <a:r>
              <a:rPr lang="en-US" altLang="zh-CN" sz="2800" dirty="0"/>
              <a:t>1950   1960   1970   1980   1990    2000    2010   2020</a:t>
            </a:r>
            <a:endParaRPr lang="zh-CN" altLang="en-US" sz="2800" dirty="0"/>
          </a:p>
        </p:txBody>
      </p:sp>
      <p:cxnSp>
        <p:nvCxnSpPr>
          <p:cNvPr id="21" name="直接箭头连接符 20">
            <a:extLst>
              <a:ext uri="{FF2B5EF4-FFF2-40B4-BE49-F238E27FC236}">
                <a16:creationId xmlns:a16="http://schemas.microsoft.com/office/drawing/2014/main" id="{78808B3E-20B5-4F67-8BDD-DB668A8A3578}"/>
              </a:ext>
            </a:extLst>
          </p:cNvPr>
          <p:cNvCxnSpPr>
            <a:cxnSpLocks/>
          </p:cNvCxnSpPr>
          <p:nvPr/>
        </p:nvCxnSpPr>
        <p:spPr>
          <a:xfrm>
            <a:off x="1401616" y="6011401"/>
            <a:ext cx="98277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4395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43FCB-6E39-4488-96AD-3C6CE3D19D30}"/>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BE03B5CC-26FF-4F24-91CE-ADEF0768BB96}"/>
              </a:ext>
            </a:extLst>
          </p:cNvPr>
          <p:cNvSpPr>
            <a:spLocks noGrp="1"/>
          </p:cNvSpPr>
          <p:nvPr>
            <p:ph idx="1"/>
          </p:nvPr>
        </p:nvSpPr>
        <p:spPr/>
        <p:txBody>
          <a:bodyPr>
            <a:normAutofit fontScale="92500" lnSpcReduction="20000"/>
          </a:bodyPr>
          <a:lstStyle/>
          <a:p>
            <a:r>
              <a:rPr lang="en-US" altLang="zh-CN" b="1" dirty="0">
                <a:solidFill>
                  <a:srgbClr val="0E419C"/>
                </a:solidFill>
              </a:rPr>
              <a:t>Encoder-decoder networks</a:t>
            </a:r>
            <a:r>
              <a:rPr lang="en-US" altLang="zh-CN" dirty="0"/>
              <a:t> (either for RNNs or transformers) are composed of an encoder network that takes an input sequence and creates a contextualized representation of it, the </a:t>
            </a:r>
            <a:r>
              <a:rPr lang="en-US" altLang="zh-CN" b="1" dirty="0">
                <a:solidFill>
                  <a:srgbClr val="0E419C"/>
                </a:solidFill>
              </a:rPr>
              <a:t>context</a:t>
            </a:r>
            <a:r>
              <a:rPr lang="en-US" altLang="zh-CN" dirty="0"/>
              <a:t>. This context representation is then passed to a decoder which generates a task-specific output sequence.</a:t>
            </a:r>
          </a:p>
          <a:p>
            <a:r>
              <a:rPr lang="en-US" altLang="zh-CN" dirty="0"/>
              <a:t>The </a:t>
            </a:r>
            <a:r>
              <a:rPr lang="en-US" altLang="zh-CN" b="1" dirty="0">
                <a:solidFill>
                  <a:srgbClr val="0E419C"/>
                </a:solidFill>
              </a:rPr>
              <a:t>attention mechanism</a:t>
            </a:r>
            <a:r>
              <a:rPr lang="en-US" altLang="zh-CN" dirty="0"/>
              <a:t> in RNNs, and cross-attention in transformers, allows the decoder to view information from all the hidden states of the encoder.</a:t>
            </a:r>
          </a:p>
          <a:p>
            <a:r>
              <a:rPr lang="en-US" altLang="zh-CN" dirty="0"/>
              <a:t>The decoder, choosing the single most probable token to generate at each step is called </a:t>
            </a:r>
            <a:r>
              <a:rPr lang="en-US" altLang="zh-CN" b="1" dirty="0">
                <a:solidFill>
                  <a:srgbClr val="0E419C"/>
                </a:solidFill>
              </a:rPr>
              <a:t>greedy decoding</a:t>
            </a:r>
            <a:r>
              <a:rPr lang="en-US" altLang="zh-CN" dirty="0"/>
              <a:t>. </a:t>
            </a:r>
          </a:p>
          <a:p>
            <a:r>
              <a:rPr lang="en-US" altLang="zh-CN" b="1" dirty="0">
                <a:solidFill>
                  <a:srgbClr val="0E419C"/>
                </a:solidFill>
              </a:rPr>
              <a:t>Beam search</a:t>
            </a:r>
            <a:r>
              <a:rPr lang="en-US" altLang="zh-CN" dirty="0"/>
              <a:t>, instead of choosing the best token to generate at each timestep, we keep k possible tokens at each step. This fixed-size memory footprint k is called the </a:t>
            </a:r>
            <a:r>
              <a:rPr lang="en-US" altLang="zh-CN" b="1" dirty="0">
                <a:solidFill>
                  <a:srgbClr val="0E419C"/>
                </a:solidFill>
              </a:rPr>
              <a:t>beam width</a:t>
            </a:r>
            <a:r>
              <a:rPr lang="en-US" altLang="zh-CN" dirty="0"/>
              <a:t>.</a:t>
            </a:r>
          </a:p>
        </p:txBody>
      </p:sp>
      <p:sp>
        <p:nvSpPr>
          <p:cNvPr id="4" name="灯片编号占位符 3">
            <a:extLst>
              <a:ext uri="{FF2B5EF4-FFF2-40B4-BE49-F238E27FC236}">
                <a16:creationId xmlns:a16="http://schemas.microsoft.com/office/drawing/2014/main" id="{51247067-5009-41E3-8BAC-40305F923483}"/>
              </a:ext>
            </a:extLst>
          </p:cNvPr>
          <p:cNvSpPr>
            <a:spLocks noGrp="1"/>
          </p:cNvSpPr>
          <p:nvPr>
            <p:ph type="sldNum" sz="quarter" idx="12"/>
          </p:nvPr>
        </p:nvSpPr>
        <p:spPr/>
        <p:txBody>
          <a:bodyPr/>
          <a:lstStyle/>
          <a:p>
            <a:fld id="{DC8BB421-126E-41CB-B73A-69D52E98CAE3}" type="slidenum">
              <a:rPr lang="zh-CN" altLang="en-US" smtClean="0"/>
              <a:t>100</a:t>
            </a:fld>
            <a:endParaRPr lang="zh-CN" altLang="en-US"/>
          </a:p>
        </p:txBody>
      </p:sp>
    </p:spTree>
    <p:extLst>
      <p:ext uri="{BB962C8B-B14F-4D97-AF65-F5344CB8AC3E}">
        <p14:creationId xmlns:p14="http://schemas.microsoft.com/office/powerpoint/2010/main" val="32565816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292F6-26B3-4F43-94A5-892636628AC6}"/>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85B7C738-62CE-4789-B5D8-44B9AF527B3F}"/>
              </a:ext>
            </a:extLst>
          </p:cNvPr>
          <p:cNvSpPr>
            <a:spLocks noGrp="1"/>
          </p:cNvSpPr>
          <p:nvPr>
            <p:ph idx="1"/>
          </p:nvPr>
        </p:nvSpPr>
        <p:spPr/>
        <p:txBody>
          <a:bodyPr>
            <a:normAutofit/>
          </a:bodyPr>
          <a:lstStyle/>
          <a:p>
            <a:r>
              <a:rPr lang="en-US" altLang="zh-CN" dirty="0"/>
              <a:t>Machine translation models are trained on a </a:t>
            </a:r>
            <a:r>
              <a:rPr lang="en-US" altLang="zh-CN" b="1" dirty="0">
                <a:solidFill>
                  <a:srgbClr val="0E419C"/>
                </a:solidFill>
              </a:rPr>
              <a:t>parallel corpus</a:t>
            </a:r>
            <a:r>
              <a:rPr lang="en-US" altLang="zh-CN" dirty="0"/>
              <a:t>.</a:t>
            </a:r>
            <a:endParaRPr lang="en-US" altLang="zh-CN" b="1" dirty="0">
              <a:solidFill>
                <a:srgbClr val="0E419C"/>
              </a:solidFill>
            </a:endParaRPr>
          </a:p>
          <a:p>
            <a:r>
              <a:rPr lang="en-US" altLang="zh-CN" b="1" dirty="0">
                <a:solidFill>
                  <a:srgbClr val="0E419C"/>
                </a:solidFill>
              </a:rPr>
              <a:t>Backtranslation</a:t>
            </a:r>
            <a:r>
              <a:rPr lang="en-US" altLang="zh-CN" dirty="0"/>
              <a:t> is a way of making use of monolingual corpora in the target language by running a pilot MT engine backwards to create synthetic bitexts.</a:t>
            </a:r>
          </a:p>
          <a:p>
            <a:r>
              <a:rPr lang="en-US" altLang="zh-CN" dirty="0"/>
              <a:t>MT is evaluated by measuring a translation’s </a:t>
            </a:r>
            <a:r>
              <a:rPr lang="en-US" altLang="zh-CN" b="1" dirty="0">
                <a:solidFill>
                  <a:srgbClr val="0E419C"/>
                </a:solidFill>
              </a:rPr>
              <a:t>adequacy</a:t>
            </a:r>
            <a:r>
              <a:rPr lang="en-US" altLang="zh-CN" dirty="0"/>
              <a:t> (how well it captures the meaning of the source sentence) and </a:t>
            </a:r>
            <a:r>
              <a:rPr lang="en-US" altLang="zh-CN" b="1" dirty="0">
                <a:solidFill>
                  <a:srgbClr val="0E419C"/>
                </a:solidFill>
              </a:rPr>
              <a:t>fluency</a:t>
            </a:r>
            <a:r>
              <a:rPr lang="en-US" altLang="zh-CN" dirty="0"/>
              <a:t> (how fluent or natural it is in the target language). Human evaluation is the gold standard, but automatic evaluation metrics like </a:t>
            </a:r>
            <a:r>
              <a:rPr lang="en-US" altLang="zh-CN" b="1" dirty="0">
                <a:solidFill>
                  <a:srgbClr val="0E419C"/>
                </a:solidFill>
              </a:rPr>
              <a:t>chrF</a:t>
            </a:r>
            <a:r>
              <a:rPr lang="en-US" altLang="zh-CN" dirty="0"/>
              <a:t>, which measure character n-gram overlap with human translations, or more recent metrics based on embedding similarity, are also commonly used.</a:t>
            </a:r>
            <a:endParaRPr lang="zh-CN" altLang="en-US" dirty="0"/>
          </a:p>
        </p:txBody>
      </p:sp>
      <p:sp>
        <p:nvSpPr>
          <p:cNvPr id="4" name="灯片编号占位符 3">
            <a:extLst>
              <a:ext uri="{FF2B5EF4-FFF2-40B4-BE49-F238E27FC236}">
                <a16:creationId xmlns:a16="http://schemas.microsoft.com/office/drawing/2014/main" id="{D696519C-B5A1-4F35-8F38-C6B6430D725B}"/>
              </a:ext>
            </a:extLst>
          </p:cNvPr>
          <p:cNvSpPr>
            <a:spLocks noGrp="1"/>
          </p:cNvSpPr>
          <p:nvPr>
            <p:ph type="sldNum" sz="quarter" idx="12"/>
          </p:nvPr>
        </p:nvSpPr>
        <p:spPr/>
        <p:txBody>
          <a:bodyPr/>
          <a:lstStyle/>
          <a:p>
            <a:fld id="{DC8BB421-126E-41CB-B73A-69D52E98CAE3}" type="slidenum">
              <a:rPr lang="zh-CN" altLang="en-US" smtClean="0"/>
              <a:t>101</a:t>
            </a:fld>
            <a:endParaRPr lang="zh-CN" altLang="en-US"/>
          </a:p>
        </p:txBody>
      </p:sp>
    </p:spTree>
    <p:extLst>
      <p:ext uri="{BB962C8B-B14F-4D97-AF65-F5344CB8AC3E}">
        <p14:creationId xmlns:p14="http://schemas.microsoft.com/office/powerpoint/2010/main" val="28105793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3D219-F09E-4F37-8961-55716DB5AF28}"/>
              </a:ext>
            </a:extLst>
          </p:cNvPr>
          <p:cNvSpPr>
            <a:spLocks noGrp="1"/>
          </p:cNvSpPr>
          <p:nvPr>
            <p:ph type="title"/>
          </p:nvPr>
        </p:nvSpPr>
        <p:spPr/>
        <p:txBody>
          <a:bodyPr>
            <a:normAutofit fontScale="90000"/>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67485859-8175-462B-BDA1-65DFA238F7E4}"/>
              </a:ext>
            </a:extLst>
          </p:cNvPr>
          <p:cNvSpPr>
            <a:spLocks noGrp="1"/>
          </p:cNvSpPr>
          <p:nvPr>
            <p:ph idx="1"/>
          </p:nvPr>
        </p:nvSpPr>
        <p:spPr/>
        <p:txBody>
          <a:bodyPr>
            <a:normAutofit/>
          </a:bodyPr>
          <a:lstStyle/>
          <a:p>
            <a:r>
              <a:rPr lang="en-US" altLang="zh-CN" sz="2000" dirty="0"/>
              <a:t>[1] </a:t>
            </a:r>
            <a:r>
              <a:rPr lang="en-US" altLang="zh-CN" sz="2000" dirty="0">
                <a:hlinkClick r:id="rId2"/>
              </a:rPr>
              <a:t>Chinese to English translation: Identifying problems and providing solutions</a:t>
            </a:r>
            <a:endParaRPr lang="en-US" altLang="zh-CN" sz="2000" dirty="0"/>
          </a:p>
          <a:p>
            <a:r>
              <a:rPr lang="en-US" altLang="zh-CN" sz="2000" dirty="0"/>
              <a:t>[2] </a:t>
            </a:r>
            <a:r>
              <a:rPr lang="en-US" altLang="zh-CN" sz="2000" dirty="0">
                <a:hlinkClick r:id="rId3"/>
              </a:rPr>
              <a:t>http://mt-class.org/jhu/syllabus.html</a:t>
            </a:r>
            <a:r>
              <a:rPr lang="en-US" altLang="zh-CN" sz="2000" dirty="0"/>
              <a:t> </a:t>
            </a:r>
          </a:p>
          <a:p>
            <a:r>
              <a:rPr lang="en-US" altLang="zh-CN" sz="2000" dirty="0"/>
              <a:t>[3] </a:t>
            </a:r>
            <a:r>
              <a:rPr lang="en-US" altLang="zh-CN" sz="2000" dirty="0">
                <a:hlinkClick r:id="rId4"/>
              </a:rPr>
              <a:t>https://machinetranslate.org/</a:t>
            </a:r>
            <a:r>
              <a:rPr lang="en-US" altLang="zh-CN" sz="2000" dirty="0"/>
              <a:t>: Machine Translate is building open resources and community for machine translation.</a:t>
            </a:r>
          </a:p>
          <a:p>
            <a:r>
              <a:rPr lang="en-US" altLang="zh-CN" sz="2000" dirty="0"/>
              <a:t>[4] </a:t>
            </a:r>
            <a:r>
              <a:rPr lang="en-US" altLang="zh-CN" sz="2000" dirty="0">
                <a:hlinkClick r:id="rId5"/>
              </a:rPr>
              <a:t>https://statmt.org/wmt22/</a:t>
            </a:r>
            <a:r>
              <a:rPr lang="en-US" altLang="zh-CN" sz="2000" dirty="0"/>
              <a:t>: Seventh Conference on Machine Translation</a:t>
            </a:r>
          </a:p>
          <a:p>
            <a:endParaRPr lang="zh-CN" altLang="en-US" sz="2000" dirty="0"/>
          </a:p>
        </p:txBody>
      </p:sp>
      <p:sp>
        <p:nvSpPr>
          <p:cNvPr id="4" name="灯片编号占位符 3">
            <a:extLst>
              <a:ext uri="{FF2B5EF4-FFF2-40B4-BE49-F238E27FC236}">
                <a16:creationId xmlns:a16="http://schemas.microsoft.com/office/drawing/2014/main" id="{F97AC15C-1F1A-4177-8196-8E66EAEFB64D}"/>
              </a:ext>
            </a:extLst>
          </p:cNvPr>
          <p:cNvSpPr>
            <a:spLocks noGrp="1"/>
          </p:cNvSpPr>
          <p:nvPr>
            <p:ph type="sldNum" sz="quarter" idx="12"/>
          </p:nvPr>
        </p:nvSpPr>
        <p:spPr/>
        <p:txBody>
          <a:bodyPr/>
          <a:lstStyle/>
          <a:p>
            <a:fld id="{DC8BB421-126E-41CB-B73A-69D52E98CAE3}" type="slidenum">
              <a:rPr lang="zh-CN" altLang="en-US" smtClean="0"/>
              <a:t>102</a:t>
            </a:fld>
            <a:endParaRPr lang="zh-CN" altLang="en-US"/>
          </a:p>
        </p:txBody>
      </p:sp>
    </p:spTree>
    <p:extLst>
      <p:ext uri="{BB962C8B-B14F-4D97-AF65-F5344CB8AC3E}">
        <p14:creationId xmlns:p14="http://schemas.microsoft.com/office/powerpoint/2010/main" val="2668212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6C61EE-2A45-4CF5-8BF0-5D31D08AFECD}"/>
              </a:ext>
            </a:extLst>
          </p:cNvPr>
          <p:cNvSpPr>
            <a:spLocks noGrp="1"/>
          </p:cNvSpPr>
          <p:nvPr>
            <p:ph type="title"/>
          </p:nvPr>
        </p:nvSpPr>
        <p:spPr/>
        <p:txBody>
          <a:bodyPr>
            <a:noAutofit/>
          </a:bodyPr>
          <a:lstStyle/>
          <a:p>
            <a:r>
              <a:rPr lang="en-US" altLang="zh-CN" dirty="0"/>
              <a:t>Google Translate</a:t>
            </a:r>
            <a:endParaRPr lang="zh-CN" altLang="en-US" dirty="0"/>
          </a:p>
        </p:txBody>
      </p:sp>
      <p:sp>
        <p:nvSpPr>
          <p:cNvPr id="3" name="内容占位符 2">
            <a:extLst>
              <a:ext uri="{FF2B5EF4-FFF2-40B4-BE49-F238E27FC236}">
                <a16:creationId xmlns:a16="http://schemas.microsoft.com/office/drawing/2014/main" id="{8DD6196C-934A-47E0-81FE-4551E8125DA9}"/>
              </a:ext>
            </a:extLst>
          </p:cNvPr>
          <p:cNvSpPr>
            <a:spLocks noGrp="1"/>
          </p:cNvSpPr>
          <p:nvPr>
            <p:ph idx="1"/>
          </p:nvPr>
        </p:nvSpPr>
        <p:spPr>
          <a:xfrm>
            <a:off x="518648" y="979260"/>
            <a:ext cx="4396852" cy="6036849"/>
          </a:xfrm>
        </p:spPr>
        <p:txBody>
          <a:bodyPr>
            <a:noAutofit/>
          </a:bodyPr>
          <a:lstStyle/>
          <a:p>
            <a:pPr>
              <a:spcAft>
                <a:spcPts val="1200"/>
              </a:spcAft>
            </a:pPr>
            <a:r>
              <a:rPr lang="en-US" altLang="zh-CN" sz="2400" dirty="0"/>
              <a:t>Launched in April 2006 as a statistical MT service, it used United Nations and European Parliament documents and transcripts to gather linguistic data.</a:t>
            </a:r>
          </a:p>
          <a:p>
            <a:pPr>
              <a:spcAft>
                <a:spcPts val="1200"/>
              </a:spcAft>
            </a:pPr>
            <a:r>
              <a:rPr lang="en-US" altLang="zh-CN" sz="2400" dirty="0"/>
              <a:t>In November 2016, Google announced that Google Translate would switch to a neural machine translation engine – Google Neural Machine Translation (GNMT) – which translates "whole sentences at a time, rather than just piece by piece.</a:t>
            </a:r>
            <a:endParaRPr lang="zh-CN" altLang="en-US" sz="2400" dirty="0"/>
          </a:p>
        </p:txBody>
      </p:sp>
      <p:sp>
        <p:nvSpPr>
          <p:cNvPr id="4" name="灯片编号占位符 3">
            <a:extLst>
              <a:ext uri="{FF2B5EF4-FFF2-40B4-BE49-F238E27FC236}">
                <a16:creationId xmlns:a16="http://schemas.microsoft.com/office/drawing/2014/main" id="{37588440-4FCF-4F63-9553-5F650CF9B6CC}"/>
              </a:ext>
            </a:extLst>
          </p:cNvPr>
          <p:cNvSpPr>
            <a:spLocks noGrp="1"/>
          </p:cNvSpPr>
          <p:nvPr>
            <p:ph type="sldNum" sz="quarter" idx="12"/>
          </p:nvPr>
        </p:nvSpPr>
        <p:spPr/>
        <p:txBody>
          <a:bodyPr/>
          <a:lstStyle/>
          <a:p>
            <a:fld id="{DC8BB421-126E-41CB-B73A-69D52E98CAE3}" type="slidenum">
              <a:rPr lang="zh-CN" altLang="en-US" smtClean="0"/>
              <a:t>11</a:t>
            </a:fld>
            <a:endParaRPr lang="zh-CN" altLang="en-US"/>
          </a:p>
        </p:txBody>
      </p:sp>
      <p:sp>
        <p:nvSpPr>
          <p:cNvPr id="12" name="文本框 11">
            <a:extLst>
              <a:ext uri="{FF2B5EF4-FFF2-40B4-BE49-F238E27FC236}">
                <a16:creationId xmlns:a16="http://schemas.microsoft.com/office/drawing/2014/main" id="{C67B6CB3-6DC2-41BE-B89B-6FAB5BED93F8}"/>
              </a:ext>
            </a:extLst>
          </p:cNvPr>
          <p:cNvSpPr txBox="1"/>
          <p:nvPr/>
        </p:nvSpPr>
        <p:spPr>
          <a:xfrm>
            <a:off x="4915500" y="979261"/>
            <a:ext cx="6879772" cy="5909310"/>
          </a:xfrm>
          <a:prstGeom prst="rect">
            <a:avLst/>
          </a:prstGeom>
          <a:solidFill>
            <a:schemeClr val="bg1">
              <a:lumMod val="95000"/>
            </a:schemeClr>
          </a:solidFill>
        </p:spPr>
        <p:txBody>
          <a:bodyPr wrap="square">
            <a:spAutoFit/>
          </a:bodyPr>
          <a:lstStyle/>
          <a:p>
            <a:pPr algn="l"/>
            <a:r>
              <a:rPr lang="en-US" altLang="zh-CN" sz="1400" b="0" i="0" u="none" strike="noStrike" dirty="0">
                <a:solidFill>
                  <a:schemeClr val="accent1"/>
                </a:solidFill>
                <a:effectLst/>
                <a:latin typeface="Roboto" panose="02000000000000000000" pitchFamily="2" charset="0"/>
                <a:hlinkClick r:id="rId3" tooltip="Statistical machine translation live">
                  <a:extLst>
                    <a:ext uri="{A12FA001-AC4F-418D-AE19-62706E023703}">
                      <ahyp:hlinkClr xmlns:ahyp="http://schemas.microsoft.com/office/drawing/2018/hyperlinkcolor" val="tx"/>
                    </a:ext>
                  </a:extLst>
                </a:hlinkClick>
              </a:rPr>
              <a:t>Statistical machine translation live</a:t>
            </a:r>
            <a:endParaRPr lang="en-US" altLang="zh-CN" sz="1400" b="1" i="0" dirty="0">
              <a:solidFill>
                <a:schemeClr val="accent1"/>
              </a:solidFill>
              <a:effectLst/>
              <a:latin typeface="Roboto" panose="02000000000000000000" pitchFamily="2" charset="0"/>
            </a:endParaRPr>
          </a:p>
          <a:p>
            <a:pPr algn="l"/>
            <a:r>
              <a:rPr lang="en-US" altLang="zh-CN" sz="1400" b="1" i="0" dirty="0">
                <a:solidFill>
                  <a:srgbClr val="FF0000"/>
                </a:solidFill>
                <a:effectLst/>
                <a:latin typeface="Roboto" panose="02000000000000000000" pitchFamily="2" charset="0"/>
              </a:rPr>
              <a:t>Friday, April 28, 2006</a:t>
            </a:r>
          </a:p>
          <a:p>
            <a:pPr algn="l"/>
            <a:r>
              <a:rPr lang="en-US" altLang="zh-CN" sz="1400" b="0" i="0" dirty="0">
                <a:effectLst/>
                <a:latin typeface="Roboto" panose="02000000000000000000" pitchFamily="2" charset="0"/>
              </a:rPr>
              <a:t>Posted by </a:t>
            </a:r>
            <a:r>
              <a:rPr lang="en-US" altLang="zh-CN" sz="1400" b="1" i="0" dirty="0">
                <a:solidFill>
                  <a:srgbClr val="FF0000"/>
                </a:solidFill>
                <a:effectLst/>
                <a:latin typeface="Roboto" panose="02000000000000000000" pitchFamily="2" charset="0"/>
              </a:rPr>
              <a:t>Franz Och</a:t>
            </a:r>
            <a:r>
              <a:rPr lang="en-US" altLang="zh-CN" sz="1400" b="0" i="0" dirty="0">
                <a:effectLst/>
                <a:latin typeface="Roboto" panose="02000000000000000000" pitchFamily="2" charset="0"/>
              </a:rPr>
              <a:t>, Research Scientist</a:t>
            </a:r>
            <a:br>
              <a:rPr lang="en-US" altLang="zh-CN" sz="1400" b="0" i="0" dirty="0">
                <a:effectLst/>
                <a:latin typeface="Roboto" panose="02000000000000000000" pitchFamily="2" charset="0"/>
              </a:rPr>
            </a:br>
            <a:br>
              <a:rPr lang="en-US" altLang="zh-CN" sz="1400" b="0" i="0" dirty="0">
                <a:effectLst/>
                <a:latin typeface="Roboto" panose="02000000000000000000" pitchFamily="2" charset="0"/>
              </a:rPr>
            </a:br>
            <a:r>
              <a:rPr lang="en-US" altLang="zh-CN" sz="1400" b="0" i="0" dirty="0">
                <a:effectLst/>
                <a:latin typeface="Roboto" panose="02000000000000000000" pitchFamily="2" charset="0"/>
              </a:rPr>
              <a:t>Because we want to provide everyone with access to all the world's information, including information written in every language, one of the exciting projects at Google Research is machine translation. Most state-of-the-art commercial machine translation systems in use today have been developed using a rules-based approach and require a lot of work by linguists to define vocabularies and grammars.</a:t>
            </a:r>
            <a:br>
              <a:rPr lang="en-US" altLang="zh-CN" sz="1400" b="0" i="0" dirty="0">
                <a:effectLst/>
                <a:latin typeface="Roboto" panose="02000000000000000000" pitchFamily="2" charset="0"/>
              </a:rPr>
            </a:br>
            <a:br>
              <a:rPr lang="en-US" altLang="zh-CN" sz="1400" b="0" i="0" dirty="0">
                <a:effectLst/>
                <a:latin typeface="Roboto" panose="02000000000000000000" pitchFamily="2" charset="0"/>
              </a:rPr>
            </a:br>
            <a:r>
              <a:rPr lang="en-US" altLang="zh-CN" sz="1400" b="0" i="0" dirty="0">
                <a:effectLst/>
                <a:latin typeface="Roboto" panose="02000000000000000000" pitchFamily="2" charset="0"/>
              </a:rPr>
              <a:t>Several research systems, including ours, take a different approach: we feed the computer with billions of words of text, both monolingual text in the target language, and aligned text consisting of examples of human translations between the languages. We then apply statistical learning techniques to build a translation model. We have achieved </a:t>
            </a:r>
            <a:r>
              <a:rPr lang="en-US" altLang="zh-CN" sz="1400" b="0" i="0" u="none" strike="noStrike" dirty="0">
                <a:solidFill>
                  <a:schemeClr val="accent1"/>
                </a:solidFill>
                <a:effectLst/>
                <a:latin typeface="Roboto" panose="02000000000000000000" pitchFamily="2" charset="0"/>
                <a:hlinkClick r:id="rId4">
                  <a:extLst>
                    <a:ext uri="{A12FA001-AC4F-418D-AE19-62706E023703}">
                      <ahyp:hlinkClr xmlns:ahyp="http://schemas.microsoft.com/office/drawing/2018/hyperlinkcolor" val="tx"/>
                    </a:ext>
                  </a:extLst>
                </a:hlinkClick>
              </a:rPr>
              <a:t>very good results</a:t>
            </a:r>
            <a:r>
              <a:rPr lang="en-US" altLang="zh-CN" sz="1400" b="0" i="0" dirty="0">
                <a:effectLst/>
                <a:latin typeface="Roboto" panose="02000000000000000000" pitchFamily="2" charset="0"/>
              </a:rPr>
              <a:t> in research evaluations.</a:t>
            </a:r>
            <a:br>
              <a:rPr lang="en-US" altLang="zh-CN" sz="1400" b="0" i="0" dirty="0">
                <a:effectLst/>
                <a:latin typeface="Roboto" panose="02000000000000000000" pitchFamily="2" charset="0"/>
              </a:rPr>
            </a:br>
            <a:br>
              <a:rPr lang="en-US" altLang="zh-CN" sz="1400" b="0" i="0" dirty="0">
                <a:effectLst/>
                <a:latin typeface="Roboto" panose="02000000000000000000" pitchFamily="2" charset="0"/>
              </a:rPr>
            </a:br>
            <a:r>
              <a:rPr lang="en-US" altLang="zh-CN" sz="1400" b="0" i="0" dirty="0">
                <a:effectLst/>
                <a:latin typeface="Roboto" panose="02000000000000000000" pitchFamily="2" charset="0"/>
              </a:rPr>
              <a:t>Now you can see the results for yourself. We recently launched an online version of our system for </a:t>
            </a:r>
            <a:r>
              <a:rPr lang="en-US" altLang="zh-CN" sz="1400" b="0" i="0" u="none" strike="noStrike" dirty="0">
                <a:solidFill>
                  <a:srgbClr val="4184F3"/>
                </a:solidFill>
                <a:effectLst/>
                <a:latin typeface="Roboto" panose="02000000000000000000" pitchFamily="2" charset="0"/>
                <a:hlinkClick r:id="rId5"/>
              </a:rPr>
              <a:t>Arabic-English</a:t>
            </a:r>
            <a:r>
              <a:rPr lang="en-US" altLang="zh-CN" sz="1400" b="0" i="0" dirty="0">
                <a:effectLst/>
                <a:latin typeface="Roboto" panose="02000000000000000000" pitchFamily="2" charset="0"/>
              </a:rPr>
              <a:t> and </a:t>
            </a:r>
            <a:r>
              <a:rPr lang="en-US" altLang="zh-CN" sz="1400" b="0" i="0" u="none" strike="noStrike" dirty="0">
                <a:solidFill>
                  <a:srgbClr val="4184F3"/>
                </a:solidFill>
                <a:effectLst/>
                <a:latin typeface="Roboto" panose="02000000000000000000" pitchFamily="2" charset="0"/>
                <a:hlinkClick r:id="rId6"/>
              </a:rPr>
              <a:t>English-Arabic</a:t>
            </a:r>
            <a:r>
              <a:rPr lang="en-US" altLang="zh-CN" sz="1400" b="0" i="0" dirty="0">
                <a:effectLst/>
                <a:latin typeface="Roboto" panose="02000000000000000000" pitchFamily="2" charset="0"/>
              </a:rPr>
              <a:t>. Try it out! Arabic is a very challenging language to translate to and from: it requires long-distance reordering of words and has a very rich morphology. Our system works better for some types of text (e.g. news) than for others (e.g. novels) -- and you probably should not try to translate poetry ... but do stay tuned for more exciting developments.</a:t>
            </a:r>
            <a:br>
              <a:rPr lang="en-US" altLang="zh-CN" sz="1400" b="0" i="0" dirty="0">
                <a:effectLst/>
                <a:latin typeface="Roboto" panose="02000000000000000000" pitchFamily="2" charset="0"/>
              </a:rPr>
            </a:br>
            <a:br>
              <a:rPr lang="en-US" altLang="zh-CN" sz="1400" b="0" i="0" dirty="0">
                <a:effectLst/>
                <a:latin typeface="Roboto" panose="02000000000000000000" pitchFamily="2" charset="0"/>
              </a:rPr>
            </a:br>
            <a:r>
              <a:rPr lang="en-US" altLang="zh-CN" sz="1400" b="0" i="1" dirty="0">
                <a:effectLst/>
                <a:latin typeface="Roboto" panose="02000000000000000000" pitchFamily="2" charset="0"/>
              </a:rPr>
              <a:t>Update:</a:t>
            </a:r>
            <a:r>
              <a:rPr lang="en-US" altLang="zh-CN" sz="1400" b="0" i="0" dirty="0">
                <a:effectLst/>
                <a:latin typeface="Roboto" panose="02000000000000000000" pitchFamily="2" charset="0"/>
              </a:rPr>
              <a:t> We've just opened a </a:t>
            </a:r>
            <a:r>
              <a:rPr lang="en-US" altLang="zh-CN" sz="1400" b="0" i="0" u="none" strike="noStrike" dirty="0">
                <a:solidFill>
                  <a:srgbClr val="4184F3"/>
                </a:solidFill>
                <a:effectLst/>
                <a:latin typeface="Roboto" panose="02000000000000000000" pitchFamily="2" charset="0"/>
                <a:hlinkClick r:id="rId7"/>
              </a:rPr>
              <a:t>discussion forum</a:t>
            </a:r>
            <a:r>
              <a:rPr lang="en-US" altLang="zh-CN" sz="1400" b="0" i="0" dirty="0">
                <a:effectLst/>
                <a:latin typeface="Roboto" panose="02000000000000000000" pitchFamily="2" charset="0"/>
              </a:rPr>
              <a:t> for all topics related to machine translation.</a:t>
            </a:r>
            <a:br>
              <a:rPr lang="en-US" altLang="zh-CN" sz="1400" b="0" i="0" dirty="0">
                <a:effectLst/>
                <a:latin typeface="Roboto" panose="02000000000000000000" pitchFamily="2" charset="0"/>
              </a:rPr>
            </a:br>
            <a:br>
              <a:rPr lang="en-US" altLang="zh-CN" sz="1400" b="0" i="0" dirty="0">
                <a:effectLst/>
                <a:latin typeface="Roboto" panose="02000000000000000000" pitchFamily="2" charset="0"/>
              </a:rPr>
            </a:br>
            <a:r>
              <a:rPr lang="en-US" altLang="zh-CN" sz="1400" b="0" i="1" dirty="0">
                <a:effectLst/>
                <a:latin typeface="Roboto" panose="02000000000000000000" pitchFamily="2" charset="0"/>
              </a:rPr>
              <a:t>Update:</a:t>
            </a:r>
            <a:r>
              <a:rPr lang="en-US" altLang="zh-CN" sz="1400" b="0" i="0" dirty="0">
                <a:effectLst/>
                <a:latin typeface="Roboto" panose="02000000000000000000" pitchFamily="2" charset="0"/>
              </a:rPr>
              <a:t> Fixed broken link to NIST results.</a:t>
            </a:r>
          </a:p>
        </p:txBody>
      </p:sp>
      <p:pic>
        <p:nvPicPr>
          <p:cNvPr id="2050" name="Picture 2" descr="Franz Josef Och - AI Profile">
            <a:extLst>
              <a:ext uri="{FF2B5EF4-FFF2-40B4-BE49-F238E27FC236}">
                <a16:creationId xmlns:a16="http://schemas.microsoft.com/office/drawing/2014/main" id="{C16653CE-30F9-4CAA-BDB1-9A11703A00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7019" y="979261"/>
            <a:ext cx="858253" cy="815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843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006E0-07AC-461C-B0B9-EB0FF76FE4E4}"/>
              </a:ext>
            </a:extLst>
          </p:cNvPr>
          <p:cNvSpPr>
            <a:spLocks noGrp="1"/>
          </p:cNvSpPr>
          <p:nvPr>
            <p:ph type="title"/>
          </p:nvPr>
        </p:nvSpPr>
        <p:spPr/>
        <p:txBody>
          <a:bodyPr>
            <a:noAutofit/>
          </a:bodyPr>
          <a:lstStyle/>
          <a:p>
            <a:r>
              <a:rPr lang="en-US" altLang="zh-CN" dirty="0"/>
              <a:t>Google Translate</a:t>
            </a:r>
            <a:r>
              <a:rPr lang="zh-CN" altLang="en-US" dirty="0"/>
              <a:t> </a:t>
            </a:r>
            <a:r>
              <a:rPr lang="en-US" altLang="zh-CN" dirty="0"/>
              <a:t>(Accessed</a:t>
            </a:r>
            <a:r>
              <a:rPr lang="zh-CN" altLang="en-US" dirty="0"/>
              <a:t> </a:t>
            </a:r>
            <a:r>
              <a:rPr lang="en-US" altLang="zh-CN" dirty="0"/>
              <a:t>in</a:t>
            </a:r>
            <a:r>
              <a:rPr lang="zh-CN" altLang="en-US" dirty="0"/>
              <a:t> </a:t>
            </a:r>
            <a:r>
              <a:rPr lang="en-US" altLang="zh-CN" dirty="0"/>
              <a:t>2022)</a:t>
            </a:r>
            <a:endParaRPr lang="zh-CN" altLang="en-US" dirty="0"/>
          </a:p>
        </p:txBody>
      </p:sp>
      <p:sp>
        <p:nvSpPr>
          <p:cNvPr id="4" name="灯片编号占位符 3">
            <a:extLst>
              <a:ext uri="{FF2B5EF4-FFF2-40B4-BE49-F238E27FC236}">
                <a16:creationId xmlns:a16="http://schemas.microsoft.com/office/drawing/2014/main" id="{C70DE583-0D89-4D97-A13E-7404196F64AE}"/>
              </a:ext>
            </a:extLst>
          </p:cNvPr>
          <p:cNvSpPr>
            <a:spLocks noGrp="1"/>
          </p:cNvSpPr>
          <p:nvPr>
            <p:ph type="sldNum" sz="quarter" idx="12"/>
          </p:nvPr>
        </p:nvSpPr>
        <p:spPr/>
        <p:txBody>
          <a:bodyPr/>
          <a:lstStyle/>
          <a:p>
            <a:fld id="{DC8BB421-126E-41CB-B73A-69D52E98CAE3}" type="slidenum">
              <a:rPr lang="zh-CN" altLang="en-US" smtClean="0"/>
              <a:t>12</a:t>
            </a:fld>
            <a:endParaRPr lang="zh-CN" altLang="en-US"/>
          </a:p>
        </p:txBody>
      </p:sp>
      <p:pic>
        <p:nvPicPr>
          <p:cNvPr id="6" name="图片 5">
            <a:extLst>
              <a:ext uri="{FF2B5EF4-FFF2-40B4-BE49-F238E27FC236}">
                <a16:creationId xmlns:a16="http://schemas.microsoft.com/office/drawing/2014/main" id="{7424F7E1-0CEB-4DCD-848E-E23CE2DED67B}"/>
              </a:ext>
            </a:extLst>
          </p:cNvPr>
          <p:cNvPicPr>
            <a:picLocks noChangeAspect="1"/>
          </p:cNvPicPr>
          <p:nvPr/>
        </p:nvPicPr>
        <p:blipFill>
          <a:blip r:embed="rId3"/>
          <a:stretch>
            <a:fillRect/>
          </a:stretch>
        </p:blipFill>
        <p:spPr>
          <a:xfrm>
            <a:off x="4248021" y="1894923"/>
            <a:ext cx="7428946" cy="4092858"/>
          </a:xfrm>
          <a:prstGeom prst="rect">
            <a:avLst/>
          </a:prstGeom>
          <a:ln w="38100">
            <a:solidFill>
              <a:srgbClr val="0E419C"/>
            </a:solidFill>
          </a:ln>
        </p:spPr>
      </p:pic>
      <p:sp>
        <p:nvSpPr>
          <p:cNvPr id="10" name="文本框 9">
            <a:extLst>
              <a:ext uri="{FF2B5EF4-FFF2-40B4-BE49-F238E27FC236}">
                <a16:creationId xmlns:a16="http://schemas.microsoft.com/office/drawing/2014/main" id="{499E2DAC-95AF-461D-A8E7-4C43CDE1B929}"/>
              </a:ext>
            </a:extLst>
          </p:cNvPr>
          <p:cNvSpPr txBox="1"/>
          <p:nvPr/>
        </p:nvSpPr>
        <p:spPr>
          <a:xfrm>
            <a:off x="658813" y="2417858"/>
            <a:ext cx="3516086" cy="3046988"/>
          </a:xfrm>
          <a:prstGeom prst="rect">
            <a:avLst/>
          </a:prstGeom>
          <a:noFill/>
        </p:spPr>
        <p:txBody>
          <a:bodyPr wrap="square">
            <a:spAutoFit/>
          </a:bodyPr>
          <a:lstStyle/>
          <a:p>
            <a:r>
              <a:rPr lang="en-US" altLang="zh-CN" sz="2400" dirty="0"/>
              <a:t>As of May 2023, Google Translate supports </a:t>
            </a:r>
            <a:r>
              <a:rPr lang="en-US" altLang="zh-CN" sz="2400" dirty="0">
                <a:solidFill>
                  <a:srgbClr val="FF0000"/>
                </a:solidFill>
              </a:rPr>
              <a:t>133 languages</a:t>
            </a:r>
            <a:r>
              <a:rPr lang="en-US" altLang="zh-CN" sz="2400" dirty="0"/>
              <a:t> at various levels, and as of April 2016, claimed over 500 million total users, with more than 100 billion words translated daily.</a:t>
            </a:r>
            <a:endParaRPr lang="zh-CN" altLang="en-US" sz="2400" dirty="0"/>
          </a:p>
        </p:txBody>
      </p:sp>
    </p:spTree>
    <p:extLst>
      <p:ext uri="{BB962C8B-B14F-4D97-AF65-F5344CB8AC3E}">
        <p14:creationId xmlns:p14="http://schemas.microsoft.com/office/powerpoint/2010/main" val="1333461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006E0-07AC-461C-B0B9-EB0FF76FE4E4}"/>
              </a:ext>
            </a:extLst>
          </p:cNvPr>
          <p:cNvSpPr>
            <a:spLocks noGrp="1"/>
          </p:cNvSpPr>
          <p:nvPr>
            <p:ph type="title"/>
          </p:nvPr>
        </p:nvSpPr>
        <p:spPr/>
        <p:txBody>
          <a:bodyPr>
            <a:noAutofit/>
          </a:bodyPr>
          <a:lstStyle/>
          <a:p>
            <a:r>
              <a:rPr lang="en-US" altLang="zh-CN" dirty="0"/>
              <a:t>Google Translate</a:t>
            </a:r>
            <a:r>
              <a:rPr lang="zh-CN" altLang="en-US" dirty="0"/>
              <a:t> </a:t>
            </a:r>
            <a:r>
              <a:rPr lang="en-US" altLang="zh-CN" dirty="0"/>
              <a:t>(Accessed</a:t>
            </a:r>
            <a:r>
              <a:rPr lang="zh-CN" altLang="en-US" dirty="0"/>
              <a:t> </a:t>
            </a:r>
            <a:r>
              <a:rPr lang="en-US" altLang="zh-CN" dirty="0"/>
              <a:t>in</a:t>
            </a:r>
            <a:r>
              <a:rPr lang="zh-CN" altLang="en-US" dirty="0"/>
              <a:t> </a:t>
            </a:r>
            <a:r>
              <a:rPr lang="en-US" altLang="zh-CN" dirty="0"/>
              <a:t>2023)</a:t>
            </a:r>
            <a:endParaRPr lang="zh-CN" altLang="en-US" dirty="0"/>
          </a:p>
        </p:txBody>
      </p:sp>
      <p:sp>
        <p:nvSpPr>
          <p:cNvPr id="4" name="灯片编号占位符 3">
            <a:extLst>
              <a:ext uri="{FF2B5EF4-FFF2-40B4-BE49-F238E27FC236}">
                <a16:creationId xmlns:a16="http://schemas.microsoft.com/office/drawing/2014/main" id="{C70DE583-0D89-4D97-A13E-7404196F64AE}"/>
              </a:ext>
            </a:extLst>
          </p:cNvPr>
          <p:cNvSpPr>
            <a:spLocks noGrp="1"/>
          </p:cNvSpPr>
          <p:nvPr>
            <p:ph type="sldNum" sz="quarter" idx="12"/>
          </p:nvPr>
        </p:nvSpPr>
        <p:spPr/>
        <p:txBody>
          <a:bodyPr/>
          <a:lstStyle/>
          <a:p>
            <a:fld id="{DC8BB421-126E-41CB-B73A-69D52E98CAE3}" type="slidenum">
              <a:rPr lang="zh-CN" altLang="en-US" smtClean="0"/>
              <a:t>13</a:t>
            </a:fld>
            <a:endParaRPr lang="zh-CN" altLang="en-US"/>
          </a:p>
        </p:txBody>
      </p:sp>
      <p:pic>
        <p:nvPicPr>
          <p:cNvPr id="5" name="Picture 4">
            <a:extLst>
              <a:ext uri="{FF2B5EF4-FFF2-40B4-BE49-F238E27FC236}">
                <a16:creationId xmlns:a16="http://schemas.microsoft.com/office/drawing/2014/main" id="{DE4B645C-D1B6-D647-8048-CC4DDAC96772}"/>
              </a:ext>
            </a:extLst>
          </p:cNvPr>
          <p:cNvPicPr>
            <a:picLocks noChangeAspect="1"/>
          </p:cNvPicPr>
          <p:nvPr/>
        </p:nvPicPr>
        <p:blipFill rotWithShape="1">
          <a:blip r:embed="rId3">
            <a:extLst>
              <a:ext uri="{28A0092B-C50C-407E-A947-70E740481C1C}">
                <a14:useLocalDpi xmlns:a14="http://schemas.microsoft.com/office/drawing/2010/main" val="0"/>
              </a:ext>
            </a:extLst>
          </a:blip>
          <a:srcRect r="49961"/>
          <a:stretch/>
        </p:blipFill>
        <p:spPr>
          <a:xfrm>
            <a:off x="3469959" y="1406748"/>
            <a:ext cx="6100761" cy="2427111"/>
          </a:xfrm>
          <a:prstGeom prst="rect">
            <a:avLst/>
          </a:prstGeom>
        </p:spPr>
      </p:pic>
      <p:pic>
        <p:nvPicPr>
          <p:cNvPr id="9" name="Picture 8">
            <a:extLst>
              <a:ext uri="{FF2B5EF4-FFF2-40B4-BE49-F238E27FC236}">
                <a16:creationId xmlns:a16="http://schemas.microsoft.com/office/drawing/2014/main" id="{6B471953-FB61-6C4E-980A-9C6E28AEC6DF}"/>
              </a:ext>
            </a:extLst>
          </p:cNvPr>
          <p:cNvPicPr>
            <a:picLocks noChangeAspect="1"/>
          </p:cNvPicPr>
          <p:nvPr/>
        </p:nvPicPr>
        <p:blipFill rotWithShape="1">
          <a:blip r:embed="rId3">
            <a:extLst>
              <a:ext uri="{28A0092B-C50C-407E-A947-70E740481C1C}">
                <a14:useLocalDpi xmlns:a14="http://schemas.microsoft.com/office/drawing/2010/main" val="0"/>
              </a:ext>
            </a:extLst>
          </a:blip>
          <a:srcRect l="49961"/>
          <a:stretch/>
        </p:blipFill>
        <p:spPr>
          <a:xfrm>
            <a:off x="3469959" y="4065764"/>
            <a:ext cx="6100762" cy="2427111"/>
          </a:xfrm>
          <a:prstGeom prst="rect">
            <a:avLst/>
          </a:prstGeom>
        </p:spPr>
      </p:pic>
    </p:spTree>
    <p:extLst>
      <p:ext uri="{BB962C8B-B14F-4D97-AF65-F5344CB8AC3E}">
        <p14:creationId xmlns:p14="http://schemas.microsoft.com/office/powerpoint/2010/main" val="400124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D8D7-2E5E-864C-870E-BFD2C841BC45}"/>
              </a:ext>
            </a:extLst>
          </p:cNvPr>
          <p:cNvSpPr>
            <a:spLocks noGrp="1"/>
          </p:cNvSpPr>
          <p:nvPr>
            <p:ph type="title"/>
          </p:nvPr>
        </p:nvSpPr>
        <p:spPr/>
        <p:txBody>
          <a:bodyPr/>
          <a:lstStyle/>
          <a:p>
            <a:r>
              <a:rPr lang="en-US" altLang="zh-CN" dirty="0"/>
              <a:t>ChatGPT</a:t>
            </a:r>
            <a:r>
              <a:rPr lang="zh-CN" altLang="en-US" dirty="0"/>
              <a:t> </a:t>
            </a:r>
            <a:r>
              <a:rPr lang="en-US" altLang="zh-CN" dirty="0"/>
              <a:t>&amp;</a:t>
            </a:r>
            <a:r>
              <a:rPr lang="zh-CN" altLang="en-US" dirty="0"/>
              <a:t> </a:t>
            </a:r>
            <a:r>
              <a:rPr lang="en-US" altLang="zh-CN" dirty="0"/>
              <a:t>GPT-4</a:t>
            </a:r>
            <a:r>
              <a:rPr lang="zh-CN" altLang="en-US" dirty="0"/>
              <a:t> </a:t>
            </a:r>
            <a:r>
              <a:rPr lang="en-US" altLang="zh-CN" dirty="0"/>
              <a:t>(Accessed</a:t>
            </a:r>
            <a:r>
              <a:rPr lang="zh-CN" altLang="en-US" dirty="0"/>
              <a:t> </a:t>
            </a:r>
            <a:r>
              <a:rPr lang="en-US" altLang="zh-CN" dirty="0"/>
              <a:t>in</a:t>
            </a:r>
            <a:r>
              <a:rPr lang="zh-CN" altLang="en-US" dirty="0"/>
              <a:t> </a:t>
            </a:r>
            <a:r>
              <a:rPr lang="en-US" altLang="zh-CN" dirty="0"/>
              <a:t>2023)</a:t>
            </a:r>
            <a:endParaRPr lang="en-CN" dirty="0"/>
          </a:p>
        </p:txBody>
      </p:sp>
      <p:pic>
        <p:nvPicPr>
          <p:cNvPr id="6" name="Content Placeholder 5">
            <a:extLst>
              <a:ext uri="{FF2B5EF4-FFF2-40B4-BE49-F238E27FC236}">
                <a16:creationId xmlns:a16="http://schemas.microsoft.com/office/drawing/2014/main" id="{F4C0F325-BE2E-7A48-A7F7-20882738CA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1988" y="986353"/>
            <a:ext cx="8338502" cy="2779501"/>
          </a:xfrm>
        </p:spPr>
      </p:pic>
      <p:sp>
        <p:nvSpPr>
          <p:cNvPr id="4" name="Slide Number Placeholder 3">
            <a:extLst>
              <a:ext uri="{FF2B5EF4-FFF2-40B4-BE49-F238E27FC236}">
                <a16:creationId xmlns:a16="http://schemas.microsoft.com/office/drawing/2014/main" id="{5F90B076-6696-8C4B-A49A-21FFFFE8AF4D}"/>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pic>
        <p:nvPicPr>
          <p:cNvPr id="8" name="Picture 7">
            <a:extLst>
              <a:ext uri="{FF2B5EF4-FFF2-40B4-BE49-F238E27FC236}">
                <a16:creationId xmlns:a16="http://schemas.microsoft.com/office/drawing/2014/main" id="{90E1B352-84E1-C04A-A897-178370EA9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576" y="3900485"/>
            <a:ext cx="8123326" cy="2779887"/>
          </a:xfrm>
          <a:prstGeom prst="rect">
            <a:avLst/>
          </a:prstGeom>
        </p:spPr>
      </p:pic>
    </p:spTree>
    <p:extLst>
      <p:ext uri="{BB962C8B-B14F-4D97-AF65-F5344CB8AC3E}">
        <p14:creationId xmlns:p14="http://schemas.microsoft.com/office/powerpoint/2010/main" val="2924482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515CC-4DBD-45B1-AF6F-E8D8388659F1}"/>
              </a:ext>
            </a:extLst>
          </p:cNvPr>
          <p:cNvSpPr>
            <a:spLocks noGrp="1"/>
          </p:cNvSpPr>
          <p:nvPr>
            <p:ph type="title"/>
          </p:nvPr>
        </p:nvSpPr>
        <p:spPr/>
        <p:txBody>
          <a:bodyPr>
            <a:noAutofit/>
          </a:bodyPr>
          <a:lstStyle/>
          <a:p>
            <a:r>
              <a:rPr lang="en-US" altLang="zh-CN" dirty="0"/>
              <a:t>MT</a:t>
            </a:r>
            <a:r>
              <a:rPr lang="zh-CN" altLang="en-US" dirty="0"/>
              <a:t> </a:t>
            </a:r>
            <a:r>
              <a:rPr lang="en-US" altLang="zh-CN" dirty="0"/>
              <a:t>papers</a:t>
            </a:r>
            <a:endParaRPr lang="zh-CN" altLang="en-US" dirty="0"/>
          </a:p>
        </p:txBody>
      </p:sp>
      <p:sp>
        <p:nvSpPr>
          <p:cNvPr id="4" name="灯片编号占位符 3">
            <a:extLst>
              <a:ext uri="{FF2B5EF4-FFF2-40B4-BE49-F238E27FC236}">
                <a16:creationId xmlns:a16="http://schemas.microsoft.com/office/drawing/2014/main" id="{44E4FAE0-AF1C-4234-BE99-030584BFB583}"/>
              </a:ext>
            </a:extLst>
          </p:cNvPr>
          <p:cNvSpPr>
            <a:spLocks noGrp="1"/>
          </p:cNvSpPr>
          <p:nvPr>
            <p:ph type="sldNum" sz="quarter" idx="12"/>
          </p:nvPr>
        </p:nvSpPr>
        <p:spPr/>
        <p:txBody>
          <a:bodyPr/>
          <a:lstStyle/>
          <a:p>
            <a:fld id="{DC8BB421-126E-41CB-B73A-69D52E98CAE3}" type="slidenum">
              <a:rPr lang="zh-CN" altLang="en-US" smtClean="0"/>
              <a:t>15</a:t>
            </a:fld>
            <a:endParaRPr lang="zh-CN" altLang="en-US"/>
          </a:p>
        </p:txBody>
      </p:sp>
      <p:pic>
        <p:nvPicPr>
          <p:cNvPr id="3074" name="Picture 2">
            <a:extLst>
              <a:ext uri="{FF2B5EF4-FFF2-40B4-BE49-F238E27FC236}">
                <a16:creationId xmlns:a16="http://schemas.microsoft.com/office/drawing/2014/main" id="{76B215F3-8BDC-4453-867A-EC042B13E976}"/>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56" y="1465833"/>
            <a:ext cx="5912221" cy="44341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内容占位符 6">
            <a:extLst>
              <a:ext uri="{FF2B5EF4-FFF2-40B4-BE49-F238E27FC236}">
                <a16:creationId xmlns:a16="http://schemas.microsoft.com/office/drawing/2014/main" id="{1283EFF9-364C-45CE-9AC9-607D64BE9173}"/>
              </a:ext>
            </a:extLst>
          </p:cNvPr>
          <p:cNvGraphicFramePr>
            <a:graphicFrameLocks/>
          </p:cNvGraphicFramePr>
          <p:nvPr>
            <p:extLst>
              <p:ext uri="{D42A27DB-BD31-4B8C-83A1-F6EECF244321}">
                <p14:modId xmlns:p14="http://schemas.microsoft.com/office/powerpoint/2010/main" val="127699421"/>
              </p:ext>
            </p:extLst>
          </p:nvPr>
        </p:nvGraphicFramePr>
        <p:xfrm>
          <a:off x="5571106" y="1118565"/>
          <a:ext cx="6440034" cy="4620869"/>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F2903A3A-8136-4E9E-B3CB-1801BB38BFD9}"/>
              </a:ext>
            </a:extLst>
          </p:cNvPr>
          <p:cNvSpPr txBox="1"/>
          <p:nvPr/>
        </p:nvSpPr>
        <p:spPr>
          <a:xfrm>
            <a:off x="5714095" y="5578870"/>
            <a:ext cx="6154057" cy="1015663"/>
          </a:xfrm>
          <a:prstGeom prst="rect">
            <a:avLst/>
          </a:prstGeom>
          <a:noFill/>
        </p:spPr>
        <p:txBody>
          <a:bodyPr wrap="square" rtlCol="0">
            <a:spAutoFit/>
          </a:bodyPr>
          <a:lstStyle/>
          <a:p>
            <a:r>
              <a:rPr lang="en-US" altLang="zh-CN" sz="2000" dirty="0"/>
              <a:t>Google Scholar search “neural machine translation”: </a:t>
            </a:r>
            <a:r>
              <a:rPr lang="en-US" altLang="zh-CN" sz="2000" dirty="0">
                <a:hlinkClick r:id="rId4"/>
              </a:rPr>
              <a:t>https://scholar.google.com/scholar?q=%22neural+machine+translation%22&amp;as_ylo=2017&amp;as_yhi=2017</a:t>
            </a:r>
            <a:r>
              <a:rPr lang="en-US" altLang="zh-CN" sz="2000" dirty="0"/>
              <a:t> </a:t>
            </a:r>
            <a:endParaRPr lang="zh-CN" altLang="en-US" sz="2000" dirty="0"/>
          </a:p>
        </p:txBody>
      </p:sp>
    </p:spTree>
    <p:extLst>
      <p:ext uri="{BB962C8B-B14F-4D97-AF65-F5344CB8AC3E}">
        <p14:creationId xmlns:p14="http://schemas.microsoft.com/office/powerpoint/2010/main" val="4132474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4E346-2A59-4CCA-AAD9-59DCF99D20DE}"/>
              </a:ext>
            </a:extLst>
          </p:cNvPr>
          <p:cNvSpPr>
            <a:spLocks noGrp="1"/>
          </p:cNvSpPr>
          <p:nvPr>
            <p:ph type="title"/>
          </p:nvPr>
        </p:nvSpPr>
        <p:spPr/>
        <p:txBody>
          <a:bodyPr>
            <a:noAutofit/>
          </a:bodyPr>
          <a:lstStyle/>
          <a:p>
            <a:r>
              <a:rPr lang="en-US" altLang="zh-CN" dirty="0"/>
              <a:t>First Chinese-English Dictionary</a:t>
            </a:r>
            <a:endParaRPr lang="zh-CN" altLang="en-US" dirty="0"/>
          </a:p>
        </p:txBody>
      </p:sp>
      <p:sp>
        <p:nvSpPr>
          <p:cNvPr id="4" name="灯片编号占位符 3">
            <a:extLst>
              <a:ext uri="{FF2B5EF4-FFF2-40B4-BE49-F238E27FC236}">
                <a16:creationId xmlns:a16="http://schemas.microsoft.com/office/drawing/2014/main" id="{1A6C8877-DD2F-4DA9-A2E4-13B6A4E5CA10}"/>
              </a:ext>
            </a:extLst>
          </p:cNvPr>
          <p:cNvSpPr>
            <a:spLocks noGrp="1"/>
          </p:cNvSpPr>
          <p:nvPr>
            <p:ph type="sldNum" sz="quarter" idx="12"/>
          </p:nvPr>
        </p:nvSpPr>
        <p:spPr/>
        <p:txBody>
          <a:bodyPr/>
          <a:lstStyle/>
          <a:p>
            <a:fld id="{DC8BB421-126E-41CB-B73A-69D52E98CAE3}" type="slidenum">
              <a:rPr lang="zh-CN" altLang="en-US" smtClean="0"/>
              <a:t>16</a:t>
            </a:fld>
            <a:endParaRPr lang="zh-CN" altLang="en-US"/>
          </a:p>
        </p:txBody>
      </p:sp>
      <p:pic>
        <p:nvPicPr>
          <p:cNvPr id="4102" name="Picture 6" descr="File:MorrisonDCL.1815.0.pdf">
            <a:extLst>
              <a:ext uri="{FF2B5EF4-FFF2-40B4-BE49-F238E27FC236}">
                <a16:creationId xmlns:a16="http://schemas.microsoft.com/office/drawing/2014/main" id="{F1631730-BD6F-4511-97AB-07AF6FB06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141" y="1320131"/>
            <a:ext cx="4095259" cy="5296535"/>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4">
            <a:extLst>
              <a:ext uri="{FF2B5EF4-FFF2-40B4-BE49-F238E27FC236}">
                <a16:creationId xmlns:a16="http://schemas.microsoft.com/office/drawing/2014/main" id="{392D566B-ED61-4DC3-BC69-D214964A3D6A}"/>
              </a:ext>
            </a:extLst>
          </p:cNvPr>
          <p:cNvSpPr>
            <a:spLocks noGrp="1"/>
          </p:cNvSpPr>
          <p:nvPr>
            <p:ph idx="1"/>
          </p:nvPr>
        </p:nvSpPr>
        <p:spPr>
          <a:xfrm>
            <a:off x="779253" y="1084617"/>
            <a:ext cx="6529491" cy="3081021"/>
          </a:xfrm>
        </p:spPr>
        <p:txBody>
          <a:bodyPr>
            <a:normAutofit/>
          </a:bodyPr>
          <a:lstStyle/>
          <a:p>
            <a:pPr marL="0" indent="0">
              <a:buNone/>
            </a:pPr>
            <a:r>
              <a:rPr lang="en-US" altLang="zh-CN" sz="2400" i="1" dirty="0">
                <a:solidFill>
                  <a:srgbClr val="002060"/>
                </a:solidFill>
              </a:rPr>
              <a:t>A Dictionary of the Chinese Language, in Three Parts</a:t>
            </a:r>
            <a:r>
              <a:rPr lang="en-US" altLang="zh-CN" sz="2400" dirty="0"/>
              <a:t> or </a:t>
            </a:r>
            <a:r>
              <a:rPr lang="en-US" altLang="zh-CN" sz="2400" i="1" dirty="0">
                <a:solidFill>
                  <a:srgbClr val="002060"/>
                </a:solidFill>
              </a:rPr>
              <a:t>Morrison's Chinese dictionary</a:t>
            </a:r>
            <a:r>
              <a:rPr lang="en-US" altLang="zh-CN" sz="2400" dirty="0"/>
              <a:t> (1815-1823), compiled by Robert Morrison was the first Chinese-English, English-Chinese dictionary. Part I is Chinese-English arranged by the 214 Kangxi radicals, Part II is Chinese-English arranged alphabetically, and Part III is English-Chinese also arranged alphabetically.</a:t>
            </a:r>
            <a:endParaRPr lang="zh-CN" altLang="en-US" sz="2400" dirty="0"/>
          </a:p>
        </p:txBody>
      </p:sp>
      <p:pic>
        <p:nvPicPr>
          <p:cNvPr id="9" name="图片 8">
            <a:extLst>
              <a:ext uri="{FF2B5EF4-FFF2-40B4-BE49-F238E27FC236}">
                <a16:creationId xmlns:a16="http://schemas.microsoft.com/office/drawing/2014/main" id="{3C2B2DEB-F9E6-4F1B-B71B-02119484F4EA}"/>
              </a:ext>
            </a:extLst>
          </p:cNvPr>
          <p:cNvPicPr>
            <a:picLocks noChangeAspect="1"/>
          </p:cNvPicPr>
          <p:nvPr/>
        </p:nvPicPr>
        <p:blipFill>
          <a:blip r:embed="rId4"/>
          <a:stretch>
            <a:fillRect/>
          </a:stretch>
        </p:blipFill>
        <p:spPr>
          <a:xfrm>
            <a:off x="1448929" y="4240776"/>
            <a:ext cx="5190137" cy="2252099"/>
          </a:xfrm>
          <a:prstGeom prst="rect">
            <a:avLst/>
          </a:prstGeom>
        </p:spPr>
      </p:pic>
    </p:spTree>
    <p:extLst>
      <p:ext uri="{BB962C8B-B14F-4D97-AF65-F5344CB8AC3E}">
        <p14:creationId xmlns:p14="http://schemas.microsoft.com/office/powerpoint/2010/main" val="99570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19F6A-A821-4B23-8F2D-0EB629AB686A}"/>
              </a:ext>
            </a:extLst>
          </p:cNvPr>
          <p:cNvSpPr>
            <a:spLocks noGrp="1"/>
          </p:cNvSpPr>
          <p:nvPr>
            <p:ph type="title"/>
          </p:nvPr>
        </p:nvSpPr>
        <p:spPr/>
        <p:txBody>
          <a:bodyPr>
            <a:noAutofit/>
          </a:bodyPr>
          <a:lstStyle/>
          <a:p>
            <a:r>
              <a:rPr lang="en-US" altLang="zh-CN" dirty="0"/>
              <a:t>Example of Chinese-English Translation</a:t>
            </a:r>
            <a:endParaRPr lang="zh-CN" altLang="en-US" dirty="0"/>
          </a:p>
        </p:txBody>
      </p:sp>
      <p:sp>
        <p:nvSpPr>
          <p:cNvPr id="3" name="内容占位符 2">
            <a:extLst>
              <a:ext uri="{FF2B5EF4-FFF2-40B4-BE49-F238E27FC236}">
                <a16:creationId xmlns:a16="http://schemas.microsoft.com/office/drawing/2014/main" id="{B876C88B-F603-4711-9C28-0B0146F3994E}"/>
              </a:ext>
            </a:extLst>
          </p:cNvPr>
          <p:cNvSpPr>
            <a:spLocks noGrp="1"/>
          </p:cNvSpPr>
          <p:nvPr>
            <p:ph idx="1"/>
          </p:nvPr>
        </p:nvSpPr>
        <p:spPr>
          <a:xfrm>
            <a:off x="521249" y="1042308"/>
            <a:ext cx="10716654" cy="5653768"/>
          </a:xfrm>
        </p:spPr>
        <p:txBody>
          <a:bodyPr>
            <a:noAutofit/>
          </a:bodyPr>
          <a:lstStyle/>
          <a:p>
            <a:pPr>
              <a:spcBef>
                <a:spcPts val="600"/>
              </a:spcBef>
              <a:spcAft>
                <a:spcPts val="0"/>
              </a:spcAft>
            </a:pPr>
            <a:r>
              <a:rPr lang="en-US" altLang="zh-CN" sz="2400" b="1" dirty="0"/>
              <a:t>Chinese input </a:t>
            </a:r>
          </a:p>
          <a:p>
            <a:pPr marL="457200" lvl="1" indent="0">
              <a:spcBef>
                <a:spcPts val="600"/>
              </a:spcBef>
              <a:spcAft>
                <a:spcPts val="0"/>
              </a:spcAft>
              <a:buNone/>
            </a:pPr>
            <a:r>
              <a:rPr lang="zh-CN" altLang="en-US" sz="2000" dirty="0"/>
              <a:t>伦敦每日快报指出，两台记载戴安娜王妃一九九七年巴黎死亡车祸调查资料的手提电脑，被从前大都会警察总长的办公室里偷走。</a:t>
            </a:r>
            <a:endParaRPr lang="en-US" altLang="zh-CN" sz="2000" dirty="0"/>
          </a:p>
          <a:p>
            <a:pPr>
              <a:spcBef>
                <a:spcPts val="600"/>
              </a:spcBef>
              <a:spcAft>
                <a:spcPts val="0"/>
              </a:spcAft>
            </a:pPr>
            <a:r>
              <a:rPr lang="en-US" altLang="zh-CN" sz="2400" b="1" dirty="0"/>
              <a:t>Statistical machine translation</a:t>
            </a:r>
          </a:p>
          <a:p>
            <a:pPr marL="457200" lvl="1" indent="0">
              <a:spcBef>
                <a:spcPts val="600"/>
              </a:spcBef>
              <a:spcAft>
                <a:spcPts val="0"/>
              </a:spcAft>
              <a:buNone/>
            </a:pPr>
            <a:r>
              <a:rPr lang="en-US" altLang="zh-CN" sz="2000" dirty="0"/>
              <a:t>The London Daily Express pointed out that the death of Princess Diana in 1997 Paris car accident investigation information portable computers, the former city police chief in the offices of stolen. (</a:t>
            </a:r>
            <a:r>
              <a:rPr lang="en-US" altLang="zh-CN" sz="2000" dirty="0">
                <a:solidFill>
                  <a:schemeClr val="tx1">
                    <a:lumMod val="50000"/>
                    <a:lumOff val="50000"/>
                  </a:schemeClr>
                </a:solidFill>
                <a:hlinkClick r:id="rId3"/>
              </a:rPr>
              <a:t>SMT Book</a:t>
            </a:r>
            <a:r>
              <a:rPr lang="en-US" altLang="zh-CN" sz="2000" dirty="0">
                <a:solidFill>
                  <a:schemeClr val="tx1">
                    <a:lumMod val="50000"/>
                    <a:lumOff val="50000"/>
                  </a:schemeClr>
                </a:solidFill>
              </a:rPr>
              <a:t>, Philipp Koehn, between 2006 and 2009</a:t>
            </a:r>
            <a:r>
              <a:rPr lang="en-US" altLang="zh-CN" sz="2000" dirty="0"/>
              <a:t>)</a:t>
            </a:r>
          </a:p>
          <a:p>
            <a:pPr>
              <a:spcBef>
                <a:spcPts val="600"/>
              </a:spcBef>
              <a:spcAft>
                <a:spcPts val="0"/>
              </a:spcAft>
            </a:pPr>
            <a:r>
              <a:rPr lang="en-US" altLang="zh-CN" sz="2400" b="1" dirty="0"/>
              <a:t>Neural Machine Translation </a:t>
            </a:r>
          </a:p>
          <a:p>
            <a:pPr marL="457200" lvl="1" indent="0">
              <a:spcBef>
                <a:spcPts val="600"/>
              </a:spcBef>
              <a:spcAft>
                <a:spcPts val="0"/>
              </a:spcAft>
              <a:buNone/>
            </a:pPr>
            <a:r>
              <a:rPr lang="en-US" altLang="zh-CN" sz="2000" dirty="0"/>
              <a:t>The Daily Express of London said two laptops containing information on the investigation into Princess Diana‘s death in Paris in 1997 had been stolen from the office of the former Metropolitan Police chief. (</a:t>
            </a:r>
            <a:r>
              <a:rPr lang="en-US" altLang="zh-CN" sz="2000" dirty="0">
                <a:solidFill>
                  <a:schemeClr val="tx1">
                    <a:lumMod val="50000"/>
                    <a:lumOff val="50000"/>
                  </a:schemeClr>
                </a:solidFill>
                <a:hlinkClick r:id="rId4"/>
              </a:rPr>
              <a:t>Google Translate</a:t>
            </a:r>
            <a:r>
              <a:rPr lang="en-US" altLang="zh-CN" sz="2000" dirty="0">
                <a:solidFill>
                  <a:schemeClr val="tx1">
                    <a:lumMod val="50000"/>
                    <a:lumOff val="50000"/>
                  </a:schemeClr>
                </a:solidFill>
              </a:rPr>
              <a:t>, May, 2022</a:t>
            </a:r>
            <a:r>
              <a:rPr lang="en-US" altLang="zh-CN" sz="2000" dirty="0"/>
              <a:t>)</a:t>
            </a:r>
          </a:p>
          <a:p>
            <a:pPr>
              <a:spcBef>
                <a:spcPts val="600"/>
              </a:spcBef>
              <a:spcAft>
                <a:spcPts val="0"/>
              </a:spcAft>
            </a:pPr>
            <a:r>
              <a:rPr lang="en-US" altLang="zh-CN" sz="2400" b="1" dirty="0"/>
              <a:t>Human translation </a:t>
            </a:r>
          </a:p>
          <a:p>
            <a:pPr marL="457200" lvl="1" indent="0">
              <a:spcBef>
                <a:spcPts val="600"/>
              </a:spcBef>
              <a:spcAft>
                <a:spcPts val="0"/>
              </a:spcAft>
              <a:buNone/>
            </a:pPr>
            <a:r>
              <a:rPr lang="en-US" altLang="zh-CN" sz="2000" dirty="0"/>
              <a:t>London’s Daily Express noted that two laptops with inquiry data on the 1997 Paris car accident that caused the death of Princess Diana were stolen from the office of a former metropolitan police commissioner. (</a:t>
            </a:r>
            <a:r>
              <a:rPr lang="en-US" altLang="zh-CN" sz="2000" dirty="0">
                <a:solidFill>
                  <a:schemeClr val="tx1">
                    <a:lumMod val="50000"/>
                    <a:lumOff val="50000"/>
                  </a:schemeClr>
                </a:solidFill>
                <a:hlinkClick r:id="rId3"/>
              </a:rPr>
              <a:t>SMT Book</a:t>
            </a:r>
            <a:r>
              <a:rPr lang="en-US" altLang="zh-CN" sz="2000" dirty="0">
                <a:solidFill>
                  <a:schemeClr val="tx1">
                    <a:lumMod val="50000"/>
                    <a:lumOff val="50000"/>
                  </a:schemeClr>
                </a:solidFill>
              </a:rPr>
              <a:t>, Philipp Koehn,</a:t>
            </a:r>
            <a:r>
              <a:rPr lang="zh-CN" altLang="en-US" sz="2000" dirty="0">
                <a:solidFill>
                  <a:schemeClr val="tx1">
                    <a:lumMod val="50000"/>
                    <a:lumOff val="50000"/>
                  </a:schemeClr>
                </a:solidFill>
              </a:rPr>
              <a:t> </a:t>
            </a:r>
            <a:r>
              <a:rPr lang="en-US" altLang="zh-CN" sz="2000" dirty="0">
                <a:solidFill>
                  <a:schemeClr val="tx1">
                    <a:lumMod val="50000"/>
                    <a:lumOff val="50000"/>
                  </a:schemeClr>
                </a:solidFill>
              </a:rPr>
              <a:t>from 2006 NIST</a:t>
            </a:r>
            <a:r>
              <a:rPr lang="en-US" altLang="zh-CN" sz="2000" dirty="0"/>
              <a:t>)</a:t>
            </a:r>
            <a:endParaRPr lang="zh-CN" altLang="en-US" sz="2000" dirty="0"/>
          </a:p>
        </p:txBody>
      </p:sp>
      <p:sp>
        <p:nvSpPr>
          <p:cNvPr id="4" name="灯片编号占位符 3">
            <a:extLst>
              <a:ext uri="{FF2B5EF4-FFF2-40B4-BE49-F238E27FC236}">
                <a16:creationId xmlns:a16="http://schemas.microsoft.com/office/drawing/2014/main" id="{50A51F91-D0E1-4DDE-994F-C7D6AFCEA812}"/>
              </a:ext>
            </a:extLst>
          </p:cNvPr>
          <p:cNvSpPr>
            <a:spLocks noGrp="1"/>
          </p:cNvSpPr>
          <p:nvPr>
            <p:ph type="sldNum" sz="quarter" idx="12"/>
          </p:nvPr>
        </p:nvSpPr>
        <p:spPr/>
        <p:txBody>
          <a:bodyPr/>
          <a:lstStyle/>
          <a:p>
            <a:fld id="{DC8BB421-126E-41CB-B73A-69D52E98CAE3}" type="slidenum">
              <a:rPr lang="zh-CN" altLang="en-US" smtClean="0"/>
              <a:t>17</a:t>
            </a:fld>
            <a:endParaRPr lang="zh-CN" altLang="en-US"/>
          </a:p>
        </p:txBody>
      </p:sp>
    </p:spTree>
    <p:extLst>
      <p:ext uri="{BB962C8B-B14F-4D97-AF65-F5344CB8AC3E}">
        <p14:creationId xmlns:p14="http://schemas.microsoft.com/office/powerpoint/2010/main" val="131533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0DF92-9F8F-E34B-8F9F-49CEC3C7DDFF}"/>
              </a:ext>
            </a:extLst>
          </p:cNvPr>
          <p:cNvSpPr>
            <a:spLocks noGrp="1"/>
          </p:cNvSpPr>
          <p:nvPr>
            <p:ph type="title"/>
          </p:nvPr>
        </p:nvSpPr>
        <p:spPr/>
        <p:txBody>
          <a:bodyPr/>
          <a:lstStyle/>
          <a:p>
            <a:r>
              <a:rPr lang="en-US" altLang="zh-CN" dirty="0"/>
              <a:t>Example of Chinese-English Translation</a:t>
            </a:r>
            <a:endParaRPr lang="en-CN" dirty="0"/>
          </a:p>
        </p:txBody>
      </p:sp>
      <p:pic>
        <p:nvPicPr>
          <p:cNvPr id="6" name="Content Placeholder 5">
            <a:extLst>
              <a:ext uri="{FF2B5EF4-FFF2-40B4-BE49-F238E27FC236}">
                <a16:creationId xmlns:a16="http://schemas.microsoft.com/office/drawing/2014/main" id="{C8947D78-7D7A-714B-B89C-9EC679990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8378" y="3090663"/>
            <a:ext cx="9334500" cy="3479800"/>
          </a:xfrm>
        </p:spPr>
      </p:pic>
      <p:sp>
        <p:nvSpPr>
          <p:cNvPr id="4" name="Slide Number Placeholder 3">
            <a:extLst>
              <a:ext uri="{FF2B5EF4-FFF2-40B4-BE49-F238E27FC236}">
                <a16:creationId xmlns:a16="http://schemas.microsoft.com/office/drawing/2014/main" id="{50DB4B2E-F3CB-E84F-9030-E4B003FFA7C2}"/>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pic>
        <p:nvPicPr>
          <p:cNvPr id="8" name="Picture 7">
            <a:extLst>
              <a:ext uri="{FF2B5EF4-FFF2-40B4-BE49-F238E27FC236}">
                <a16:creationId xmlns:a16="http://schemas.microsoft.com/office/drawing/2014/main" id="{07A51283-44CF-A14C-9305-A357F3AC0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8" y="1452364"/>
            <a:ext cx="9344022" cy="3594100"/>
          </a:xfrm>
          <a:prstGeom prst="rect">
            <a:avLst/>
          </a:prstGeom>
        </p:spPr>
      </p:pic>
      <p:sp>
        <p:nvSpPr>
          <p:cNvPr id="10" name="TextBox 9">
            <a:extLst>
              <a:ext uri="{FF2B5EF4-FFF2-40B4-BE49-F238E27FC236}">
                <a16:creationId xmlns:a16="http://schemas.microsoft.com/office/drawing/2014/main" id="{F73995D7-E16E-394D-8C37-EEFAB91AE808}"/>
              </a:ext>
            </a:extLst>
          </p:cNvPr>
          <p:cNvSpPr txBox="1"/>
          <p:nvPr/>
        </p:nvSpPr>
        <p:spPr>
          <a:xfrm>
            <a:off x="619122" y="3697771"/>
            <a:ext cx="1767840" cy="469146"/>
          </a:xfrm>
          <a:prstGeom prst="rect">
            <a:avLst/>
          </a:prstGeom>
          <a:noFill/>
        </p:spPr>
        <p:txBody>
          <a:bodyPr wrap="square">
            <a:spAutoFit/>
          </a:bodyPr>
          <a:lstStyle/>
          <a:p>
            <a:r>
              <a:rPr lang="en-US" altLang="zh-CN" sz="2400" b="1" dirty="0"/>
              <a:t>ChatGPT</a:t>
            </a:r>
            <a:endParaRPr lang="en-CN" sz="2400" b="1" dirty="0"/>
          </a:p>
        </p:txBody>
      </p:sp>
      <p:sp>
        <p:nvSpPr>
          <p:cNvPr id="11" name="TextBox 10">
            <a:extLst>
              <a:ext uri="{FF2B5EF4-FFF2-40B4-BE49-F238E27FC236}">
                <a16:creationId xmlns:a16="http://schemas.microsoft.com/office/drawing/2014/main" id="{13267D44-2213-C543-B3ED-DB0BA54F6AD9}"/>
              </a:ext>
            </a:extLst>
          </p:cNvPr>
          <p:cNvSpPr txBox="1"/>
          <p:nvPr/>
        </p:nvSpPr>
        <p:spPr>
          <a:xfrm>
            <a:off x="658813" y="5146424"/>
            <a:ext cx="1767840" cy="469146"/>
          </a:xfrm>
          <a:prstGeom prst="rect">
            <a:avLst/>
          </a:prstGeom>
          <a:noFill/>
        </p:spPr>
        <p:txBody>
          <a:bodyPr wrap="square">
            <a:spAutoFit/>
          </a:bodyPr>
          <a:lstStyle/>
          <a:p>
            <a:r>
              <a:rPr lang="en-US" altLang="zh-CN" sz="2400" b="1" dirty="0"/>
              <a:t>GPT4</a:t>
            </a:r>
            <a:endParaRPr lang="en-CN" sz="2400" b="1" dirty="0"/>
          </a:p>
        </p:txBody>
      </p:sp>
      <p:sp>
        <p:nvSpPr>
          <p:cNvPr id="12" name="Rectangle 11">
            <a:extLst>
              <a:ext uri="{FF2B5EF4-FFF2-40B4-BE49-F238E27FC236}">
                <a16:creationId xmlns:a16="http://schemas.microsoft.com/office/drawing/2014/main" id="{8AF818D8-A880-1443-BADF-80A9C84AD0A7}"/>
              </a:ext>
            </a:extLst>
          </p:cNvPr>
          <p:cNvSpPr/>
          <p:nvPr/>
        </p:nvSpPr>
        <p:spPr>
          <a:xfrm>
            <a:off x="3088640" y="6035040"/>
            <a:ext cx="2032000" cy="304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97361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C00AD-346C-4E76-AD17-E202FC19CC83}"/>
              </a:ext>
            </a:extLst>
          </p:cNvPr>
          <p:cNvSpPr>
            <a:spLocks noGrp="1"/>
          </p:cNvSpPr>
          <p:nvPr>
            <p:ph type="title"/>
          </p:nvPr>
        </p:nvSpPr>
        <p:spPr/>
        <p:txBody>
          <a:bodyPr>
            <a:noAutofit/>
          </a:bodyPr>
          <a:lstStyle/>
          <a:p>
            <a:r>
              <a:rPr lang="en-US" altLang="zh-CN" dirty="0"/>
              <a:t>MT is hard!</a:t>
            </a:r>
            <a:endParaRPr lang="zh-CN" altLang="en-US" dirty="0"/>
          </a:p>
        </p:txBody>
      </p:sp>
      <p:sp>
        <p:nvSpPr>
          <p:cNvPr id="3" name="内容占位符 2">
            <a:extLst>
              <a:ext uri="{FF2B5EF4-FFF2-40B4-BE49-F238E27FC236}">
                <a16:creationId xmlns:a16="http://schemas.microsoft.com/office/drawing/2014/main" id="{1D6DABA9-7B93-424E-9216-05BAA0E533BC}"/>
              </a:ext>
            </a:extLst>
          </p:cNvPr>
          <p:cNvSpPr>
            <a:spLocks noGrp="1"/>
          </p:cNvSpPr>
          <p:nvPr>
            <p:ph idx="1"/>
          </p:nvPr>
        </p:nvSpPr>
        <p:spPr>
          <a:xfrm>
            <a:off x="544513" y="1092112"/>
            <a:ext cx="9191769" cy="5180418"/>
          </a:xfrm>
        </p:spPr>
        <p:txBody>
          <a:bodyPr>
            <a:noAutofit/>
          </a:bodyPr>
          <a:lstStyle/>
          <a:p>
            <a:pPr>
              <a:spcAft>
                <a:spcPts val="1200"/>
              </a:spcAft>
            </a:pPr>
            <a:r>
              <a:rPr lang="en-US" altLang="zh-CN" sz="2400" dirty="0"/>
              <a:t>It is often impossible to produce quality translation.</a:t>
            </a:r>
          </a:p>
          <a:p>
            <a:pPr>
              <a:spcAft>
                <a:spcPts val="1200"/>
              </a:spcAft>
            </a:pPr>
            <a:r>
              <a:rPr lang="en-US" altLang="zh-CN" sz="2400" dirty="0"/>
              <a:t>Example of a Chinese input: </a:t>
            </a:r>
          </a:p>
          <a:p>
            <a:pPr marL="457200" lvl="1" indent="0">
              <a:spcAft>
                <a:spcPts val="1200"/>
              </a:spcAft>
              <a:buNone/>
            </a:pPr>
            <a:r>
              <a:rPr lang="zh-CN" altLang="en-US" sz="2000" dirty="0"/>
              <a:t>巧妇难为无米之炊</a:t>
            </a:r>
            <a:endParaRPr lang="en-US" altLang="zh-CN" sz="2000" dirty="0"/>
          </a:p>
          <a:p>
            <a:pPr>
              <a:spcAft>
                <a:spcPts val="1200"/>
              </a:spcAft>
            </a:pPr>
            <a:r>
              <a:rPr lang="en-US" altLang="zh-CN" sz="2400" dirty="0"/>
              <a:t>Formal correspondence</a:t>
            </a:r>
          </a:p>
          <a:p>
            <a:pPr marL="457200" lvl="1" indent="0">
              <a:spcAft>
                <a:spcPts val="1200"/>
              </a:spcAft>
              <a:buNone/>
            </a:pPr>
            <a:r>
              <a:rPr lang="en-US" altLang="zh-CN" sz="2000" dirty="0"/>
              <a:t>Even the cleverest woman cannot cook a meal without rice.</a:t>
            </a:r>
          </a:p>
          <a:p>
            <a:pPr>
              <a:spcAft>
                <a:spcPts val="1200"/>
              </a:spcAft>
            </a:pPr>
            <a:r>
              <a:rPr lang="en-US" altLang="zh-CN" sz="2400" dirty="0"/>
              <a:t>Better Idioms and phrases</a:t>
            </a:r>
          </a:p>
          <a:p>
            <a:pPr marL="457200" lvl="1" indent="0">
              <a:spcAft>
                <a:spcPts val="1200"/>
              </a:spcAft>
              <a:buNone/>
            </a:pPr>
            <a:r>
              <a:rPr lang="en-US" altLang="zh-CN" sz="2000" dirty="0"/>
              <a:t>One cannot make bricks without straw.</a:t>
            </a:r>
          </a:p>
          <a:p>
            <a:pPr>
              <a:spcAft>
                <a:spcPts val="1200"/>
              </a:spcAft>
            </a:pPr>
            <a:r>
              <a:rPr lang="en-US" altLang="zh-CN" sz="2400" dirty="0"/>
              <a:t>Google Translate</a:t>
            </a:r>
          </a:p>
          <a:p>
            <a:pPr marL="457200" lvl="1" indent="0">
              <a:spcAft>
                <a:spcPts val="1200"/>
              </a:spcAft>
              <a:buNone/>
            </a:pPr>
            <a:r>
              <a:rPr lang="en-US" altLang="zh-CN" sz="2000" dirty="0"/>
              <a:t>Make bricks without straw</a:t>
            </a:r>
          </a:p>
        </p:txBody>
      </p:sp>
      <p:sp>
        <p:nvSpPr>
          <p:cNvPr id="4" name="灯片编号占位符 3">
            <a:extLst>
              <a:ext uri="{FF2B5EF4-FFF2-40B4-BE49-F238E27FC236}">
                <a16:creationId xmlns:a16="http://schemas.microsoft.com/office/drawing/2014/main" id="{49F1FDD8-78F8-45C2-97F7-D038B60F3618}"/>
              </a:ext>
            </a:extLst>
          </p:cNvPr>
          <p:cNvSpPr>
            <a:spLocks noGrp="1"/>
          </p:cNvSpPr>
          <p:nvPr>
            <p:ph type="sldNum" sz="quarter" idx="12"/>
          </p:nvPr>
        </p:nvSpPr>
        <p:spPr/>
        <p:txBody>
          <a:bodyPr/>
          <a:lstStyle/>
          <a:p>
            <a:fld id="{DC8BB421-126E-41CB-B73A-69D52E98CAE3}" type="slidenum">
              <a:rPr lang="zh-CN" altLang="en-US" smtClean="0"/>
              <a:t>19</a:t>
            </a:fld>
            <a:endParaRPr lang="zh-CN" altLang="en-US"/>
          </a:p>
        </p:txBody>
      </p:sp>
      <p:pic>
        <p:nvPicPr>
          <p:cNvPr id="6" name="图片 5">
            <a:extLst>
              <a:ext uri="{FF2B5EF4-FFF2-40B4-BE49-F238E27FC236}">
                <a16:creationId xmlns:a16="http://schemas.microsoft.com/office/drawing/2014/main" id="{42020B4F-9C1D-429C-A6BE-4CC3150C84BC}"/>
              </a:ext>
            </a:extLst>
          </p:cNvPr>
          <p:cNvPicPr>
            <a:picLocks noChangeAspect="1"/>
          </p:cNvPicPr>
          <p:nvPr/>
        </p:nvPicPr>
        <p:blipFill>
          <a:blip r:embed="rId3"/>
          <a:stretch>
            <a:fillRect/>
          </a:stretch>
        </p:blipFill>
        <p:spPr>
          <a:xfrm>
            <a:off x="5188630" y="5015619"/>
            <a:ext cx="6458857" cy="1659818"/>
          </a:xfrm>
          <a:prstGeom prst="rect">
            <a:avLst/>
          </a:prstGeom>
        </p:spPr>
      </p:pic>
    </p:spTree>
    <p:extLst>
      <p:ext uri="{BB962C8B-B14F-4D97-AF65-F5344CB8AC3E}">
        <p14:creationId xmlns:p14="http://schemas.microsoft.com/office/powerpoint/2010/main" val="4215362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Autofit/>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lstStyle/>
          <a:p>
            <a:r>
              <a:rPr lang="en-US" altLang="zh-CN" b="1" dirty="0"/>
              <a:t>Introduction of MT</a:t>
            </a:r>
          </a:p>
          <a:p>
            <a:r>
              <a:rPr lang="en-US" altLang="zh-CN" dirty="0"/>
              <a:t>Methods</a:t>
            </a:r>
          </a:p>
          <a:p>
            <a:pPr lvl="1"/>
            <a:r>
              <a:rPr lang="en-US" altLang="zh-CN" dirty="0"/>
              <a:t>Word-Based Models &amp; Phrase-Based Models</a:t>
            </a:r>
          </a:p>
          <a:p>
            <a:pPr lvl="1"/>
            <a:r>
              <a:rPr lang="en-US" altLang="zh-CN" dirty="0"/>
              <a:t>Encoder-Decoder Models</a:t>
            </a:r>
          </a:p>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2</a:t>
            </a:fld>
            <a:endParaRPr lang="zh-CN" altLang="en-US"/>
          </a:p>
        </p:txBody>
      </p:sp>
    </p:spTree>
    <p:extLst>
      <p:ext uri="{BB962C8B-B14F-4D97-AF65-F5344CB8AC3E}">
        <p14:creationId xmlns:p14="http://schemas.microsoft.com/office/powerpoint/2010/main" val="566420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B044-D336-314F-9435-DA5E4F7D2CC9}"/>
              </a:ext>
            </a:extLst>
          </p:cNvPr>
          <p:cNvSpPr>
            <a:spLocks noGrp="1"/>
          </p:cNvSpPr>
          <p:nvPr>
            <p:ph type="title"/>
          </p:nvPr>
        </p:nvSpPr>
        <p:spPr/>
        <p:txBody>
          <a:bodyPr/>
          <a:lstStyle/>
          <a:p>
            <a:r>
              <a:rPr lang="en-US" altLang="zh-CN" dirty="0"/>
              <a:t>MT is hard!</a:t>
            </a:r>
            <a:endParaRPr lang="en-CN" dirty="0"/>
          </a:p>
        </p:txBody>
      </p:sp>
      <p:pic>
        <p:nvPicPr>
          <p:cNvPr id="6" name="Content Placeholder 5">
            <a:extLst>
              <a:ext uri="{FF2B5EF4-FFF2-40B4-BE49-F238E27FC236}">
                <a16:creationId xmlns:a16="http://schemas.microsoft.com/office/drawing/2014/main" id="{3E58E968-ECA4-D54D-850D-A400B58FDF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5989" y="1108075"/>
            <a:ext cx="8147946" cy="5508625"/>
          </a:xfrm>
        </p:spPr>
      </p:pic>
      <p:sp>
        <p:nvSpPr>
          <p:cNvPr id="4" name="Slide Number Placeholder 3">
            <a:extLst>
              <a:ext uri="{FF2B5EF4-FFF2-40B4-BE49-F238E27FC236}">
                <a16:creationId xmlns:a16="http://schemas.microsoft.com/office/drawing/2014/main" id="{64BA2278-6F98-4541-807B-55BDDD19E62E}"/>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Tree>
    <p:extLst>
      <p:ext uri="{BB962C8B-B14F-4D97-AF65-F5344CB8AC3E}">
        <p14:creationId xmlns:p14="http://schemas.microsoft.com/office/powerpoint/2010/main" val="4193057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C8F6E-34D7-4023-9AC6-AF03340B9C25}"/>
              </a:ext>
            </a:extLst>
          </p:cNvPr>
          <p:cNvSpPr>
            <a:spLocks noGrp="1"/>
          </p:cNvSpPr>
          <p:nvPr>
            <p:ph type="title"/>
          </p:nvPr>
        </p:nvSpPr>
        <p:spPr/>
        <p:txBody>
          <a:bodyPr>
            <a:noAutofit/>
          </a:bodyPr>
          <a:lstStyle/>
          <a:p>
            <a:r>
              <a:rPr lang="en-US" altLang="zh-CN" dirty="0"/>
              <a:t>MT is hard!</a:t>
            </a:r>
            <a:endParaRPr lang="zh-CN" altLang="en-US" dirty="0"/>
          </a:p>
        </p:txBody>
      </p:sp>
      <p:sp>
        <p:nvSpPr>
          <p:cNvPr id="3" name="内容占位符 2">
            <a:extLst>
              <a:ext uri="{FF2B5EF4-FFF2-40B4-BE49-F238E27FC236}">
                <a16:creationId xmlns:a16="http://schemas.microsoft.com/office/drawing/2014/main" id="{16FB3E3E-844E-4FA1-8FD6-102142E964BF}"/>
              </a:ext>
            </a:extLst>
          </p:cNvPr>
          <p:cNvSpPr>
            <a:spLocks noGrp="1"/>
          </p:cNvSpPr>
          <p:nvPr>
            <p:ph idx="1"/>
          </p:nvPr>
        </p:nvSpPr>
        <p:spPr>
          <a:xfrm>
            <a:off x="622936" y="1200117"/>
            <a:ext cx="10532744" cy="901701"/>
          </a:xfrm>
        </p:spPr>
        <p:txBody>
          <a:bodyPr>
            <a:normAutofit lnSpcReduction="10000"/>
          </a:bodyPr>
          <a:lstStyle/>
          <a:p>
            <a:pPr marL="0" indent="0">
              <a:buNone/>
            </a:pPr>
            <a:r>
              <a:rPr lang="en-US" altLang="zh-CN" dirty="0"/>
              <a:t>Chinglish can be defined as the mistranslation of the English language that is influenced by the Chinese culture and language.</a:t>
            </a:r>
            <a:endParaRPr lang="zh-CN" altLang="en-US" dirty="0"/>
          </a:p>
        </p:txBody>
      </p:sp>
      <p:sp>
        <p:nvSpPr>
          <p:cNvPr id="4" name="灯片编号占位符 3">
            <a:extLst>
              <a:ext uri="{FF2B5EF4-FFF2-40B4-BE49-F238E27FC236}">
                <a16:creationId xmlns:a16="http://schemas.microsoft.com/office/drawing/2014/main" id="{FCEB1FEC-18B0-48AE-91C4-EDFEA18C3CA5}"/>
              </a:ext>
            </a:extLst>
          </p:cNvPr>
          <p:cNvSpPr>
            <a:spLocks noGrp="1"/>
          </p:cNvSpPr>
          <p:nvPr>
            <p:ph type="sldNum" sz="quarter" idx="12"/>
          </p:nvPr>
        </p:nvSpPr>
        <p:spPr/>
        <p:txBody>
          <a:bodyPr/>
          <a:lstStyle/>
          <a:p>
            <a:fld id="{DC8BB421-126E-41CB-B73A-69D52E98CAE3}" type="slidenum">
              <a:rPr lang="zh-CN" altLang="en-US" smtClean="0"/>
              <a:t>21</a:t>
            </a:fld>
            <a:endParaRPr lang="zh-CN" altLang="en-US"/>
          </a:p>
        </p:txBody>
      </p:sp>
      <p:pic>
        <p:nvPicPr>
          <p:cNvPr id="5122" name="Picture 2" descr="Slip And Fall Down Carefully : r/engrish">
            <a:extLst>
              <a:ext uri="{FF2B5EF4-FFF2-40B4-BE49-F238E27FC236}">
                <a16:creationId xmlns:a16="http://schemas.microsoft.com/office/drawing/2014/main" id="{1B6EC588-E2C4-4629-B8AE-9AD745BB5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13" y="2450214"/>
            <a:ext cx="4625340" cy="34654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 Chinglish here | Global Sisters Report">
            <a:extLst>
              <a:ext uri="{FF2B5EF4-FFF2-40B4-BE49-F238E27FC236}">
                <a16:creationId xmlns:a16="http://schemas.microsoft.com/office/drawing/2014/main" id="{F3E890C7-7C33-443A-A914-F43422A94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850" y="2786880"/>
            <a:ext cx="6059550" cy="276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314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733D1-EE32-4CD1-8ADA-796470324EF5}"/>
              </a:ext>
            </a:extLst>
          </p:cNvPr>
          <p:cNvSpPr>
            <a:spLocks noGrp="1"/>
          </p:cNvSpPr>
          <p:nvPr>
            <p:ph type="title"/>
          </p:nvPr>
        </p:nvSpPr>
        <p:spPr/>
        <p:txBody>
          <a:bodyPr/>
          <a:lstStyle/>
          <a:p>
            <a:r>
              <a:rPr lang="en-US" altLang="zh-CN" dirty="0"/>
              <a:t>MT is hard!</a:t>
            </a:r>
            <a:endParaRPr lang="zh-CN" altLang="en-US" dirty="0"/>
          </a:p>
        </p:txBody>
      </p:sp>
      <p:sp>
        <p:nvSpPr>
          <p:cNvPr id="3" name="内容占位符 2">
            <a:extLst>
              <a:ext uri="{FF2B5EF4-FFF2-40B4-BE49-F238E27FC236}">
                <a16:creationId xmlns:a16="http://schemas.microsoft.com/office/drawing/2014/main" id="{6EDF4472-3F60-4EA4-B3EE-12029ED055C8}"/>
              </a:ext>
            </a:extLst>
          </p:cNvPr>
          <p:cNvSpPr>
            <a:spLocks noGrp="1"/>
          </p:cNvSpPr>
          <p:nvPr>
            <p:ph idx="1"/>
          </p:nvPr>
        </p:nvSpPr>
        <p:spPr>
          <a:xfrm>
            <a:off x="969440" y="2377441"/>
            <a:ext cx="10612960" cy="4115434"/>
          </a:xfrm>
        </p:spPr>
        <p:txBody>
          <a:bodyPr>
            <a:normAutofit fontScale="92500"/>
          </a:bodyPr>
          <a:lstStyle/>
          <a:p>
            <a:pPr marL="0" indent="0">
              <a:buNone/>
            </a:pPr>
            <a:r>
              <a:rPr lang="en-US" altLang="zh-CN" dirty="0"/>
              <a:t>English and Chinese are differ in many ways:</a:t>
            </a:r>
          </a:p>
          <a:p>
            <a:pPr lvl="1"/>
            <a:r>
              <a:rPr lang="en-US" altLang="zh-CN" dirty="0"/>
              <a:t>Ordering differs in major ways, </a:t>
            </a:r>
            <a:r>
              <a:rPr lang="en-US" altLang="zh-CN" b="1" dirty="0"/>
              <a:t>English</a:t>
            </a:r>
            <a:r>
              <a:rPr lang="en-US" altLang="zh-CN" dirty="0"/>
              <a:t>: “</a:t>
            </a:r>
            <a:r>
              <a:rPr lang="en-US" altLang="zh-CN" sz="2400" dirty="0"/>
              <a:t>the recommendations of the Second United Nations Conference</a:t>
            </a:r>
            <a:r>
              <a:rPr lang="en-US" altLang="zh-CN" dirty="0"/>
              <a:t>”. </a:t>
            </a:r>
            <a:r>
              <a:rPr lang="en-US" altLang="zh-CN" b="1" dirty="0"/>
              <a:t>Chinese</a:t>
            </a:r>
            <a:r>
              <a:rPr lang="en-US" altLang="zh-CN" dirty="0"/>
              <a:t>: </a:t>
            </a:r>
            <a:r>
              <a:rPr lang="zh-CN" altLang="en-US" dirty="0"/>
              <a:t>第二次联合国会议的建议</a:t>
            </a:r>
            <a:endParaRPr lang="en-US" altLang="zh-CN" dirty="0"/>
          </a:p>
          <a:p>
            <a:pPr lvl="1"/>
            <a:r>
              <a:rPr lang="en-US" altLang="zh-CN" dirty="0"/>
              <a:t>The date is ordered differently</a:t>
            </a:r>
          </a:p>
          <a:p>
            <a:pPr lvl="1"/>
            <a:r>
              <a:rPr lang="en-US" altLang="zh-CN" dirty="0"/>
              <a:t>English requires “the” ( 4 times)</a:t>
            </a:r>
          </a:p>
          <a:p>
            <a:pPr lvl="1"/>
            <a:r>
              <a:rPr lang="en-US" altLang="zh-CN" dirty="0"/>
              <a:t>English marks plurality on nouns. Chinese must use the modifier </a:t>
            </a:r>
            <a:r>
              <a:rPr lang="zh-CN" altLang="en-US" dirty="0"/>
              <a:t>各项</a:t>
            </a:r>
            <a:r>
              <a:rPr lang="en-US" altLang="zh-CN" dirty="0"/>
              <a:t>/various</a:t>
            </a:r>
          </a:p>
          <a:p>
            <a:pPr lvl="1"/>
            <a:r>
              <a:rPr lang="en-US" altLang="zh-CN" dirty="0"/>
              <a:t>English capitalizes some words</a:t>
            </a:r>
            <a:endParaRPr lang="zh-CN" altLang="en-US" dirty="0"/>
          </a:p>
        </p:txBody>
      </p:sp>
      <p:sp>
        <p:nvSpPr>
          <p:cNvPr id="4" name="灯片编号占位符 3">
            <a:extLst>
              <a:ext uri="{FF2B5EF4-FFF2-40B4-BE49-F238E27FC236}">
                <a16:creationId xmlns:a16="http://schemas.microsoft.com/office/drawing/2014/main" id="{940EC8C1-CBAE-4844-A52F-FA24C1FE9450}"/>
              </a:ext>
            </a:extLst>
          </p:cNvPr>
          <p:cNvSpPr>
            <a:spLocks noGrp="1"/>
          </p:cNvSpPr>
          <p:nvPr>
            <p:ph type="sldNum" sz="quarter" idx="12"/>
          </p:nvPr>
        </p:nvSpPr>
        <p:spPr/>
        <p:txBody>
          <a:bodyPr/>
          <a:lstStyle/>
          <a:p>
            <a:fld id="{DC8BB421-126E-41CB-B73A-69D52E98CAE3}" type="slidenum">
              <a:rPr lang="zh-CN" altLang="en-US" smtClean="0"/>
              <a:t>22</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8D95414-5255-4C6A-9A8B-44B455928286}"/>
                  </a:ext>
                </a:extLst>
              </p:cNvPr>
              <p:cNvSpPr txBox="1"/>
              <p:nvPr/>
            </p:nvSpPr>
            <p:spPr>
              <a:xfrm>
                <a:off x="658813" y="1038714"/>
                <a:ext cx="10612960" cy="584775"/>
              </a:xfrm>
              <a:prstGeom prst="rect">
                <a:avLst/>
              </a:prstGeom>
              <a:noFill/>
            </p:spPr>
            <p:txBody>
              <a:bodyPr wrap="square">
                <a:spAutoFit/>
              </a:bodyPr>
              <a:lstStyle/>
              <a:p>
                <a:pPr>
                  <a:spcBef>
                    <a:spcPts val="1800"/>
                  </a:spcBef>
                  <a:spcAft>
                    <a:spcPts val="1800"/>
                  </a:spcAft>
                </a:pPr>
                <a14:m>
                  <m:oMath xmlns:m="http://schemas.openxmlformats.org/officeDocument/2006/math">
                    <m:r>
                      <a:rPr lang="en-US" altLang="zh-CN" sz="1600" b="1" i="1" smtClean="0">
                        <a:latin typeface="Cambria Math" panose="02040503050406030204" pitchFamily="18" charset="0"/>
                      </a:rPr>
                      <m:t>𝒙</m:t>
                    </m:r>
                    <m:r>
                      <a:rPr lang="en-US" altLang="zh-CN" sz="1600" b="0" i="1" smtClean="0">
                        <a:latin typeface="Cambria Math" panose="02040503050406030204" pitchFamily="18" charset="0"/>
                      </a:rPr>
                      <m:t>=</m:t>
                    </m:r>
                  </m:oMath>
                </a14:m>
                <a:r>
                  <a:rPr lang="en-US" altLang="zh-CN" sz="1600" dirty="0"/>
                  <a:t> On 10 December 1982, the General Assembly adopted resolution 37 in which it endorsed the recommendations of the Second United Nations Conference on the Exploration and Peaceful Uses of Outer Space.</a:t>
                </a:r>
              </a:p>
            </p:txBody>
          </p:sp>
        </mc:Choice>
        <mc:Fallback xmlns="">
          <p:sp>
            <p:nvSpPr>
              <p:cNvPr id="5" name="文本框 4">
                <a:extLst>
                  <a:ext uri="{FF2B5EF4-FFF2-40B4-BE49-F238E27FC236}">
                    <a16:creationId xmlns:a16="http://schemas.microsoft.com/office/drawing/2014/main" id="{88D95414-5255-4C6A-9A8B-44B455928286}"/>
                  </a:ext>
                </a:extLst>
              </p:cNvPr>
              <p:cNvSpPr txBox="1">
                <a:spLocks noRot="1" noChangeAspect="1" noMove="1" noResize="1" noEditPoints="1" noAdjustHandles="1" noChangeArrowheads="1" noChangeShapeType="1" noTextEdit="1"/>
              </p:cNvSpPr>
              <p:nvPr/>
            </p:nvSpPr>
            <p:spPr>
              <a:xfrm>
                <a:off x="658813" y="1038714"/>
                <a:ext cx="10612960" cy="584775"/>
              </a:xfrm>
              <a:prstGeom prst="rect">
                <a:avLst/>
              </a:prstGeom>
              <a:blipFill>
                <a:blip r:embed="rId2"/>
                <a:stretch>
                  <a:fillRect l="-287" t="-3125" r="-402"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C2D80C5-10B0-4E97-96C0-40BC4ABF5471}"/>
                  </a:ext>
                </a:extLst>
              </p:cNvPr>
              <p:cNvSpPr txBox="1"/>
              <p:nvPr/>
            </p:nvSpPr>
            <p:spPr>
              <a:xfrm>
                <a:off x="658814" y="1696058"/>
                <a:ext cx="10464370" cy="338554"/>
              </a:xfrm>
              <a:prstGeom prst="rect">
                <a:avLst/>
              </a:prstGeom>
              <a:noFill/>
            </p:spPr>
            <p:txBody>
              <a:bodyPr wrap="square">
                <a:spAutoFit/>
              </a:bodyPr>
              <a:lstStyle/>
              <a:p>
                <a:pPr>
                  <a:spcBef>
                    <a:spcPts val="1800"/>
                  </a:spcBef>
                  <a:spcAft>
                    <a:spcPts val="1800"/>
                  </a:spcAft>
                </a:pPr>
                <a14:m>
                  <m:oMath xmlns:m="http://schemas.openxmlformats.org/officeDocument/2006/math">
                    <m:r>
                      <a:rPr lang="en-US" altLang="zh-CN" sz="1600" b="1" i="1" dirty="0" smtClean="0">
                        <a:latin typeface="Cambria Math" panose="02040503050406030204" pitchFamily="18" charset="0"/>
                      </a:rPr>
                      <m:t>𝒚</m:t>
                    </m:r>
                    <m:r>
                      <a:rPr lang="en-US" altLang="zh-CN" sz="1600" b="0" i="1" dirty="0" smtClean="0">
                        <a:latin typeface="Cambria Math" panose="02040503050406030204" pitchFamily="18" charset="0"/>
                      </a:rPr>
                      <m:t>=</m:t>
                    </m:r>
                  </m:oMath>
                </a14:m>
                <a:r>
                  <a:rPr lang="zh-CN" altLang="en-US" sz="1600" dirty="0"/>
                  <a:t> 大会在</a:t>
                </a:r>
                <a:r>
                  <a:rPr lang="en-US" altLang="zh-CN" sz="1600" dirty="0"/>
                  <a:t>1982</a:t>
                </a:r>
                <a:r>
                  <a:rPr lang="zh-CN" altLang="en-US" sz="1600" dirty="0"/>
                  <a:t>年</a:t>
                </a:r>
                <a:r>
                  <a:rPr lang="en-US" altLang="zh-CN" sz="1600" dirty="0"/>
                  <a:t>12</a:t>
                </a:r>
                <a:r>
                  <a:rPr lang="zh-CN" altLang="en-US" sz="1600" dirty="0"/>
                  <a:t>月</a:t>
                </a:r>
                <a:r>
                  <a:rPr lang="en-US" altLang="zh-CN" sz="1600" dirty="0"/>
                  <a:t>10</a:t>
                </a:r>
                <a:r>
                  <a:rPr lang="zh-CN" altLang="en-US" sz="1600" dirty="0"/>
                  <a:t>日通过了第</a:t>
                </a:r>
                <a:r>
                  <a:rPr lang="en-US" altLang="zh-CN" sz="1600" dirty="0"/>
                  <a:t>37</a:t>
                </a:r>
                <a:r>
                  <a:rPr lang="zh-CN" altLang="en-US" sz="1600" dirty="0"/>
                  <a:t>号决议，核准了第二次探索及和平利用外层空间会议的各项建议。</a:t>
                </a:r>
              </a:p>
            </p:txBody>
          </p:sp>
        </mc:Choice>
        <mc:Fallback xmlns="">
          <p:sp>
            <p:nvSpPr>
              <p:cNvPr id="6" name="文本框 5">
                <a:extLst>
                  <a:ext uri="{FF2B5EF4-FFF2-40B4-BE49-F238E27FC236}">
                    <a16:creationId xmlns:a16="http://schemas.microsoft.com/office/drawing/2014/main" id="{0C2D80C5-10B0-4E97-96C0-40BC4ABF5471}"/>
                  </a:ext>
                </a:extLst>
              </p:cNvPr>
              <p:cNvSpPr txBox="1">
                <a:spLocks noRot="1" noChangeAspect="1" noMove="1" noResize="1" noEditPoints="1" noAdjustHandles="1" noChangeArrowheads="1" noChangeShapeType="1" noTextEdit="1"/>
              </p:cNvSpPr>
              <p:nvPr/>
            </p:nvSpPr>
            <p:spPr>
              <a:xfrm>
                <a:off x="658814" y="1696058"/>
                <a:ext cx="10464370" cy="338554"/>
              </a:xfrm>
              <a:prstGeom prst="rect">
                <a:avLst/>
              </a:prstGeom>
              <a:blipFill>
                <a:blip r:embed="rId3"/>
                <a:stretch>
                  <a:fillRect t="-7143" b="-2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2643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067BE-A018-4E7A-8BF4-28A37D30BDF2}"/>
              </a:ext>
            </a:extLst>
          </p:cNvPr>
          <p:cNvSpPr>
            <a:spLocks noGrp="1"/>
          </p:cNvSpPr>
          <p:nvPr>
            <p:ph type="title"/>
          </p:nvPr>
        </p:nvSpPr>
        <p:spPr/>
        <p:txBody>
          <a:bodyPr/>
          <a:lstStyle/>
          <a:p>
            <a:r>
              <a:rPr lang="en-US" altLang="zh-CN" dirty="0"/>
              <a:t>Word order typology</a:t>
            </a:r>
            <a:endParaRPr lang="zh-CN" altLang="en-US" dirty="0"/>
          </a:p>
        </p:txBody>
      </p:sp>
      <p:sp>
        <p:nvSpPr>
          <p:cNvPr id="3" name="内容占位符 2">
            <a:extLst>
              <a:ext uri="{FF2B5EF4-FFF2-40B4-BE49-F238E27FC236}">
                <a16:creationId xmlns:a16="http://schemas.microsoft.com/office/drawing/2014/main" id="{E7685DEA-B99C-48FE-B2A0-6AAF78BEC4C3}"/>
              </a:ext>
            </a:extLst>
          </p:cNvPr>
          <p:cNvSpPr>
            <a:spLocks noGrp="1"/>
          </p:cNvSpPr>
          <p:nvPr>
            <p:ph idx="1"/>
          </p:nvPr>
        </p:nvSpPr>
        <p:spPr>
          <a:xfrm>
            <a:off x="679133" y="951604"/>
            <a:ext cx="10090467" cy="5865756"/>
          </a:xfrm>
        </p:spPr>
        <p:txBody>
          <a:bodyPr>
            <a:noAutofit/>
          </a:bodyPr>
          <a:lstStyle/>
          <a:p>
            <a:r>
              <a:rPr lang="en-US" altLang="zh-CN" dirty="0"/>
              <a:t>Languages differ in the basic word order of verbs, subjects, and objects in simple declarative clauses.</a:t>
            </a:r>
          </a:p>
          <a:p>
            <a:pPr lvl="1"/>
            <a:r>
              <a:rPr lang="en-US" altLang="zh-CN" b="1" dirty="0">
                <a:solidFill>
                  <a:srgbClr val="0E419C"/>
                </a:solidFill>
              </a:rPr>
              <a:t>SVO</a:t>
            </a:r>
            <a:r>
              <a:rPr lang="en-US" altLang="zh-CN" dirty="0"/>
              <a:t> (Subject-Verb-Object) languages: German, French, English, and Mandarin.</a:t>
            </a:r>
          </a:p>
          <a:p>
            <a:pPr lvl="1"/>
            <a:r>
              <a:rPr lang="en-US" altLang="zh-CN" dirty="0"/>
              <a:t>Hindi and Japanese, by contrast, are </a:t>
            </a:r>
            <a:r>
              <a:rPr lang="en-US" altLang="zh-CN" b="1" dirty="0">
                <a:solidFill>
                  <a:srgbClr val="0E419C"/>
                </a:solidFill>
              </a:rPr>
              <a:t>SOV</a:t>
            </a:r>
            <a:r>
              <a:rPr lang="en-US" altLang="zh-CN" dirty="0"/>
              <a:t> languages.</a:t>
            </a:r>
          </a:p>
          <a:p>
            <a:pPr lvl="1"/>
            <a:r>
              <a:rPr lang="en-US" altLang="zh-CN" dirty="0"/>
              <a:t>Irish and Arabic are </a:t>
            </a:r>
            <a:r>
              <a:rPr lang="en-US" altLang="zh-CN" b="1" dirty="0">
                <a:solidFill>
                  <a:srgbClr val="0E419C"/>
                </a:solidFill>
              </a:rPr>
              <a:t>VSO</a:t>
            </a:r>
            <a:r>
              <a:rPr lang="en-US" altLang="zh-CN" dirty="0"/>
              <a:t> languages.</a:t>
            </a:r>
          </a:p>
          <a:p>
            <a:pPr marL="457200" lvl="1" indent="0">
              <a:buNone/>
            </a:pPr>
            <a:endParaRPr lang="en-US" altLang="zh-CN" dirty="0"/>
          </a:p>
          <a:p>
            <a:pPr marL="457200" lvl="1" indent="0">
              <a:buNone/>
            </a:pPr>
            <a:endParaRPr lang="en-US" altLang="zh-CN" dirty="0"/>
          </a:p>
          <a:p>
            <a:r>
              <a:rPr lang="en-US" altLang="zh-CN" dirty="0"/>
              <a:t>Two languages that share their basic word order type often have other similarities.</a:t>
            </a:r>
          </a:p>
        </p:txBody>
      </p:sp>
      <p:sp>
        <p:nvSpPr>
          <p:cNvPr id="4" name="灯片编号占位符 3">
            <a:extLst>
              <a:ext uri="{FF2B5EF4-FFF2-40B4-BE49-F238E27FC236}">
                <a16:creationId xmlns:a16="http://schemas.microsoft.com/office/drawing/2014/main" id="{6421DF6C-9477-4F26-BCE5-851DB9484CC6}"/>
              </a:ext>
            </a:extLst>
          </p:cNvPr>
          <p:cNvSpPr>
            <a:spLocks noGrp="1"/>
          </p:cNvSpPr>
          <p:nvPr>
            <p:ph type="sldNum" sz="quarter" idx="12"/>
          </p:nvPr>
        </p:nvSpPr>
        <p:spPr/>
        <p:txBody>
          <a:bodyPr/>
          <a:lstStyle/>
          <a:p>
            <a:fld id="{DC8BB421-126E-41CB-B73A-69D52E98CAE3}" type="slidenum">
              <a:rPr lang="zh-CN" altLang="en-US" smtClean="0"/>
              <a:t>23</a:t>
            </a:fld>
            <a:endParaRPr lang="zh-CN" altLang="en-US"/>
          </a:p>
        </p:txBody>
      </p:sp>
      <p:sp>
        <p:nvSpPr>
          <p:cNvPr id="6" name="文本框 5">
            <a:extLst>
              <a:ext uri="{FF2B5EF4-FFF2-40B4-BE49-F238E27FC236}">
                <a16:creationId xmlns:a16="http://schemas.microsoft.com/office/drawing/2014/main" id="{ABED026F-4DD6-4044-BB05-569CA8DE38BD}"/>
              </a:ext>
            </a:extLst>
          </p:cNvPr>
          <p:cNvSpPr txBox="1"/>
          <p:nvPr/>
        </p:nvSpPr>
        <p:spPr>
          <a:xfrm>
            <a:off x="2743922" y="4330132"/>
            <a:ext cx="6125758" cy="1508105"/>
          </a:xfrm>
          <a:prstGeom prst="rect">
            <a:avLst/>
          </a:prstGeom>
          <a:noFill/>
        </p:spPr>
        <p:txBody>
          <a:bodyPr wrap="square">
            <a:spAutoFit/>
          </a:bodyPr>
          <a:lstStyle/>
          <a:p>
            <a:pPr>
              <a:spcAft>
                <a:spcPts val="1200"/>
              </a:spcAft>
            </a:pPr>
            <a:r>
              <a:rPr lang="en-US" altLang="zh-CN" sz="2400" dirty="0"/>
              <a:t>English:      He wrote a letter to a friend</a:t>
            </a:r>
          </a:p>
          <a:p>
            <a:pPr>
              <a:spcAft>
                <a:spcPts val="1200"/>
              </a:spcAft>
            </a:pPr>
            <a:r>
              <a:rPr lang="en-US" altLang="zh-CN" sz="2400" dirty="0"/>
              <a:t>Japanese:   </a:t>
            </a:r>
            <a:r>
              <a:rPr lang="en-US" altLang="zh-CN" sz="2400" i="1" dirty="0" err="1"/>
              <a:t>tomodachi</a:t>
            </a:r>
            <a:r>
              <a:rPr lang="en-US" altLang="zh-CN" sz="2400" dirty="0"/>
              <a:t> </a:t>
            </a:r>
            <a:r>
              <a:rPr lang="en-US" altLang="zh-CN" sz="2400" i="1" dirty="0" err="1"/>
              <a:t>ni</a:t>
            </a:r>
            <a:r>
              <a:rPr lang="en-US" altLang="zh-CN" sz="2400" dirty="0"/>
              <a:t> </a:t>
            </a:r>
            <a:r>
              <a:rPr lang="en-US" altLang="zh-CN" sz="2400" i="1" dirty="0" err="1"/>
              <a:t>tegami</a:t>
            </a:r>
            <a:r>
              <a:rPr lang="en-US" altLang="zh-CN" sz="2400" i="1" dirty="0"/>
              <a:t>-o</a:t>
            </a:r>
            <a:r>
              <a:rPr lang="en-US" altLang="zh-CN" sz="2400" dirty="0"/>
              <a:t> </a:t>
            </a:r>
            <a:r>
              <a:rPr lang="en-US" altLang="zh-CN" sz="2400" i="1" dirty="0" err="1"/>
              <a:t>kaita</a:t>
            </a:r>
            <a:endParaRPr lang="en-US" altLang="zh-CN" sz="2400" i="1" dirty="0"/>
          </a:p>
          <a:p>
            <a:pPr>
              <a:spcAft>
                <a:spcPts val="1200"/>
              </a:spcAft>
            </a:pPr>
            <a:r>
              <a:rPr lang="en-US" altLang="zh-CN" sz="2400" dirty="0"/>
              <a:t>Translated:    friend     to    letter   wrote</a:t>
            </a:r>
            <a:endParaRPr lang="zh-CN" altLang="en-US" sz="2400" dirty="0"/>
          </a:p>
        </p:txBody>
      </p:sp>
    </p:spTree>
    <p:extLst>
      <p:ext uri="{BB962C8B-B14F-4D97-AF65-F5344CB8AC3E}">
        <p14:creationId xmlns:p14="http://schemas.microsoft.com/office/powerpoint/2010/main" val="1099098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C96E6F-19B4-47AF-B98F-7EC917B7B6CB}"/>
              </a:ext>
            </a:extLst>
          </p:cNvPr>
          <p:cNvSpPr>
            <a:spLocks noGrp="1"/>
          </p:cNvSpPr>
          <p:nvPr>
            <p:ph type="title"/>
          </p:nvPr>
        </p:nvSpPr>
        <p:spPr/>
        <p:txBody>
          <a:bodyPr>
            <a:normAutofit fontScale="90000"/>
          </a:bodyPr>
          <a:lstStyle/>
          <a:p>
            <a:r>
              <a:rPr lang="en-US" altLang="zh-CN" dirty="0"/>
              <a:t>Lexical Divergences</a:t>
            </a:r>
            <a:endParaRPr lang="zh-CN" altLang="en-US" dirty="0"/>
          </a:p>
        </p:txBody>
      </p:sp>
      <p:sp>
        <p:nvSpPr>
          <p:cNvPr id="3" name="内容占位符 2">
            <a:extLst>
              <a:ext uri="{FF2B5EF4-FFF2-40B4-BE49-F238E27FC236}">
                <a16:creationId xmlns:a16="http://schemas.microsoft.com/office/drawing/2014/main" id="{D858172E-1D94-422A-B4DF-0975747452C8}"/>
              </a:ext>
            </a:extLst>
          </p:cNvPr>
          <p:cNvSpPr>
            <a:spLocks noGrp="1"/>
          </p:cNvSpPr>
          <p:nvPr>
            <p:ph idx="1"/>
          </p:nvPr>
        </p:nvSpPr>
        <p:spPr>
          <a:xfrm>
            <a:off x="517525" y="1108433"/>
            <a:ext cx="9886315" cy="4906287"/>
          </a:xfrm>
        </p:spPr>
        <p:txBody>
          <a:bodyPr>
            <a:noAutofit/>
          </a:bodyPr>
          <a:lstStyle/>
          <a:p>
            <a:pPr>
              <a:spcBef>
                <a:spcPts val="600"/>
              </a:spcBef>
              <a:spcAft>
                <a:spcPts val="600"/>
              </a:spcAft>
            </a:pPr>
            <a:r>
              <a:rPr lang="en-US" altLang="zh-CN" dirty="0"/>
              <a:t>Coreference problem</a:t>
            </a:r>
          </a:p>
          <a:p>
            <a:pPr marL="0" indent="0">
              <a:spcBef>
                <a:spcPts val="600"/>
              </a:spcBef>
              <a:spcAft>
                <a:spcPts val="600"/>
              </a:spcAft>
              <a:buNone/>
            </a:pPr>
            <a:endParaRPr lang="en-US" altLang="zh-CN" dirty="0"/>
          </a:p>
          <a:p>
            <a:pPr>
              <a:spcBef>
                <a:spcPts val="600"/>
              </a:spcBef>
              <a:spcAft>
                <a:spcPts val="600"/>
              </a:spcAft>
            </a:pPr>
            <a:r>
              <a:rPr lang="en-US" altLang="zh-CN" dirty="0"/>
              <a:t>Cousin: a child of one's uncle or aunt</a:t>
            </a:r>
          </a:p>
          <a:p>
            <a:pPr>
              <a:spcBef>
                <a:spcPts val="600"/>
              </a:spcBef>
              <a:spcAft>
                <a:spcPts val="600"/>
              </a:spcAft>
            </a:pPr>
            <a:r>
              <a:rPr lang="en-US" altLang="zh-CN" dirty="0"/>
              <a:t>How to translate cousin into Chinese? Male or female?</a:t>
            </a:r>
          </a:p>
          <a:p>
            <a:pPr lvl="1">
              <a:spcBef>
                <a:spcPts val="600"/>
              </a:spcBef>
              <a:spcAft>
                <a:spcPts val="600"/>
              </a:spcAft>
            </a:pPr>
            <a:r>
              <a:rPr lang="en-US" altLang="zh-CN" dirty="0"/>
              <a:t>Dad’s brother’s son (if older than you) – </a:t>
            </a:r>
            <a:r>
              <a:rPr lang="zh-CN" altLang="en-US" dirty="0"/>
              <a:t>堂兄</a:t>
            </a:r>
            <a:endParaRPr lang="en-US" altLang="zh-CN" dirty="0"/>
          </a:p>
          <a:p>
            <a:pPr lvl="1">
              <a:spcBef>
                <a:spcPts val="600"/>
              </a:spcBef>
              <a:spcAft>
                <a:spcPts val="600"/>
              </a:spcAft>
            </a:pPr>
            <a:r>
              <a:rPr lang="en-US" altLang="zh-CN" dirty="0"/>
              <a:t>Dad’s brother’s son (if younger than you) – </a:t>
            </a:r>
            <a:r>
              <a:rPr lang="zh-CN" altLang="en-US" dirty="0"/>
              <a:t>堂弟</a:t>
            </a:r>
            <a:endParaRPr lang="en-US" altLang="zh-CN" dirty="0"/>
          </a:p>
          <a:p>
            <a:pPr lvl="1">
              <a:spcBef>
                <a:spcPts val="600"/>
              </a:spcBef>
              <a:spcAft>
                <a:spcPts val="600"/>
              </a:spcAft>
            </a:pPr>
            <a:r>
              <a:rPr lang="en-US" altLang="zh-CN" dirty="0"/>
              <a:t>Dad’s brother’s daughter (if older than you) – </a:t>
            </a:r>
            <a:r>
              <a:rPr lang="zh-CN" altLang="en-US" dirty="0"/>
              <a:t>堂姐</a:t>
            </a:r>
            <a:endParaRPr lang="en-US" altLang="zh-CN" dirty="0"/>
          </a:p>
          <a:p>
            <a:pPr lvl="1">
              <a:spcBef>
                <a:spcPts val="600"/>
              </a:spcBef>
              <a:spcAft>
                <a:spcPts val="600"/>
              </a:spcAft>
            </a:pPr>
            <a:r>
              <a:rPr lang="en-US" altLang="zh-CN" dirty="0"/>
              <a:t>… </a:t>
            </a:r>
            <a:r>
              <a:rPr lang="zh-CN" altLang="en-US" dirty="0"/>
              <a:t>堂妹、表哥、表弟、表姐、表妹</a:t>
            </a:r>
            <a:r>
              <a:rPr lang="en-US" altLang="zh-CN" dirty="0"/>
              <a:t>…</a:t>
            </a:r>
          </a:p>
          <a:p>
            <a:pPr>
              <a:spcBef>
                <a:spcPts val="600"/>
              </a:spcBef>
              <a:spcAft>
                <a:spcPts val="600"/>
              </a:spcAft>
            </a:pPr>
            <a:r>
              <a:rPr lang="en-US" altLang="zh-CN" dirty="0"/>
              <a:t>Complex inference required</a:t>
            </a:r>
          </a:p>
          <a:p>
            <a:pPr>
              <a:spcBef>
                <a:spcPts val="600"/>
              </a:spcBef>
              <a:spcAft>
                <a:spcPts val="600"/>
              </a:spcAft>
            </a:pPr>
            <a:endParaRPr lang="en-US" altLang="zh-CN" dirty="0"/>
          </a:p>
          <a:p>
            <a:pPr>
              <a:spcBef>
                <a:spcPts val="600"/>
              </a:spcBef>
              <a:spcAft>
                <a:spcPts val="600"/>
              </a:spcAft>
            </a:pPr>
            <a:endParaRPr lang="zh-CN" altLang="en-US" dirty="0"/>
          </a:p>
        </p:txBody>
      </p:sp>
      <p:sp>
        <p:nvSpPr>
          <p:cNvPr id="4" name="灯片编号占位符 3">
            <a:extLst>
              <a:ext uri="{FF2B5EF4-FFF2-40B4-BE49-F238E27FC236}">
                <a16:creationId xmlns:a16="http://schemas.microsoft.com/office/drawing/2014/main" id="{515CBBFE-5B38-47B8-B982-8B2B30028C03}"/>
              </a:ext>
            </a:extLst>
          </p:cNvPr>
          <p:cNvSpPr>
            <a:spLocks noGrp="1"/>
          </p:cNvSpPr>
          <p:nvPr>
            <p:ph type="sldNum" sz="quarter" idx="12"/>
          </p:nvPr>
        </p:nvSpPr>
        <p:spPr/>
        <p:txBody>
          <a:bodyPr/>
          <a:lstStyle/>
          <a:p>
            <a:fld id="{DC8BB421-126E-41CB-B73A-69D52E98CAE3}" type="slidenum">
              <a:rPr lang="zh-CN" altLang="en-US" smtClean="0"/>
              <a:t>24</a:t>
            </a:fld>
            <a:endParaRPr lang="zh-CN" altLang="en-US"/>
          </a:p>
        </p:txBody>
      </p:sp>
      <p:sp>
        <p:nvSpPr>
          <p:cNvPr id="6" name="文本框 5">
            <a:extLst>
              <a:ext uri="{FF2B5EF4-FFF2-40B4-BE49-F238E27FC236}">
                <a16:creationId xmlns:a16="http://schemas.microsoft.com/office/drawing/2014/main" id="{DA236B92-D72E-431B-9FFA-5C9E3329C76F}"/>
              </a:ext>
            </a:extLst>
          </p:cNvPr>
          <p:cNvSpPr txBox="1"/>
          <p:nvPr/>
        </p:nvSpPr>
        <p:spPr>
          <a:xfrm>
            <a:off x="2181590" y="1557338"/>
            <a:ext cx="7819298" cy="954107"/>
          </a:xfrm>
          <a:prstGeom prst="rect">
            <a:avLst/>
          </a:prstGeom>
          <a:noFill/>
        </p:spPr>
        <p:txBody>
          <a:bodyPr wrap="square">
            <a:spAutoFit/>
          </a:bodyPr>
          <a:lstStyle/>
          <a:p>
            <a:r>
              <a:rPr lang="en-US" altLang="zh-CN" sz="2800" dirty="0">
                <a:solidFill>
                  <a:srgbClr val="0E419C"/>
                </a:solidFill>
              </a:rPr>
              <a:t>Whenever I visit my uncle and his daughters,</a:t>
            </a:r>
          </a:p>
          <a:p>
            <a:r>
              <a:rPr lang="en-US" altLang="zh-CN" sz="2800" dirty="0">
                <a:solidFill>
                  <a:srgbClr val="0E419C"/>
                </a:solidFill>
              </a:rPr>
              <a:t>I can’t decide who is my favorite </a:t>
            </a:r>
            <a:r>
              <a:rPr lang="en-US" altLang="zh-CN" sz="2800" dirty="0">
                <a:solidFill>
                  <a:srgbClr val="00B050"/>
                </a:solidFill>
              </a:rPr>
              <a:t>cousin</a:t>
            </a:r>
            <a:r>
              <a:rPr lang="en-US" altLang="zh-CN" sz="2800" dirty="0">
                <a:solidFill>
                  <a:srgbClr val="0E419C"/>
                </a:solidFill>
              </a:rPr>
              <a:t>.</a:t>
            </a:r>
            <a:endParaRPr lang="zh-CN" altLang="en-US" sz="2800" dirty="0">
              <a:solidFill>
                <a:srgbClr val="0E419C"/>
              </a:solidFill>
            </a:endParaRPr>
          </a:p>
        </p:txBody>
      </p:sp>
    </p:spTree>
    <p:extLst>
      <p:ext uri="{BB962C8B-B14F-4D97-AF65-F5344CB8AC3E}">
        <p14:creationId xmlns:p14="http://schemas.microsoft.com/office/powerpoint/2010/main" val="183427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FCAFD-B6A8-4DA3-926B-F624F3113359}"/>
              </a:ext>
            </a:extLst>
          </p:cNvPr>
          <p:cNvSpPr>
            <a:spLocks noGrp="1"/>
          </p:cNvSpPr>
          <p:nvPr>
            <p:ph type="title"/>
          </p:nvPr>
        </p:nvSpPr>
        <p:spPr/>
        <p:txBody>
          <a:bodyPr>
            <a:normAutofit fontScale="90000"/>
          </a:bodyPr>
          <a:lstStyle/>
          <a:p>
            <a:r>
              <a:rPr lang="en-US" altLang="zh-CN" dirty="0"/>
              <a:t>Word Translation Problems</a:t>
            </a:r>
            <a:endParaRPr lang="zh-CN" altLang="en-US" dirty="0"/>
          </a:p>
        </p:txBody>
      </p:sp>
      <p:sp>
        <p:nvSpPr>
          <p:cNvPr id="3" name="内容占位符 2">
            <a:extLst>
              <a:ext uri="{FF2B5EF4-FFF2-40B4-BE49-F238E27FC236}">
                <a16:creationId xmlns:a16="http://schemas.microsoft.com/office/drawing/2014/main" id="{66F99253-2AFC-40B2-9FFA-B2CA8C3F76D1}"/>
              </a:ext>
            </a:extLst>
          </p:cNvPr>
          <p:cNvSpPr>
            <a:spLocks noGrp="1"/>
          </p:cNvSpPr>
          <p:nvPr>
            <p:ph idx="1"/>
          </p:nvPr>
        </p:nvSpPr>
        <p:spPr>
          <a:xfrm>
            <a:off x="525463" y="1203376"/>
            <a:ext cx="10009187" cy="5269814"/>
          </a:xfrm>
        </p:spPr>
        <p:txBody>
          <a:bodyPr>
            <a:noAutofit/>
          </a:bodyPr>
          <a:lstStyle/>
          <a:p>
            <a:pPr>
              <a:spcAft>
                <a:spcPts val="1800"/>
              </a:spcAft>
            </a:pPr>
            <a:r>
              <a:rPr lang="en-US" altLang="zh-CN" dirty="0"/>
              <a:t>Words are ambiguous</a:t>
            </a:r>
          </a:p>
          <a:p>
            <a:pPr>
              <a:spcAft>
                <a:spcPts val="1800"/>
              </a:spcAft>
            </a:pPr>
            <a:endParaRPr lang="en-US" altLang="zh-CN" dirty="0"/>
          </a:p>
          <a:p>
            <a:pPr marL="0" indent="0">
              <a:spcAft>
                <a:spcPts val="1800"/>
              </a:spcAft>
              <a:buNone/>
            </a:pPr>
            <a:endParaRPr lang="en-US" altLang="zh-CN" dirty="0"/>
          </a:p>
          <a:p>
            <a:pPr marL="0" indent="0">
              <a:spcAft>
                <a:spcPts val="1800"/>
              </a:spcAft>
              <a:buNone/>
            </a:pPr>
            <a:endParaRPr lang="en-US" altLang="zh-CN" dirty="0"/>
          </a:p>
          <a:p>
            <a:pPr marL="0" indent="0">
              <a:spcAft>
                <a:spcPts val="1800"/>
              </a:spcAft>
              <a:buNone/>
            </a:pPr>
            <a:endParaRPr lang="en-US" altLang="zh-CN" dirty="0"/>
          </a:p>
          <a:p>
            <a:pPr>
              <a:spcAft>
                <a:spcPts val="1800"/>
              </a:spcAft>
            </a:pPr>
            <a:r>
              <a:rPr lang="en-US" altLang="zh-CN" dirty="0"/>
              <a:t>How do we find the right meaning, and thus translation?</a:t>
            </a:r>
          </a:p>
          <a:p>
            <a:pPr>
              <a:spcAft>
                <a:spcPts val="1800"/>
              </a:spcAft>
            </a:pPr>
            <a:r>
              <a:rPr lang="en-US" altLang="zh-CN" b="1" dirty="0"/>
              <a:t>Context should be helpful</a:t>
            </a:r>
            <a:r>
              <a:rPr lang="en-US" altLang="zh-CN" dirty="0"/>
              <a:t>.</a:t>
            </a:r>
            <a:endParaRPr lang="zh-CN" altLang="en-US" dirty="0"/>
          </a:p>
        </p:txBody>
      </p:sp>
      <p:sp>
        <p:nvSpPr>
          <p:cNvPr id="4" name="灯片编号占位符 3">
            <a:extLst>
              <a:ext uri="{FF2B5EF4-FFF2-40B4-BE49-F238E27FC236}">
                <a16:creationId xmlns:a16="http://schemas.microsoft.com/office/drawing/2014/main" id="{48468054-7D8F-480B-BF64-86E0855D5815}"/>
              </a:ext>
            </a:extLst>
          </p:cNvPr>
          <p:cNvSpPr>
            <a:spLocks noGrp="1"/>
          </p:cNvSpPr>
          <p:nvPr>
            <p:ph type="sldNum" sz="quarter" idx="12"/>
          </p:nvPr>
        </p:nvSpPr>
        <p:spPr/>
        <p:txBody>
          <a:bodyPr/>
          <a:lstStyle/>
          <a:p>
            <a:fld id="{DC8BB421-126E-41CB-B73A-69D52E98CAE3}" type="slidenum">
              <a:rPr lang="zh-CN" altLang="en-US" smtClean="0"/>
              <a:t>25</a:t>
            </a:fld>
            <a:endParaRPr lang="zh-CN" altLang="en-US"/>
          </a:p>
        </p:txBody>
      </p:sp>
      <p:sp>
        <p:nvSpPr>
          <p:cNvPr id="6" name="文本框 5">
            <a:extLst>
              <a:ext uri="{FF2B5EF4-FFF2-40B4-BE49-F238E27FC236}">
                <a16:creationId xmlns:a16="http://schemas.microsoft.com/office/drawing/2014/main" id="{6A8035C3-E485-4ACE-854D-E9F50783451E}"/>
              </a:ext>
            </a:extLst>
          </p:cNvPr>
          <p:cNvSpPr txBox="1"/>
          <p:nvPr/>
        </p:nvSpPr>
        <p:spPr>
          <a:xfrm>
            <a:off x="3294062" y="2125539"/>
            <a:ext cx="5603875" cy="954107"/>
          </a:xfrm>
          <a:prstGeom prst="rect">
            <a:avLst/>
          </a:prstGeom>
          <a:noFill/>
        </p:spPr>
        <p:txBody>
          <a:bodyPr wrap="square">
            <a:spAutoFit/>
          </a:bodyPr>
          <a:lstStyle/>
          <a:p>
            <a:r>
              <a:rPr lang="en-US" altLang="zh-CN" sz="2800" dirty="0">
                <a:solidFill>
                  <a:srgbClr val="0E419C"/>
                </a:solidFill>
              </a:rPr>
              <a:t>He deposited money in a </a:t>
            </a:r>
            <a:r>
              <a:rPr lang="en-US" altLang="zh-CN" sz="2800" dirty="0">
                <a:solidFill>
                  <a:srgbClr val="00B050"/>
                </a:solidFill>
              </a:rPr>
              <a:t>bank</a:t>
            </a:r>
            <a:r>
              <a:rPr lang="en-US" altLang="zh-CN" sz="2800" dirty="0">
                <a:solidFill>
                  <a:srgbClr val="0E419C"/>
                </a:solidFill>
              </a:rPr>
              <a:t> account with a high </a:t>
            </a:r>
            <a:r>
              <a:rPr lang="en-US" altLang="zh-CN" sz="2800" dirty="0">
                <a:solidFill>
                  <a:srgbClr val="00B050"/>
                </a:solidFill>
              </a:rPr>
              <a:t>interest</a:t>
            </a:r>
            <a:r>
              <a:rPr lang="en-US" altLang="zh-CN" sz="2800" dirty="0">
                <a:solidFill>
                  <a:srgbClr val="0E419C"/>
                </a:solidFill>
              </a:rPr>
              <a:t> rate. </a:t>
            </a:r>
            <a:endParaRPr lang="zh-CN" altLang="en-US" sz="2800" dirty="0">
              <a:solidFill>
                <a:srgbClr val="0E419C"/>
              </a:solidFill>
            </a:endParaRPr>
          </a:p>
        </p:txBody>
      </p:sp>
      <p:sp>
        <p:nvSpPr>
          <p:cNvPr id="7" name="文本框 6">
            <a:extLst>
              <a:ext uri="{FF2B5EF4-FFF2-40B4-BE49-F238E27FC236}">
                <a16:creationId xmlns:a16="http://schemas.microsoft.com/office/drawing/2014/main" id="{1307AEF2-C7A7-46EA-AA06-F0472817BF6E}"/>
              </a:ext>
            </a:extLst>
          </p:cNvPr>
          <p:cNvSpPr txBox="1"/>
          <p:nvPr/>
        </p:nvSpPr>
        <p:spPr>
          <a:xfrm>
            <a:off x="3294062" y="3619500"/>
            <a:ext cx="6191250" cy="954107"/>
          </a:xfrm>
          <a:prstGeom prst="rect">
            <a:avLst/>
          </a:prstGeom>
          <a:noFill/>
        </p:spPr>
        <p:txBody>
          <a:bodyPr wrap="square">
            <a:spAutoFit/>
          </a:bodyPr>
          <a:lstStyle/>
          <a:p>
            <a:r>
              <a:rPr lang="en-US" altLang="zh-CN" sz="2800" dirty="0">
                <a:solidFill>
                  <a:srgbClr val="0E419C"/>
                </a:solidFill>
              </a:rPr>
              <a:t>Sitting on the </a:t>
            </a:r>
            <a:r>
              <a:rPr lang="en-US" altLang="zh-CN" sz="2800" dirty="0">
                <a:solidFill>
                  <a:srgbClr val="00B050"/>
                </a:solidFill>
              </a:rPr>
              <a:t>bank</a:t>
            </a:r>
            <a:r>
              <a:rPr lang="en-US" altLang="zh-CN" sz="2800" dirty="0">
                <a:solidFill>
                  <a:srgbClr val="0E419C"/>
                </a:solidFill>
              </a:rPr>
              <a:t> of the Mississippi, a passing ship piqued his </a:t>
            </a:r>
            <a:r>
              <a:rPr lang="en-US" altLang="zh-CN" sz="2800" dirty="0">
                <a:solidFill>
                  <a:srgbClr val="00B050"/>
                </a:solidFill>
              </a:rPr>
              <a:t>interest</a:t>
            </a:r>
            <a:r>
              <a:rPr lang="en-US" altLang="zh-CN" sz="2800" dirty="0">
                <a:solidFill>
                  <a:srgbClr val="0E419C"/>
                </a:solidFill>
              </a:rPr>
              <a:t>. </a:t>
            </a:r>
            <a:endParaRPr lang="zh-CN" altLang="en-US" sz="2800" dirty="0">
              <a:solidFill>
                <a:srgbClr val="0E419C"/>
              </a:solidFill>
            </a:endParaRPr>
          </a:p>
        </p:txBody>
      </p:sp>
    </p:spTree>
    <p:extLst>
      <p:ext uri="{BB962C8B-B14F-4D97-AF65-F5344CB8AC3E}">
        <p14:creationId xmlns:p14="http://schemas.microsoft.com/office/powerpoint/2010/main" val="1263589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A9DEC6-1C78-4F26-B977-0453D222F03D}"/>
              </a:ext>
            </a:extLst>
          </p:cNvPr>
          <p:cNvSpPr>
            <a:spLocks noGrp="1"/>
          </p:cNvSpPr>
          <p:nvPr>
            <p:ph type="title"/>
          </p:nvPr>
        </p:nvSpPr>
        <p:spPr/>
        <p:txBody>
          <a:bodyPr lIns="90000">
            <a:noAutofit/>
          </a:bodyPr>
          <a:lstStyle/>
          <a:p>
            <a:r>
              <a:rPr lang="en-US" altLang="zh-CN" dirty="0"/>
              <a:t>Semantic Translation Problems</a:t>
            </a:r>
            <a:endParaRPr lang="zh-CN" altLang="en-US" dirty="0"/>
          </a:p>
        </p:txBody>
      </p:sp>
      <p:sp>
        <p:nvSpPr>
          <p:cNvPr id="3" name="内容占位符 2">
            <a:extLst>
              <a:ext uri="{FF2B5EF4-FFF2-40B4-BE49-F238E27FC236}">
                <a16:creationId xmlns:a16="http://schemas.microsoft.com/office/drawing/2014/main" id="{CA278227-BEA8-43C7-8CCE-30F6AE16FFC1}"/>
              </a:ext>
            </a:extLst>
          </p:cNvPr>
          <p:cNvSpPr>
            <a:spLocks noGrp="1"/>
          </p:cNvSpPr>
          <p:nvPr>
            <p:ph idx="1"/>
          </p:nvPr>
        </p:nvSpPr>
        <p:spPr>
          <a:xfrm>
            <a:off x="525463" y="1384217"/>
            <a:ext cx="10808302" cy="4690193"/>
          </a:xfrm>
        </p:spPr>
        <p:txBody>
          <a:bodyPr>
            <a:noAutofit/>
          </a:bodyPr>
          <a:lstStyle/>
          <a:p>
            <a:pPr>
              <a:spcAft>
                <a:spcPts val="1800"/>
              </a:spcAft>
            </a:pPr>
            <a:r>
              <a:rPr lang="en-US" altLang="zh-CN" dirty="0"/>
              <a:t>Discourse</a:t>
            </a:r>
          </a:p>
          <a:p>
            <a:pPr>
              <a:spcAft>
                <a:spcPts val="1800"/>
              </a:spcAft>
            </a:pPr>
            <a:endParaRPr lang="en-US" altLang="zh-CN" dirty="0"/>
          </a:p>
          <a:p>
            <a:pPr>
              <a:spcAft>
                <a:spcPts val="1800"/>
              </a:spcAft>
            </a:pPr>
            <a:endParaRPr lang="en-US" altLang="zh-CN" dirty="0"/>
          </a:p>
          <a:p>
            <a:pPr marL="0" indent="0">
              <a:spcAft>
                <a:spcPts val="1800"/>
              </a:spcAft>
              <a:buNone/>
            </a:pPr>
            <a:endParaRPr lang="en-US" altLang="zh-CN" dirty="0"/>
          </a:p>
          <a:p>
            <a:pPr>
              <a:spcAft>
                <a:spcPts val="1800"/>
              </a:spcAft>
            </a:pPr>
            <a:r>
              <a:rPr lang="en-US" altLang="zh-CN" dirty="0"/>
              <a:t>How to translated </a:t>
            </a:r>
            <a:r>
              <a:rPr lang="en-US" altLang="zh-CN" dirty="0">
                <a:solidFill>
                  <a:srgbClr val="00B050"/>
                </a:solidFill>
              </a:rPr>
              <a:t>since</a:t>
            </a:r>
            <a:r>
              <a:rPr lang="en-US" altLang="zh-CN" dirty="0"/>
              <a:t>? Temporal or conditional?</a:t>
            </a:r>
          </a:p>
          <a:p>
            <a:pPr>
              <a:spcAft>
                <a:spcPts val="1800"/>
              </a:spcAft>
            </a:pPr>
            <a:r>
              <a:rPr lang="en-US" altLang="zh-CN" dirty="0"/>
              <a:t>Analysis of discourse structure – a hard problem.</a:t>
            </a:r>
            <a:endParaRPr lang="zh-CN" altLang="en-US" dirty="0"/>
          </a:p>
        </p:txBody>
      </p:sp>
      <p:sp>
        <p:nvSpPr>
          <p:cNvPr id="4" name="灯片编号占位符 3">
            <a:extLst>
              <a:ext uri="{FF2B5EF4-FFF2-40B4-BE49-F238E27FC236}">
                <a16:creationId xmlns:a16="http://schemas.microsoft.com/office/drawing/2014/main" id="{8D7087E7-D57C-46AD-A765-00A0B3D84034}"/>
              </a:ext>
            </a:extLst>
          </p:cNvPr>
          <p:cNvSpPr>
            <a:spLocks noGrp="1"/>
          </p:cNvSpPr>
          <p:nvPr>
            <p:ph type="sldNum" sz="quarter" idx="12"/>
          </p:nvPr>
        </p:nvSpPr>
        <p:spPr/>
        <p:txBody>
          <a:bodyPr/>
          <a:lstStyle/>
          <a:p>
            <a:fld id="{DC8BB421-126E-41CB-B73A-69D52E98CAE3}" type="slidenum">
              <a:rPr lang="zh-CN" altLang="en-US" smtClean="0"/>
              <a:t>26</a:t>
            </a:fld>
            <a:endParaRPr lang="zh-CN" altLang="en-US"/>
          </a:p>
        </p:txBody>
      </p:sp>
      <p:sp>
        <p:nvSpPr>
          <p:cNvPr id="6" name="文本框 5">
            <a:extLst>
              <a:ext uri="{FF2B5EF4-FFF2-40B4-BE49-F238E27FC236}">
                <a16:creationId xmlns:a16="http://schemas.microsoft.com/office/drawing/2014/main" id="{179AA2FA-B6C2-4A13-A542-8CE06EEAB3FE}"/>
              </a:ext>
            </a:extLst>
          </p:cNvPr>
          <p:cNvSpPr txBox="1"/>
          <p:nvPr/>
        </p:nvSpPr>
        <p:spPr>
          <a:xfrm>
            <a:off x="2661479" y="2625685"/>
            <a:ext cx="8672286" cy="523220"/>
          </a:xfrm>
          <a:prstGeom prst="rect">
            <a:avLst/>
          </a:prstGeom>
          <a:noFill/>
        </p:spPr>
        <p:txBody>
          <a:bodyPr wrap="square">
            <a:spAutoFit/>
          </a:bodyPr>
          <a:lstStyle/>
          <a:p>
            <a:r>
              <a:rPr lang="en-US" altLang="zh-CN" sz="2800" dirty="0">
                <a:solidFill>
                  <a:srgbClr val="00B050"/>
                </a:solidFill>
              </a:rPr>
              <a:t>Since</a:t>
            </a:r>
            <a:r>
              <a:rPr lang="en-US" altLang="zh-CN" sz="2800" dirty="0">
                <a:solidFill>
                  <a:srgbClr val="0E419C"/>
                </a:solidFill>
              </a:rPr>
              <a:t> you brought it up, I do not agree with you.</a:t>
            </a:r>
            <a:endParaRPr lang="zh-CN" altLang="en-US" sz="2800" dirty="0">
              <a:solidFill>
                <a:srgbClr val="0E419C"/>
              </a:solidFill>
            </a:endParaRPr>
          </a:p>
        </p:txBody>
      </p:sp>
      <p:sp>
        <p:nvSpPr>
          <p:cNvPr id="8" name="文本框 7">
            <a:extLst>
              <a:ext uri="{FF2B5EF4-FFF2-40B4-BE49-F238E27FC236}">
                <a16:creationId xmlns:a16="http://schemas.microsoft.com/office/drawing/2014/main" id="{A9718E8E-6014-4B94-948C-BD3AE7824270}"/>
              </a:ext>
            </a:extLst>
          </p:cNvPr>
          <p:cNvSpPr txBox="1"/>
          <p:nvPr/>
        </p:nvSpPr>
        <p:spPr>
          <a:xfrm>
            <a:off x="2661479" y="3489898"/>
            <a:ext cx="8672286" cy="523220"/>
          </a:xfrm>
          <a:prstGeom prst="rect">
            <a:avLst/>
          </a:prstGeom>
          <a:noFill/>
        </p:spPr>
        <p:txBody>
          <a:bodyPr wrap="square">
            <a:spAutoFit/>
          </a:bodyPr>
          <a:lstStyle/>
          <a:p>
            <a:r>
              <a:rPr lang="en-US" altLang="zh-CN" sz="2800" dirty="0">
                <a:solidFill>
                  <a:srgbClr val="00B050"/>
                </a:solidFill>
              </a:rPr>
              <a:t>Since</a:t>
            </a:r>
            <a:r>
              <a:rPr lang="en-US" altLang="zh-CN" sz="2800" dirty="0">
                <a:solidFill>
                  <a:srgbClr val="0E419C"/>
                </a:solidFill>
              </a:rPr>
              <a:t> you brought it up, we have been working on it.</a:t>
            </a:r>
            <a:endParaRPr lang="zh-CN" altLang="en-US" sz="2800" dirty="0">
              <a:solidFill>
                <a:srgbClr val="0E419C"/>
              </a:solidFill>
            </a:endParaRPr>
          </a:p>
        </p:txBody>
      </p:sp>
    </p:spTree>
    <p:extLst>
      <p:ext uri="{BB962C8B-B14F-4D97-AF65-F5344CB8AC3E}">
        <p14:creationId xmlns:p14="http://schemas.microsoft.com/office/powerpoint/2010/main" val="873924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2EFC7-8401-478C-925F-370B497F9F61}"/>
              </a:ext>
            </a:extLst>
          </p:cNvPr>
          <p:cNvSpPr>
            <a:spLocks noGrp="1"/>
          </p:cNvSpPr>
          <p:nvPr>
            <p:ph type="title"/>
          </p:nvPr>
        </p:nvSpPr>
        <p:spPr/>
        <p:txBody>
          <a:bodyPr/>
          <a:lstStyle/>
          <a:p>
            <a:r>
              <a:rPr lang="en-US" altLang="zh-CN" dirty="0"/>
              <a:t>Referential density</a:t>
            </a:r>
            <a:endParaRPr lang="zh-CN" altLang="en-US" dirty="0"/>
          </a:p>
        </p:txBody>
      </p:sp>
      <p:sp>
        <p:nvSpPr>
          <p:cNvPr id="3" name="内容占位符 2">
            <a:extLst>
              <a:ext uri="{FF2B5EF4-FFF2-40B4-BE49-F238E27FC236}">
                <a16:creationId xmlns:a16="http://schemas.microsoft.com/office/drawing/2014/main" id="{B79FCAFC-D834-41E1-8212-BD32212B0410}"/>
              </a:ext>
            </a:extLst>
          </p:cNvPr>
          <p:cNvSpPr>
            <a:spLocks noGrp="1"/>
          </p:cNvSpPr>
          <p:nvPr>
            <p:ph idx="1"/>
          </p:nvPr>
        </p:nvSpPr>
        <p:spPr>
          <a:xfrm>
            <a:off x="658813" y="1064392"/>
            <a:ext cx="10679747" cy="5784183"/>
          </a:xfrm>
        </p:spPr>
        <p:txBody>
          <a:bodyPr/>
          <a:lstStyle/>
          <a:p>
            <a:r>
              <a:rPr lang="en-US" altLang="zh-CN" dirty="0"/>
              <a:t>Languages that can omit pronouns are called pro-drop languages.</a:t>
            </a:r>
            <a:endParaRPr lang="zh-CN" altLang="en-US" dirty="0"/>
          </a:p>
        </p:txBody>
      </p:sp>
      <p:sp>
        <p:nvSpPr>
          <p:cNvPr id="4" name="灯片编号占位符 3">
            <a:extLst>
              <a:ext uri="{FF2B5EF4-FFF2-40B4-BE49-F238E27FC236}">
                <a16:creationId xmlns:a16="http://schemas.microsoft.com/office/drawing/2014/main" id="{CC611FDF-FDFD-499D-8002-37420A8B3329}"/>
              </a:ext>
            </a:extLst>
          </p:cNvPr>
          <p:cNvSpPr>
            <a:spLocks noGrp="1"/>
          </p:cNvSpPr>
          <p:nvPr>
            <p:ph type="sldNum" sz="quarter" idx="12"/>
          </p:nvPr>
        </p:nvSpPr>
        <p:spPr/>
        <p:txBody>
          <a:bodyPr/>
          <a:lstStyle/>
          <a:p>
            <a:fld id="{DC8BB421-126E-41CB-B73A-69D52E98CAE3}" type="slidenum">
              <a:rPr lang="zh-CN" altLang="en-US" smtClean="0"/>
              <a:t>27</a:t>
            </a:fld>
            <a:endParaRPr lang="zh-CN" altLang="en-US"/>
          </a:p>
        </p:txBody>
      </p:sp>
      <p:sp>
        <p:nvSpPr>
          <p:cNvPr id="7" name="文本框 6">
            <a:extLst>
              <a:ext uri="{FF2B5EF4-FFF2-40B4-BE49-F238E27FC236}">
                <a16:creationId xmlns:a16="http://schemas.microsoft.com/office/drawing/2014/main" id="{62454B4B-09DB-4604-ACAD-999C03E52955}"/>
              </a:ext>
            </a:extLst>
          </p:cNvPr>
          <p:cNvSpPr txBox="1"/>
          <p:nvPr/>
        </p:nvSpPr>
        <p:spPr>
          <a:xfrm>
            <a:off x="2024655" y="2016090"/>
            <a:ext cx="9557745" cy="1184940"/>
          </a:xfrm>
          <a:prstGeom prst="rect">
            <a:avLst/>
          </a:prstGeom>
          <a:noFill/>
        </p:spPr>
        <p:txBody>
          <a:bodyPr wrap="none" rtlCol="0">
            <a:spAutoFit/>
          </a:bodyPr>
          <a:lstStyle/>
          <a:p>
            <a:pPr>
              <a:spcAft>
                <a:spcPts val="1800"/>
              </a:spcAft>
            </a:pPr>
            <a:r>
              <a:rPr lang="zh-CN" altLang="en-US" sz="2800" dirty="0"/>
              <a:t>这        块     蛋糕       很       好吃。    谁      烤      的？</a:t>
            </a:r>
            <a:endParaRPr lang="en-US" altLang="zh-CN" sz="2800" dirty="0"/>
          </a:p>
          <a:p>
            <a:pPr>
              <a:spcAft>
                <a:spcPts val="1800"/>
              </a:spcAft>
            </a:pPr>
            <a:r>
              <a:rPr lang="en-US" altLang="zh-CN" sz="2800" dirty="0"/>
              <a:t>This   piece   cake   DEGREE   tasty.    Who   bake MODIFY</a:t>
            </a:r>
            <a:endParaRPr lang="zh-CN" altLang="en-US" sz="2800" dirty="0"/>
          </a:p>
        </p:txBody>
      </p:sp>
      <p:sp>
        <p:nvSpPr>
          <p:cNvPr id="9" name="文本框 8">
            <a:extLst>
              <a:ext uri="{FF2B5EF4-FFF2-40B4-BE49-F238E27FC236}">
                <a16:creationId xmlns:a16="http://schemas.microsoft.com/office/drawing/2014/main" id="{E6254A6D-7603-4E2A-93CD-BA701B21840B}"/>
              </a:ext>
            </a:extLst>
          </p:cNvPr>
          <p:cNvSpPr txBox="1"/>
          <p:nvPr/>
        </p:nvSpPr>
        <p:spPr>
          <a:xfrm>
            <a:off x="2024655" y="3680572"/>
            <a:ext cx="6212114" cy="523220"/>
          </a:xfrm>
          <a:prstGeom prst="rect">
            <a:avLst/>
          </a:prstGeom>
          <a:noFill/>
        </p:spPr>
        <p:txBody>
          <a:bodyPr wrap="square">
            <a:spAutoFit/>
          </a:bodyPr>
          <a:lstStyle/>
          <a:p>
            <a:r>
              <a:rPr lang="en-US" altLang="zh-CN" sz="2800" b="0" i="0" dirty="0">
                <a:solidFill>
                  <a:srgbClr val="202122"/>
                </a:solidFill>
                <a:effectLst/>
                <a:latin typeface="Arial" panose="020B0604020202020204" pitchFamily="34" charset="0"/>
              </a:rPr>
              <a:t>This cake is tasty. Who baked (</a:t>
            </a:r>
            <a:r>
              <a:rPr lang="en-US" altLang="zh-CN" sz="2800" b="1" i="0" dirty="0">
                <a:solidFill>
                  <a:srgbClr val="0E419C"/>
                </a:solidFill>
                <a:effectLst/>
                <a:latin typeface="Arial" panose="020B0604020202020204" pitchFamily="34" charset="0"/>
              </a:rPr>
              <a:t>it</a:t>
            </a:r>
            <a:r>
              <a:rPr lang="en-US" altLang="zh-CN" sz="2800" b="0" i="0" dirty="0">
                <a:solidFill>
                  <a:srgbClr val="202122"/>
                </a:solidFill>
                <a:effectLst/>
                <a:latin typeface="Arial" panose="020B0604020202020204" pitchFamily="34" charset="0"/>
              </a:rPr>
              <a:t>)?</a:t>
            </a:r>
            <a:endParaRPr lang="zh-CN" altLang="en-US" sz="2800" dirty="0"/>
          </a:p>
        </p:txBody>
      </p:sp>
      <p:sp>
        <p:nvSpPr>
          <p:cNvPr id="10" name="文本框 9">
            <a:extLst>
              <a:ext uri="{FF2B5EF4-FFF2-40B4-BE49-F238E27FC236}">
                <a16:creationId xmlns:a16="http://schemas.microsoft.com/office/drawing/2014/main" id="{F95F0481-B71A-4BE2-8789-0927C0AF0FCE}"/>
              </a:ext>
            </a:extLst>
          </p:cNvPr>
          <p:cNvSpPr txBox="1"/>
          <p:nvPr/>
        </p:nvSpPr>
        <p:spPr>
          <a:xfrm>
            <a:off x="2024655" y="4599133"/>
            <a:ext cx="6212114" cy="1184940"/>
          </a:xfrm>
          <a:prstGeom prst="rect">
            <a:avLst/>
          </a:prstGeom>
          <a:noFill/>
        </p:spPr>
        <p:txBody>
          <a:bodyPr wrap="square">
            <a:spAutoFit/>
          </a:bodyPr>
          <a:lstStyle/>
          <a:p>
            <a:pPr>
              <a:spcAft>
                <a:spcPts val="1800"/>
              </a:spcAft>
            </a:pPr>
            <a:r>
              <a:rPr lang="zh-CN" altLang="en-US" sz="2800" dirty="0">
                <a:solidFill>
                  <a:srgbClr val="202122"/>
                </a:solidFill>
                <a:latin typeface="Arial" panose="020B0604020202020204" pitchFamily="34" charset="0"/>
              </a:rPr>
              <a:t>不         知道。      喜欢     吗？</a:t>
            </a:r>
            <a:endParaRPr lang="en-US" altLang="zh-CN" sz="2800" dirty="0">
              <a:solidFill>
                <a:srgbClr val="202122"/>
              </a:solidFill>
              <a:latin typeface="Arial" panose="020B0604020202020204" pitchFamily="34" charset="0"/>
            </a:endParaRPr>
          </a:p>
          <a:p>
            <a:pPr>
              <a:spcAft>
                <a:spcPts val="1800"/>
              </a:spcAft>
            </a:pPr>
            <a:r>
              <a:rPr lang="en-US" altLang="zh-CN" sz="2800" dirty="0">
                <a:solidFill>
                  <a:srgbClr val="202122"/>
                </a:solidFill>
                <a:latin typeface="Arial" panose="020B0604020202020204" pitchFamily="34" charset="0"/>
              </a:rPr>
              <a:t>Not      know.         Like      Q?</a:t>
            </a:r>
            <a:endParaRPr lang="zh-CN" altLang="en-US" sz="2800" dirty="0"/>
          </a:p>
        </p:txBody>
      </p:sp>
      <p:sp>
        <p:nvSpPr>
          <p:cNvPr id="11" name="文本框 10">
            <a:extLst>
              <a:ext uri="{FF2B5EF4-FFF2-40B4-BE49-F238E27FC236}">
                <a16:creationId xmlns:a16="http://schemas.microsoft.com/office/drawing/2014/main" id="{CD2DF8CE-EB3F-4FA7-866A-A0152F54BB1F}"/>
              </a:ext>
            </a:extLst>
          </p:cNvPr>
          <p:cNvSpPr txBox="1"/>
          <p:nvPr/>
        </p:nvSpPr>
        <p:spPr>
          <a:xfrm>
            <a:off x="2024655" y="6325356"/>
            <a:ext cx="6212114" cy="523220"/>
          </a:xfrm>
          <a:prstGeom prst="rect">
            <a:avLst/>
          </a:prstGeom>
          <a:noFill/>
        </p:spPr>
        <p:txBody>
          <a:bodyPr wrap="square">
            <a:spAutoFit/>
          </a:bodyPr>
          <a:lstStyle/>
          <a:p>
            <a:r>
              <a:rPr lang="en-US" altLang="zh-CN" sz="2800" b="0" i="0" dirty="0">
                <a:solidFill>
                  <a:srgbClr val="202122"/>
                </a:solidFill>
                <a:effectLst/>
                <a:latin typeface="Arial" panose="020B0604020202020204" pitchFamily="34" charset="0"/>
              </a:rPr>
              <a:t>(</a:t>
            </a:r>
            <a:r>
              <a:rPr lang="en-US" altLang="zh-CN" sz="2800" b="1" i="0" dirty="0">
                <a:solidFill>
                  <a:srgbClr val="0E419C"/>
                </a:solidFill>
                <a:effectLst/>
                <a:latin typeface="Arial" panose="020B0604020202020204" pitchFamily="34" charset="0"/>
              </a:rPr>
              <a:t>I</a:t>
            </a:r>
            <a:r>
              <a:rPr lang="en-US" altLang="zh-CN" sz="2800" b="0" i="0" dirty="0">
                <a:solidFill>
                  <a:srgbClr val="202122"/>
                </a:solidFill>
                <a:effectLst/>
                <a:latin typeface="Arial" panose="020B0604020202020204" pitchFamily="34" charset="0"/>
              </a:rPr>
              <a:t>) don’t know.        Do (</a:t>
            </a:r>
            <a:r>
              <a:rPr lang="en-US" altLang="zh-CN" sz="2800" b="1" i="0" dirty="0">
                <a:solidFill>
                  <a:srgbClr val="0E419C"/>
                </a:solidFill>
                <a:effectLst/>
                <a:latin typeface="Arial" panose="020B0604020202020204" pitchFamily="34" charset="0"/>
              </a:rPr>
              <a:t>you</a:t>
            </a:r>
            <a:r>
              <a:rPr lang="en-US" altLang="zh-CN" sz="2800" b="0" i="0" dirty="0">
                <a:solidFill>
                  <a:srgbClr val="202122"/>
                </a:solidFill>
                <a:effectLst/>
                <a:latin typeface="Arial" panose="020B0604020202020204" pitchFamily="34" charset="0"/>
              </a:rPr>
              <a:t>) like (</a:t>
            </a:r>
            <a:r>
              <a:rPr lang="en-US" altLang="zh-CN" sz="2800" b="1" i="0" dirty="0">
                <a:solidFill>
                  <a:srgbClr val="0E419C"/>
                </a:solidFill>
                <a:effectLst/>
                <a:latin typeface="Arial" panose="020B0604020202020204" pitchFamily="34" charset="0"/>
              </a:rPr>
              <a:t>it</a:t>
            </a:r>
            <a:r>
              <a:rPr lang="en-US" altLang="zh-CN" sz="2800" b="0" i="0" dirty="0">
                <a:solidFill>
                  <a:srgbClr val="202122"/>
                </a:solidFill>
                <a:effectLst/>
                <a:latin typeface="Arial" panose="020B0604020202020204" pitchFamily="34" charset="0"/>
              </a:rPr>
              <a:t>)?</a:t>
            </a:r>
            <a:endParaRPr lang="zh-CN" altLang="en-US" sz="2800" dirty="0"/>
          </a:p>
        </p:txBody>
      </p:sp>
      <p:cxnSp>
        <p:nvCxnSpPr>
          <p:cNvPr id="12" name="直接箭头连接符 11">
            <a:extLst>
              <a:ext uri="{FF2B5EF4-FFF2-40B4-BE49-F238E27FC236}">
                <a16:creationId xmlns:a16="http://schemas.microsoft.com/office/drawing/2014/main" id="{6A51EFAE-D8A8-403A-94C6-A127165334AA}"/>
              </a:ext>
            </a:extLst>
          </p:cNvPr>
          <p:cNvCxnSpPr>
            <a:cxnSpLocks/>
          </p:cNvCxnSpPr>
          <p:nvPr/>
        </p:nvCxnSpPr>
        <p:spPr>
          <a:xfrm>
            <a:off x="6378940" y="3177559"/>
            <a:ext cx="0" cy="5465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A479EC6-7EE6-483F-9686-027CBA18FFDC}"/>
              </a:ext>
            </a:extLst>
          </p:cNvPr>
          <p:cNvCxnSpPr>
            <a:cxnSpLocks/>
          </p:cNvCxnSpPr>
          <p:nvPr/>
        </p:nvCxnSpPr>
        <p:spPr>
          <a:xfrm>
            <a:off x="4833169" y="5749773"/>
            <a:ext cx="0" cy="54655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A280706-D55A-487B-B935-B77365F4A69A}"/>
              </a:ext>
            </a:extLst>
          </p:cNvPr>
          <p:cNvSpPr txBox="1"/>
          <p:nvPr/>
        </p:nvSpPr>
        <p:spPr>
          <a:xfrm>
            <a:off x="5537200" y="2939143"/>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2838114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987EB-3026-47E9-9FA6-8FC196BE39C4}"/>
              </a:ext>
            </a:extLst>
          </p:cNvPr>
          <p:cNvSpPr>
            <a:spLocks noGrp="1"/>
          </p:cNvSpPr>
          <p:nvPr>
            <p:ph type="title"/>
          </p:nvPr>
        </p:nvSpPr>
        <p:spPr/>
        <p:txBody>
          <a:bodyPr>
            <a:noAutofit/>
          </a:bodyPr>
          <a:lstStyle/>
          <a:p>
            <a:r>
              <a:rPr lang="en-US" altLang="zh-CN" dirty="0"/>
              <a:t>How can we build a MT model?</a:t>
            </a:r>
            <a:endParaRPr lang="zh-CN" altLang="en-US" dirty="0"/>
          </a:p>
        </p:txBody>
      </p:sp>
      <p:sp>
        <p:nvSpPr>
          <p:cNvPr id="3" name="内容占位符 2">
            <a:extLst>
              <a:ext uri="{FF2B5EF4-FFF2-40B4-BE49-F238E27FC236}">
                <a16:creationId xmlns:a16="http://schemas.microsoft.com/office/drawing/2014/main" id="{DBFEFF97-8AD8-4F65-9606-9A17A8CC8B0F}"/>
              </a:ext>
            </a:extLst>
          </p:cNvPr>
          <p:cNvSpPr>
            <a:spLocks noGrp="1"/>
          </p:cNvSpPr>
          <p:nvPr>
            <p:ph idx="1"/>
          </p:nvPr>
        </p:nvSpPr>
        <p:spPr>
          <a:xfrm>
            <a:off x="700937" y="1325151"/>
            <a:ext cx="2417230" cy="584775"/>
          </a:xfrm>
        </p:spPr>
        <p:txBody>
          <a:bodyPr>
            <a:noAutofit/>
          </a:bodyPr>
          <a:lstStyle/>
          <a:p>
            <a:pPr marL="0" indent="0">
              <a:buNone/>
            </a:pPr>
            <a:r>
              <a:rPr lang="en-US" altLang="zh-CN" b="1" dirty="0"/>
              <a:t>A Clear Plan</a:t>
            </a:r>
            <a:endParaRPr lang="zh-CN" altLang="en-US" b="1" dirty="0"/>
          </a:p>
        </p:txBody>
      </p:sp>
      <p:sp>
        <p:nvSpPr>
          <p:cNvPr id="4" name="灯片编号占位符 3">
            <a:extLst>
              <a:ext uri="{FF2B5EF4-FFF2-40B4-BE49-F238E27FC236}">
                <a16:creationId xmlns:a16="http://schemas.microsoft.com/office/drawing/2014/main" id="{8F4E029D-392C-456F-A523-2C6EC23DDC21}"/>
              </a:ext>
            </a:extLst>
          </p:cNvPr>
          <p:cNvSpPr>
            <a:spLocks noGrp="1"/>
          </p:cNvSpPr>
          <p:nvPr>
            <p:ph type="sldNum" sz="quarter" idx="12"/>
          </p:nvPr>
        </p:nvSpPr>
        <p:spPr/>
        <p:txBody>
          <a:bodyPr/>
          <a:lstStyle/>
          <a:p>
            <a:fld id="{DC8BB421-126E-41CB-B73A-69D52E98CAE3}" type="slidenum">
              <a:rPr lang="zh-CN" altLang="en-US" smtClean="0"/>
              <a:t>28</a:t>
            </a:fld>
            <a:endParaRPr lang="zh-CN" altLang="en-US"/>
          </a:p>
        </p:txBody>
      </p:sp>
      <p:sp>
        <p:nvSpPr>
          <p:cNvPr id="5" name="文本框 4">
            <a:extLst>
              <a:ext uri="{FF2B5EF4-FFF2-40B4-BE49-F238E27FC236}">
                <a16:creationId xmlns:a16="http://schemas.microsoft.com/office/drawing/2014/main" id="{C394BDD2-EB36-4F69-A9C0-45C7345357E2}"/>
              </a:ext>
            </a:extLst>
          </p:cNvPr>
          <p:cNvSpPr txBox="1"/>
          <p:nvPr/>
        </p:nvSpPr>
        <p:spPr>
          <a:xfrm>
            <a:off x="4799806" y="1319651"/>
            <a:ext cx="2592388" cy="584775"/>
          </a:xfrm>
          <a:prstGeom prst="rect">
            <a:avLst/>
          </a:prstGeom>
          <a:noFill/>
        </p:spPr>
        <p:txBody>
          <a:bodyPr wrap="square">
            <a:spAutoFit/>
          </a:bodyPr>
          <a:lstStyle/>
          <a:p>
            <a:r>
              <a:rPr lang="en-US" altLang="zh-CN" sz="3200" b="1" dirty="0"/>
              <a:t>Interlingua</a:t>
            </a:r>
            <a:endParaRPr lang="zh-CN" altLang="en-US" sz="3200" b="1" dirty="0"/>
          </a:p>
        </p:txBody>
      </p:sp>
      <p:sp>
        <p:nvSpPr>
          <p:cNvPr id="6" name="文本框 5">
            <a:extLst>
              <a:ext uri="{FF2B5EF4-FFF2-40B4-BE49-F238E27FC236}">
                <a16:creationId xmlns:a16="http://schemas.microsoft.com/office/drawing/2014/main" id="{B0869527-59F7-4651-93D4-28316CE87933}"/>
              </a:ext>
            </a:extLst>
          </p:cNvPr>
          <p:cNvSpPr txBox="1"/>
          <p:nvPr/>
        </p:nvSpPr>
        <p:spPr>
          <a:xfrm>
            <a:off x="1738312" y="5538348"/>
            <a:ext cx="2035175" cy="584775"/>
          </a:xfrm>
          <a:prstGeom prst="rect">
            <a:avLst/>
          </a:prstGeom>
          <a:noFill/>
        </p:spPr>
        <p:txBody>
          <a:bodyPr wrap="square">
            <a:spAutoFit/>
          </a:bodyPr>
          <a:lstStyle/>
          <a:p>
            <a:r>
              <a:rPr lang="en-US" altLang="zh-CN" sz="3200" b="1" dirty="0"/>
              <a:t>Source</a:t>
            </a:r>
            <a:endParaRPr lang="zh-CN" altLang="en-US" sz="3200" b="1" dirty="0"/>
          </a:p>
        </p:txBody>
      </p:sp>
      <p:sp>
        <p:nvSpPr>
          <p:cNvPr id="7" name="文本框 6">
            <a:extLst>
              <a:ext uri="{FF2B5EF4-FFF2-40B4-BE49-F238E27FC236}">
                <a16:creationId xmlns:a16="http://schemas.microsoft.com/office/drawing/2014/main" id="{1B2573FF-A79B-438D-84A5-66847ADB3C85}"/>
              </a:ext>
            </a:extLst>
          </p:cNvPr>
          <p:cNvSpPr txBox="1"/>
          <p:nvPr/>
        </p:nvSpPr>
        <p:spPr>
          <a:xfrm>
            <a:off x="8558212" y="5538348"/>
            <a:ext cx="2035175" cy="584775"/>
          </a:xfrm>
          <a:prstGeom prst="rect">
            <a:avLst/>
          </a:prstGeom>
          <a:noFill/>
        </p:spPr>
        <p:txBody>
          <a:bodyPr wrap="square">
            <a:spAutoFit/>
          </a:bodyPr>
          <a:lstStyle/>
          <a:p>
            <a:r>
              <a:rPr lang="en-US" altLang="zh-CN" sz="3200" b="1" dirty="0"/>
              <a:t>Target</a:t>
            </a:r>
            <a:endParaRPr lang="zh-CN" altLang="en-US" sz="3200" b="1" dirty="0"/>
          </a:p>
        </p:txBody>
      </p:sp>
      <p:cxnSp>
        <p:nvCxnSpPr>
          <p:cNvPr id="10" name="直接连接符 9">
            <a:extLst>
              <a:ext uri="{FF2B5EF4-FFF2-40B4-BE49-F238E27FC236}">
                <a16:creationId xmlns:a16="http://schemas.microsoft.com/office/drawing/2014/main" id="{9D4BC9FE-0B22-486E-9F8C-FF52D2FD72A1}"/>
              </a:ext>
            </a:extLst>
          </p:cNvPr>
          <p:cNvCxnSpPr>
            <a:stCxn id="5" idx="2"/>
            <a:endCxn id="6" idx="0"/>
          </p:cNvCxnSpPr>
          <p:nvPr/>
        </p:nvCxnSpPr>
        <p:spPr>
          <a:xfrm flipH="1">
            <a:off x="2755900" y="1904426"/>
            <a:ext cx="3340100" cy="363392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ECB73B1-C373-4EF8-A34B-158EAD70C768}"/>
              </a:ext>
            </a:extLst>
          </p:cNvPr>
          <p:cNvCxnSpPr>
            <a:cxnSpLocks/>
            <a:stCxn id="7" idx="0"/>
            <a:endCxn id="6" idx="0"/>
          </p:cNvCxnSpPr>
          <p:nvPr/>
        </p:nvCxnSpPr>
        <p:spPr>
          <a:xfrm flipH="1">
            <a:off x="2755900" y="5538348"/>
            <a:ext cx="68199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61099C3-382D-4103-86AF-020F6F816D39}"/>
              </a:ext>
            </a:extLst>
          </p:cNvPr>
          <p:cNvCxnSpPr>
            <a:cxnSpLocks/>
            <a:stCxn id="7" idx="0"/>
            <a:endCxn id="5" idx="2"/>
          </p:cNvCxnSpPr>
          <p:nvPr/>
        </p:nvCxnSpPr>
        <p:spPr>
          <a:xfrm flipH="1" flipV="1">
            <a:off x="6096000" y="1904426"/>
            <a:ext cx="3479800" cy="363392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3F5D10E-0376-4E1C-94BD-4E812D527381}"/>
              </a:ext>
            </a:extLst>
          </p:cNvPr>
          <p:cNvCxnSpPr>
            <a:cxnSpLocks/>
          </p:cNvCxnSpPr>
          <p:nvPr/>
        </p:nvCxnSpPr>
        <p:spPr>
          <a:xfrm flipV="1">
            <a:off x="2687638" y="2115089"/>
            <a:ext cx="2789237" cy="299104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73B987A4-AAEB-4CDA-8DBA-67781F373584}"/>
              </a:ext>
            </a:extLst>
          </p:cNvPr>
          <p:cNvCxnSpPr>
            <a:cxnSpLocks/>
          </p:cNvCxnSpPr>
          <p:nvPr/>
        </p:nvCxnSpPr>
        <p:spPr>
          <a:xfrm>
            <a:off x="6821884" y="2099766"/>
            <a:ext cx="2681684" cy="288843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15DB259-CDB1-4736-A03C-4350AE4A07D8}"/>
              </a:ext>
            </a:extLst>
          </p:cNvPr>
          <p:cNvCxnSpPr>
            <a:cxnSpLocks/>
          </p:cNvCxnSpPr>
          <p:nvPr/>
        </p:nvCxnSpPr>
        <p:spPr>
          <a:xfrm>
            <a:off x="3118167" y="5398522"/>
            <a:ext cx="6048693"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CEC917D-8D1F-4B92-B76C-FC44D5E82285}"/>
              </a:ext>
            </a:extLst>
          </p:cNvPr>
          <p:cNvCxnSpPr>
            <a:cxnSpLocks/>
          </p:cNvCxnSpPr>
          <p:nvPr/>
        </p:nvCxnSpPr>
        <p:spPr>
          <a:xfrm>
            <a:off x="3773487" y="4705102"/>
            <a:ext cx="4699953"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8C5928D-C188-4782-948D-6C27D8BE4A1D}"/>
              </a:ext>
            </a:extLst>
          </p:cNvPr>
          <p:cNvCxnSpPr>
            <a:cxnSpLocks/>
          </p:cNvCxnSpPr>
          <p:nvPr/>
        </p:nvCxnSpPr>
        <p:spPr>
          <a:xfrm>
            <a:off x="4466907" y="3958342"/>
            <a:ext cx="3368993"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3" name="内容占位符 2">
            <a:extLst>
              <a:ext uri="{FF2B5EF4-FFF2-40B4-BE49-F238E27FC236}">
                <a16:creationId xmlns:a16="http://schemas.microsoft.com/office/drawing/2014/main" id="{029D3301-84C5-4609-BEDE-57BE32F823E5}"/>
              </a:ext>
            </a:extLst>
          </p:cNvPr>
          <p:cNvSpPr txBox="1">
            <a:spLocks/>
          </p:cNvSpPr>
          <p:nvPr/>
        </p:nvSpPr>
        <p:spPr>
          <a:xfrm rot="18754690">
            <a:off x="2943630" y="3153447"/>
            <a:ext cx="1659713" cy="486072"/>
          </a:xfrm>
          <a:prstGeom prst="rect">
            <a:avLst/>
          </a:prstGeom>
          <a:solidFill>
            <a:schemeClr val="accent2">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t>Analysis</a:t>
            </a:r>
            <a:endParaRPr lang="zh-CN" altLang="en-US" b="1" dirty="0"/>
          </a:p>
        </p:txBody>
      </p:sp>
      <p:sp>
        <p:nvSpPr>
          <p:cNvPr id="44" name="内容占位符 2">
            <a:extLst>
              <a:ext uri="{FF2B5EF4-FFF2-40B4-BE49-F238E27FC236}">
                <a16:creationId xmlns:a16="http://schemas.microsoft.com/office/drawing/2014/main" id="{261CA530-DBC8-4E93-8E46-B18D2BCA03A9}"/>
              </a:ext>
            </a:extLst>
          </p:cNvPr>
          <p:cNvSpPr txBox="1">
            <a:spLocks/>
          </p:cNvSpPr>
          <p:nvPr/>
        </p:nvSpPr>
        <p:spPr>
          <a:xfrm rot="2836296">
            <a:off x="7434789" y="3125980"/>
            <a:ext cx="2246844" cy="486072"/>
          </a:xfrm>
          <a:prstGeom prst="rect">
            <a:avLst/>
          </a:prstGeom>
          <a:solidFill>
            <a:schemeClr val="accent2">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t>Generation</a:t>
            </a:r>
            <a:endParaRPr lang="zh-CN" altLang="en-US" b="1" dirty="0"/>
          </a:p>
        </p:txBody>
      </p:sp>
      <p:sp>
        <p:nvSpPr>
          <p:cNvPr id="45" name="内容占位符 2">
            <a:extLst>
              <a:ext uri="{FF2B5EF4-FFF2-40B4-BE49-F238E27FC236}">
                <a16:creationId xmlns:a16="http://schemas.microsoft.com/office/drawing/2014/main" id="{B00B9CAB-464F-4A14-976E-ACF282FFA0B3}"/>
              </a:ext>
            </a:extLst>
          </p:cNvPr>
          <p:cNvSpPr txBox="1">
            <a:spLocks/>
          </p:cNvSpPr>
          <p:nvPr/>
        </p:nvSpPr>
        <p:spPr>
          <a:xfrm>
            <a:off x="4866744" y="4997490"/>
            <a:ext cx="2598078" cy="349643"/>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dirty="0"/>
              <a:t>Lexical Transfer</a:t>
            </a:r>
            <a:endParaRPr lang="zh-CN" altLang="en-US" sz="2000" b="1" dirty="0"/>
          </a:p>
        </p:txBody>
      </p:sp>
      <p:sp>
        <p:nvSpPr>
          <p:cNvPr id="46" name="内容占位符 2">
            <a:extLst>
              <a:ext uri="{FF2B5EF4-FFF2-40B4-BE49-F238E27FC236}">
                <a16:creationId xmlns:a16="http://schemas.microsoft.com/office/drawing/2014/main" id="{78F68212-83F7-467E-B816-758C22D9A82A}"/>
              </a:ext>
            </a:extLst>
          </p:cNvPr>
          <p:cNvSpPr txBox="1">
            <a:spLocks/>
          </p:cNvSpPr>
          <p:nvPr/>
        </p:nvSpPr>
        <p:spPr>
          <a:xfrm>
            <a:off x="4863701" y="4304070"/>
            <a:ext cx="2604228" cy="332044"/>
          </a:xfrm>
          <a:prstGeom prst="rect">
            <a:avLst/>
          </a:prstGeom>
          <a:solidFill>
            <a:schemeClr val="accent1">
              <a:lumMod val="40000"/>
              <a:lumOff val="6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dirty="0"/>
              <a:t>Syntactic Transfer</a:t>
            </a:r>
            <a:endParaRPr lang="zh-CN" altLang="en-US" sz="2000" b="1" dirty="0"/>
          </a:p>
        </p:txBody>
      </p:sp>
      <p:sp>
        <p:nvSpPr>
          <p:cNvPr id="47" name="内容占位符 2">
            <a:extLst>
              <a:ext uri="{FF2B5EF4-FFF2-40B4-BE49-F238E27FC236}">
                <a16:creationId xmlns:a16="http://schemas.microsoft.com/office/drawing/2014/main" id="{445D55F0-5C84-4E66-9918-3E9B79166A93}"/>
              </a:ext>
            </a:extLst>
          </p:cNvPr>
          <p:cNvSpPr txBox="1">
            <a:spLocks/>
          </p:cNvSpPr>
          <p:nvPr/>
        </p:nvSpPr>
        <p:spPr>
          <a:xfrm>
            <a:off x="4863701" y="3526129"/>
            <a:ext cx="2601121" cy="351456"/>
          </a:xfrm>
          <a:prstGeom prst="rect">
            <a:avLst/>
          </a:prstGeom>
          <a:solidFill>
            <a:schemeClr val="accent1">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b="1" dirty="0"/>
              <a:t>Semantic Transfer</a:t>
            </a:r>
            <a:endParaRPr lang="zh-CN" altLang="en-US" sz="2000" b="1" dirty="0"/>
          </a:p>
        </p:txBody>
      </p:sp>
      <p:sp>
        <p:nvSpPr>
          <p:cNvPr id="48" name="文本框 47">
            <a:extLst>
              <a:ext uri="{FF2B5EF4-FFF2-40B4-BE49-F238E27FC236}">
                <a16:creationId xmlns:a16="http://schemas.microsoft.com/office/drawing/2014/main" id="{D437AB41-01DC-497C-9EF3-2A359F77D3EE}"/>
              </a:ext>
            </a:extLst>
          </p:cNvPr>
          <p:cNvSpPr txBox="1"/>
          <p:nvPr/>
        </p:nvSpPr>
        <p:spPr>
          <a:xfrm>
            <a:off x="3393809" y="6213772"/>
            <a:ext cx="5543947" cy="461665"/>
          </a:xfrm>
          <a:prstGeom prst="rect">
            <a:avLst/>
          </a:prstGeom>
          <a:noFill/>
        </p:spPr>
        <p:txBody>
          <a:bodyPr wrap="square">
            <a:spAutoFit/>
          </a:bodyPr>
          <a:lstStyle/>
          <a:p>
            <a:r>
              <a:rPr lang="en-US" altLang="zh-CN" sz="2400" dirty="0">
                <a:solidFill>
                  <a:schemeClr val="tx1">
                    <a:lumMod val="50000"/>
                    <a:lumOff val="50000"/>
                  </a:schemeClr>
                </a:solidFill>
              </a:rPr>
              <a:t>The Vauquois triangle (Vauquois, 1968)</a:t>
            </a:r>
            <a:endParaRPr lang="zh-CN" altLang="en-US" sz="2400" dirty="0">
              <a:solidFill>
                <a:schemeClr val="tx1">
                  <a:lumMod val="50000"/>
                  <a:lumOff val="50000"/>
                </a:schemeClr>
              </a:solidFill>
            </a:endParaRPr>
          </a:p>
        </p:txBody>
      </p:sp>
    </p:spTree>
    <p:extLst>
      <p:ext uri="{BB962C8B-B14F-4D97-AF65-F5344CB8AC3E}">
        <p14:creationId xmlns:p14="http://schemas.microsoft.com/office/powerpoint/2010/main" val="89878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3356B-0AAF-4166-B121-B4FB71289203}"/>
              </a:ext>
            </a:extLst>
          </p:cNvPr>
          <p:cNvSpPr>
            <a:spLocks noGrp="1"/>
          </p:cNvSpPr>
          <p:nvPr>
            <p:ph type="title"/>
          </p:nvPr>
        </p:nvSpPr>
        <p:spPr/>
        <p:txBody>
          <a:bodyPr>
            <a:noAutofit/>
          </a:bodyPr>
          <a:lstStyle/>
          <a:p>
            <a:r>
              <a:rPr lang="en-US" altLang="zh-CN" dirty="0"/>
              <a:t>General ideas – Learning from data</a:t>
            </a:r>
            <a:endParaRPr lang="zh-CN" altLang="en-US" dirty="0"/>
          </a:p>
        </p:txBody>
      </p:sp>
      <p:sp>
        <p:nvSpPr>
          <p:cNvPr id="4" name="灯片编号占位符 3">
            <a:extLst>
              <a:ext uri="{FF2B5EF4-FFF2-40B4-BE49-F238E27FC236}">
                <a16:creationId xmlns:a16="http://schemas.microsoft.com/office/drawing/2014/main" id="{6AFAE52A-FC60-48B3-826F-D931EACC9807}"/>
              </a:ext>
            </a:extLst>
          </p:cNvPr>
          <p:cNvSpPr>
            <a:spLocks noGrp="1"/>
          </p:cNvSpPr>
          <p:nvPr>
            <p:ph type="sldNum" sz="quarter" idx="12"/>
          </p:nvPr>
        </p:nvSpPr>
        <p:spPr/>
        <p:txBody>
          <a:bodyPr/>
          <a:lstStyle/>
          <a:p>
            <a:fld id="{DC8BB421-126E-41CB-B73A-69D52E98CAE3}" type="slidenum">
              <a:rPr lang="zh-CN" altLang="en-US" smtClean="0"/>
              <a:t>29</a:t>
            </a:fld>
            <a:endParaRPr lang="zh-CN" altLang="en-US"/>
          </a:p>
        </p:txBody>
      </p:sp>
      <p:sp>
        <p:nvSpPr>
          <p:cNvPr id="5" name="文本框 4">
            <a:extLst>
              <a:ext uri="{FF2B5EF4-FFF2-40B4-BE49-F238E27FC236}">
                <a16:creationId xmlns:a16="http://schemas.microsoft.com/office/drawing/2014/main" id="{911F14FB-C9A1-44E8-9582-75CAE6A3209B}"/>
              </a:ext>
            </a:extLst>
          </p:cNvPr>
          <p:cNvSpPr txBox="1"/>
          <p:nvPr/>
        </p:nvSpPr>
        <p:spPr>
          <a:xfrm>
            <a:off x="2466975" y="1047570"/>
            <a:ext cx="2035175" cy="584775"/>
          </a:xfrm>
          <a:prstGeom prst="rect">
            <a:avLst/>
          </a:prstGeom>
          <a:noFill/>
        </p:spPr>
        <p:txBody>
          <a:bodyPr wrap="square">
            <a:spAutoFit/>
          </a:bodyPr>
          <a:lstStyle/>
          <a:p>
            <a:r>
              <a:rPr lang="en-US" altLang="zh-CN" sz="3200" b="1" dirty="0"/>
              <a:t>Training</a:t>
            </a:r>
            <a:endParaRPr lang="zh-CN" altLang="en-US" sz="3200" b="1" dirty="0"/>
          </a:p>
        </p:txBody>
      </p:sp>
      <p:sp>
        <p:nvSpPr>
          <p:cNvPr id="6" name="文本框 5">
            <a:extLst>
              <a:ext uri="{FF2B5EF4-FFF2-40B4-BE49-F238E27FC236}">
                <a16:creationId xmlns:a16="http://schemas.microsoft.com/office/drawing/2014/main" id="{0F0F6496-2992-4476-BF3A-0A377AD0C404}"/>
              </a:ext>
            </a:extLst>
          </p:cNvPr>
          <p:cNvSpPr txBox="1"/>
          <p:nvPr/>
        </p:nvSpPr>
        <p:spPr>
          <a:xfrm>
            <a:off x="8493125" y="1047570"/>
            <a:ext cx="2636838" cy="1015663"/>
          </a:xfrm>
          <a:prstGeom prst="rect">
            <a:avLst/>
          </a:prstGeom>
          <a:noFill/>
        </p:spPr>
        <p:txBody>
          <a:bodyPr wrap="square">
            <a:spAutoFit/>
          </a:bodyPr>
          <a:lstStyle/>
          <a:p>
            <a:pPr algn="ctr"/>
            <a:r>
              <a:rPr lang="en-US" altLang="zh-CN" sz="3200" b="1" dirty="0"/>
              <a:t>Using</a:t>
            </a:r>
            <a:r>
              <a:rPr lang="en-US" altLang="zh-CN" dirty="0"/>
              <a:t> </a:t>
            </a:r>
          </a:p>
          <a:p>
            <a:pPr algn="ctr"/>
            <a:r>
              <a:rPr lang="en-US" altLang="zh-CN" sz="2800" dirty="0"/>
              <a:t>Source Text</a:t>
            </a:r>
            <a:endParaRPr lang="zh-CN" altLang="en-US" sz="2800" dirty="0"/>
          </a:p>
        </p:txBody>
      </p:sp>
      <p:sp>
        <p:nvSpPr>
          <p:cNvPr id="7" name="文本框 6">
            <a:extLst>
              <a:ext uri="{FF2B5EF4-FFF2-40B4-BE49-F238E27FC236}">
                <a16:creationId xmlns:a16="http://schemas.microsoft.com/office/drawing/2014/main" id="{34CAE346-B025-40E1-81E9-92D50549EE26}"/>
              </a:ext>
            </a:extLst>
          </p:cNvPr>
          <p:cNvSpPr txBox="1"/>
          <p:nvPr/>
        </p:nvSpPr>
        <p:spPr>
          <a:xfrm>
            <a:off x="848521" y="1867724"/>
            <a:ext cx="3484563" cy="1077218"/>
          </a:xfrm>
          <a:prstGeom prst="rect">
            <a:avLst/>
          </a:prstGeom>
          <a:noFill/>
        </p:spPr>
        <p:txBody>
          <a:bodyPr wrap="square">
            <a:spAutoFit/>
          </a:bodyPr>
          <a:lstStyle/>
          <a:p>
            <a:r>
              <a:rPr lang="en-US" altLang="zh-CN" sz="2800" dirty="0"/>
              <a:t>Training Data</a:t>
            </a:r>
          </a:p>
          <a:p>
            <a:r>
              <a:rPr lang="en-US" altLang="zh-CN" dirty="0"/>
              <a:t>Parallel corpora, monolingual corpora, dictionaries</a:t>
            </a:r>
            <a:endParaRPr lang="zh-CN" altLang="en-US" dirty="0"/>
          </a:p>
        </p:txBody>
      </p:sp>
      <p:sp>
        <p:nvSpPr>
          <p:cNvPr id="8" name="文本框 7">
            <a:extLst>
              <a:ext uri="{FF2B5EF4-FFF2-40B4-BE49-F238E27FC236}">
                <a16:creationId xmlns:a16="http://schemas.microsoft.com/office/drawing/2014/main" id="{96695D24-5FD5-4019-9441-A78368D9796E}"/>
              </a:ext>
            </a:extLst>
          </p:cNvPr>
          <p:cNvSpPr txBox="1"/>
          <p:nvPr/>
        </p:nvSpPr>
        <p:spPr>
          <a:xfrm>
            <a:off x="4155283" y="2144723"/>
            <a:ext cx="2636838" cy="523220"/>
          </a:xfrm>
          <a:prstGeom prst="rect">
            <a:avLst/>
          </a:prstGeom>
          <a:noFill/>
        </p:spPr>
        <p:txBody>
          <a:bodyPr wrap="square">
            <a:spAutoFit/>
          </a:bodyPr>
          <a:lstStyle/>
          <a:p>
            <a:r>
              <a:rPr lang="en-US" altLang="zh-CN" sz="2800" dirty="0"/>
              <a:t>Linguistic Tools</a:t>
            </a:r>
            <a:endParaRPr lang="zh-CN" altLang="en-US" sz="2800" dirty="0"/>
          </a:p>
        </p:txBody>
      </p:sp>
      <p:sp>
        <p:nvSpPr>
          <p:cNvPr id="11" name="矩形: 圆角 10">
            <a:extLst>
              <a:ext uri="{FF2B5EF4-FFF2-40B4-BE49-F238E27FC236}">
                <a16:creationId xmlns:a16="http://schemas.microsoft.com/office/drawing/2014/main" id="{684F4167-2D68-4A8D-9A9A-4E362F2C8723}"/>
              </a:ext>
            </a:extLst>
          </p:cNvPr>
          <p:cNvSpPr/>
          <p:nvPr/>
        </p:nvSpPr>
        <p:spPr>
          <a:xfrm>
            <a:off x="2380457" y="4148143"/>
            <a:ext cx="3093245" cy="2070100"/>
          </a:xfrm>
          <a:prstGeom prst="round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Machine Translation System</a:t>
            </a:r>
            <a:endParaRPr lang="zh-CN" altLang="en-US" sz="2800" dirty="0">
              <a:solidFill>
                <a:schemeClr val="tx1"/>
              </a:solidFill>
            </a:endParaRPr>
          </a:p>
        </p:txBody>
      </p:sp>
      <p:sp>
        <p:nvSpPr>
          <p:cNvPr id="12" name="矩形: 圆角 11">
            <a:extLst>
              <a:ext uri="{FF2B5EF4-FFF2-40B4-BE49-F238E27FC236}">
                <a16:creationId xmlns:a16="http://schemas.microsoft.com/office/drawing/2014/main" id="{B4D8FAEB-1681-4E9E-A255-EDF21ECD0D59}"/>
              </a:ext>
            </a:extLst>
          </p:cNvPr>
          <p:cNvSpPr/>
          <p:nvPr/>
        </p:nvSpPr>
        <p:spPr>
          <a:xfrm>
            <a:off x="8264920" y="3113093"/>
            <a:ext cx="3093245" cy="2070100"/>
          </a:xfrm>
          <a:prstGeom prst="roundRect">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Machine Translation System</a:t>
            </a:r>
            <a:endParaRPr lang="zh-CN" altLang="en-US" sz="2800" dirty="0">
              <a:solidFill>
                <a:schemeClr val="tx1"/>
              </a:solidFill>
            </a:endParaRPr>
          </a:p>
        </p:txBody>
      </p:sp>
      <p:sp>
        <p:nvSpPr>
          <p:cNvPr id="14" name="文本框 13">
            <a:extLst>
              <a:ext uri="{FF2B5EF4-FFF2-40B4-BE49-F238E27FC236}">
                <a16:creationId xmlns:a16="http://schemas.microsoft.com/office/drawing/2014/main" id="{287A3702-664F-4907-AB61-3F8C2EE5C6A7}"/>
              </a:ext>
            </a:extLst>
          </p:cNvPr>
          <p:cNvSpPr txBox="1"/>
          <p:nvPr/>
        </p:nvSpPr>
        <p:spPr>
          <a:xfrm>
            <a:off x="8705252" y="5971443"/>
            <a:ext cx="2212579" cy="523220"/>
          </a:xfrm>
          <a:prstGeom prst="rect">
            <a:avLst/>
          </a:prstGeom>
          <a:noFill/>
        </p:spPr>
        <p:txBody>
          <a:bodyPr wrap="square">
            <a:spAutoFit/>
          </a:bodyPr>
          <a:lstStyle/>
          <a:p>
            <a:pPr algn="ctr"/>
            <a:r>
              <a:rPr lang="en-US" altLang="zh-CN" sz="2800" dirty="0"/>
              <a:t>Translation</a:t>
            </a:r>
            <a:endParaRPr lang="zh-CN" altLang="en-US" sz="2800" dirty="0"/>
          </a:p>
        </p:txBody>
      </p:sp>
      <p:cxnSp>
        <p:nvCxnSpPr>
          <p:cNvPr id="16" name="直接箭头连接符 15">
            <a:extLst>
              <a:ext uri="{FF2B5EF4-FFF2-40B4-BE49-F238E27FC236}">
                <a16:creationId xmlns:a16="http://schemas.microsoft.com/office/drawing/2014/main" id="{F869E0AE-39B7-406F-B5B2-C43D79981554}"/>
              </a:ext>
            </a:extLst>
          </p:cNvPr>
          <p:cNvCxnSpPr>
            <a:cxnSpLocks/>
            <a:stCxn id="7" idx="2"/>
            <a:endCxn id="11" idx="0"/>
          </p:cNvCxnSpPr>
          <p:nvPr/>
        </p:nvCxnSpPr>
        <p:spPr>
          <a:xfrm>
            <a:off x="2590803" y="2944942"/>
            <a:ext cx="1336277" cy="1203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0843B3B-9C10-40A5-92BC-4D4C349018F3}"/>
              </a:ext>
            </a:extLst>
          </p:cNvPr>
          <p:cNvCxnSpPr>
            <a:cxnSpLocks/>
            <a:stCxn id="8" idx="2"/>
            <a:endCxn id="11" idx="0"/>
          </p:cNvCxnSpPr>
          <p:nvPr/>
        </p:nvCxnSpPr>
        <p:spPr>
          <a:xfrm flipH="1">
            <a:off x="3927080" y="2667943"/>
            <a:ext cx="1546622" cy="14802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9240E2F-F108-4854-9A84-3CC8ED520A52}"/>
              </a:ext>
            </a:extLst>
          </p:cNvPr>
          <p:cNvCxnSpPr>
            <a:cxnSpLocks/>
            <a:stCxn id="12" idx="2"/>
            <a:endCxn id="14" idx="0"/>
          </p:cNvCxnSpPr>
          <p:nvPr/>
        </p:nvCxnSpPr>
        <p:spPr>
          <a:xfrm flipH="1">
            <a:off x="9811542" y="5183193"/>
            <a:ext cx="1" cy="7882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4061069-69C7-45AF-9E72-7B5758CC1221}"/>
              </a:ext>
            </a:extLst>
          </p:cNvPr>
          <p:cNvCxnSpPr>
            <a:cxnSpLocks/>
            <a:stCxn id="6" idx="2"/>
            <a:endCxn id="12" idx="0"/>
          </p:cNvCxnSpPr>
          <p:nvPr/>
        </p:nvCxnSpPr>
        <p:spPr>
          <a:xfrm flipH="1">
            <a:off x="9811543" y="2063233"/>
            <a:ext cx="1" cy="10498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30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EFB5C-72A4-46EA-9241-8F5479D4184A}"/>
              </a:ext>
            </a:extLst>
          </p:cNvPr>
          <p:cNvSpPr>
            <a:spLocks noGrp="1"/>
          </p:cNvSpPr>
          <p:nvPr>
            <p:ph type="title"/>
          </p:nvPr>
        </p:nvSpPr>
        <p:spPr/>
        <p:txBody>
          <a:bodyPr/>
          <a:lstStyle/>
          <a:p>
            <a:r>
              <a:rPr lang="en-US" altLang="zh-CN" dirty="0"/>
              <a:t>Machine Translation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0183A4-79E6-4DEB-AC72-BC2021F49092}"/>
                  </a:ext>
                </a:extLst>
              </p:cNvPr>
              <p:cNvSpPr>
                <a:spLocks noGrp="1"/>
              </p:cNvSpPr>
              <p:nvPr>
                <p:ph idx="1"/>
              </p:nvPr>
            </p:nvSpPr>
            <p:spPr>
              <a:xfrm>
                <a:off x="658813" y="1134591"/>
                <a:ext cx="11067200" cy="2115410"/>
              </a:xfrm>
            </p:spPr>
            <p:txBody>
              <a:bodyPr>
                <a:noAutofit/>
              </a:bodyPr>
              <a:lstStyle/>
              <a:p>
                <a:r>
                  <a:rPr lang="en-US" altLang="zh-CN" b="1" dirty="0">
                    <a:solidFill>
                      <a:srgbClr val="0E419C"/>
                    </a:solidFill>
                  </a:rPr>
                  <a:t>Machine Translation (MT)</a:t>
                </a:r>
                <a:r>
                  <a:rPr lang="en-US" altLang="zh-CN" dirty="0"/>
                  <a:t> is the task of translating a sentence </a:t>
                </a:r>
                <a14:m>
                  <m:oMath xmlns:m="http://schemas.openxmlformats.org/officeDocument/2006/math">
                    <m:r>
                      <a:rPr lang="en-US" altLang="zh-CN" b="1" i="1" dirty="0" smtClean="0">
                        <a:latin typeface="Cambria Math" panose="02040503050406030204" pitchFamily="18" charset="0"/>
                      </a:rPr>
                      <m:t>𝒙</m:t>
                    </m:r>
                  </m:oMath>
                </a14:m>
                <a:r>
                  <a:rPr lang="en-US" altLang="zh-CN" dirty="0"/>
                  <a:t> from one language (the </a:t>
                </a:r>
                <a:r>
                  <a:rPr lang="en-US" altLang="zh-CN" dirty="0">
                    <a:solidFill>
                      <a:schemeClr val="accent6"/>
                    </a:solidFill>
                  </a:rPr>
                  <a:t>source language</a:t>
                </a:r>
                <a:r>
                  <a:rPr lang="en-US" altLang="zh-CN" dirty="0"/>
                  <a:t>) to a sentence </a:t>
                </a:r>
                <a14:m>
                  <m:oMath xmlns:m="http://schemas.openxmlformats.org/officeDocument/2006/math">
                    <m:r>
                      <a:rPr lang="en-US" altLang="zh-CN" b="1" i="1" dirty="0" smtClean="0">
                        <a:latin typeface="Cambria Math" panose="02040503050406030204" pitchFamily="18" charset="0"/>
                      </a:rPr>
                      <m:t>𝒚</m:t>
                    </m:r>
                  </m:oMath>
                </a14:m>
                <a:r>
                  <a:rPr lang="en-US" altLang="zh-CN" dirty="0"/>
                  <a:t> in another language (the </a:t>
                </a:r>
                <a:r>
                  <a:rPr lang="en-US" altLang="zh-CN" dirty="0">
                    <a:solidFill>
                      <a:schemeClr val="accent6"/>
                    </a:solidFill>
                  </a:rPr>
                  <a:t>target language</a:t>
                </a:r>
                <a:r>
                  <a:rPr lang="en-US" altLang="zh-CN" dirty="0"/>
                  <a:t>)</a:t>
                </a:r>
              </a:p>
              <a:p>
                <a:r>
                  <a:rPr lang="en-US" altLang="zh-CN" b="1" dirty="0">
                    <a:solidFill>
                      <a:srgbClr val="0E419C"/>
                    </a:solidFill>
                  </a:rPr>
                  <a:t>Example</a:t>
                </a:r>
                <a:r>
                  <a:rPr lang="en-US" altLang="zh-CN" dirty="0"/>
                  <a:t>:                      English   -&gt;   Chinese</a:t>
                </a:r>
              </a:p>
              <a:p>
                <a:endParaRPr lang="en-US" altLang="zh-CN" dirty="0"/>
              </a:p>
            </p:txBody>
          </p:sp>
        </mc:Choice>
        <mc:Fallback xmlns="">
          <p:sp>
            <p:nvSpPr>
              <p:cNvPr id="3" name="内容占位符 2">
                <a:extLst>
                  <a:ext uri="{FF2B5EF4-FFF2-40B4-BE49-F238E27FC236}">
                    <a16:creationId xmlns:a16="http://schemas.microsoft.com/office/drawing/2014/main" id="{620183A4-79E6-4DEB-AC72-BC2021F49092}"/>
                  </a:ext>
                </a:extLst>
              </p:cNvPr>
              <p:cNvSpPr>
                <a:spLocks noGrp="1" noRot="1" noChangeAspect="1" noMove="1" noResize="1" noEditPoints="1" noAdjustHandles="1" noChangeArrowheads="1" noChangeShapeType="1" noTextEdit="1"/>
              </p:cNvSpPr>
              <p:nvPr>
                <p:ph idx="1"/>
              </p:nvPr>
            </p:nvSpPr>
            <p:spPr>
              <a:xfrm>
                <a:off x="658813" y="1134591"/>
                <a:ext cx="11067200" cy="2115410"/>
              </a:xfrm>
              <a:blipFill>
                <a:blip r:embed="rId3"/>
                <a:stretch>
                  <a:fillRect l="-991" t="-3170" b="-979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B790D66-D7FC-4C7A-8952-6FD4B3717A8B}"/>
              </a:ext>
            </a:extLst>
          </p:cNvPr>
          <p:cNvSpPr>
            <a:spLocks noGrp="1"/>
          </p:cNvSpPr>
          <p:nvPr>
            <p:ph type="sldNum" sz="quarter" idx="12"/>
          </p:nvPr>
        </p:nvSpPr>
        <p:spPr/>
        <p:txBody>
          <a:bodyPr/>
          <a:lstStyle/>
          <a:p>
            <a:fld id="{DC8BB421-126E-41CB-B73A-69D52E98CAE3}" type="slidenum">
              <a:rPr lang="zh-CN" altLang="en-US" smtClean="0"/>
              <a:t>3</a:t>
            </a:fld>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42C197C-F537-429D-B115-5920ADD6FA99}"/>
                  </a:ext>
                </a:extLst>
              </p:cNvPr>
              <p:cNvSpPr txBox="1"/>
              <p:nvPr/>
            </p:nvSpPr>
            <p:spPr>
              <a:xfrm>
                <a:off x="1185335" y="3371921"/>
                <a:ext cx="9821330" cy="1815882"/>
              </a:xfrm>
              <a:prstGeom prst="rect">
                <a:avLst/>
              </a:prstGeom>
              <a:noFill/>
            </p:spPr>
            <p:txBody>
              <a:bodyPr wrap="square">
                <a:spAutoFit/>
              </a:bodyPr>
              <a:lstStyle/>
              <a:p>
                <a:pPr>
                  <a:spcBef>
                    <a:spcPts val="1800"/>
                  </a:spcBef>
                  <a:spcAft>
                    <a:spcPts val="1800"/>
                  </a:spcAft>
                </a:pPr>
                <a14:m>
                  <m:oMath xmlns:m="http://schemas.openxmlformats.org/officeDocument/2006/math">
                    <m:r>
                      <a:rPr lang="en-US" altLang="zh-CN" sz="2800" b="1" i="1" smtClean="0">
                        <a:latin typeface="Cambria Math" panose="02040503050406030204" pitchFamily="18" charset="0"/>
                      </a:rPr>
                      <m:t>𝒙</m:t>
                    </m:r>
                    <m:r>
                      <a:rPr lang="en-US" altLang="zh-CN" sz="2800" b="0" i="1" smtClean="0">
                        <a:latin typeface="Cambria Math" panose="02040503050406030204" pitchFamily="18" charset="0"/>
                      </a:rPr>
                      <m:t>=</m:t>
                    </m:r>
                  </m:oMath>
                </a14:m>
                <a:r>
                  <a:rPr lang="en-US" altLang="zh-CN" sz="2800" dirty="0"/>
                  <a:t> On 10 December 1982, the General Assembly adopted resolution 37 in which it endorsed the recommendations of the Second United Nations Conference on the Exploration and Peaceful Uses of Outer Space.</a:t>
                </a:r>
              </a:p>
            </p:txBody>
          </p:sp>
        </mc:Choice>
        <mc:Fallback xmlns="">
          <p:sp>
            <p:nvSpPr>
              <p:cNvPr id="8" name="文本框 7">
                <a:extLst>
                  <a:ext uri="{FF2B5EF4-FFF2-40B4-BE49-F238E27FC236}">
                    <a16:creationId xmlns:a16="http://schemas.microsoft.com/office/drawing/2014/main" id="{E42C197C-F537-429D-B115-5920ADD6FA99}"/>
                  </a:ext>
                </a:extLst>
              </p:cNvPr>
              <p:cNvSpPr txBox="1">
                <a:spLocks noRot="1" noChangeAspect="1" noMove="1" noResize="1" noEditPoints="1" noAdjustHandles="1" noChangeArrowheads="1" noChangeShapeType="1" noTextEdit="1"/>
              </p:cNvSpPr>
              <p:nvPr/>
            </p:nvSpPr>
            <p:spPr>
              <a:xfrm>
                <a:off x="1185335" y="3371921"/>
                <a:ext cx="9821330" cy="1815882"/>
              </a:xfrm>
              <a:prstGeom prst="rect">
                <a:avLst/>
              </a:prstGeom>
              <a:blipFill>
                <a:blip r:embed="rId4"/>
                <a:stretch>
                  <a:fillRect l="-1241" t="-3691" b="-8389"/>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60EB323B-C830-43A1-B0C3-8768E3024E7D}"/>
              </a:ext>
            </a:extLst>
          </p:cNvPr>
          <p:cNvCxnSpPr>
            <a:cxnSpLocks/>
            <a:stCxn id="8" idx="2"/>
            <a:endCxn id="12" idx="0"/>
          </p:cNvCxnSpPr>
          <p:nvPr/>
        </p:nvCxnSpPr>
        <p:spPr>
          <a:xfrm>
            <a:off x="6096000" y="5187803"/>
            <a:ext cx="0" cy="5177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786E244-E37B-4292-9E03-873A3767EF4F}"/>
                  </a:ext>
                </a:extLst>
              </p:cNvPr>
              <p:cNvSpPr txBox="1"/>
              <p:nvPr/>
            </p:nvSpPr>
            <p:spPr>
              <a:xfrm>
                <a:off x="1185335" y="5705552"/>
                <a:ext cx="9821330" cy="954107"/>
              </a:xfrm>
              <a:prstGeom prst="rect">
                <a:avLst/>
              </a:prstGeom>
              <a:noFill/>
            </p:spPr>
            <p:txBody>
              <a:bodyPr wrap="square">
                <a:spAutoFit/>
              </a:bodyPr>
              <a:lstStyle/>
              <a:p>
                <a:pPr>
                  <a:spcBef>
                    <a:spcPts val="1800"/>
                  </a:spcBef>
                  <a:spcAft>
                    <a:spcPts val="1800"/>
                  </a:spcAft>
                </a:pPr>
                <a14:m>
                  <m:oMath xmlns:m="http://schemas.openxmlformats.org/officeDocument/2006/math">
                    <m:r>
                      <a:rPr lang="en-US" altLang="zh-CN" sz="2800" b="1" i="1" dirty="0" smtClean="0">
                        <a:latin typeface="Cambria Math" panose="02040503050406030204" pitchFamily="18" charset="0"/>
                      </a:rPr>
                      <m:t>𝒚</m:t>
                    </m:r>
                    <m:r>
                      <a:rPr lang="en-US" altLang="zh-CN" sz="2800" b="0" i="1" dirty="0" smtClean="0">
                        <a:latin typeface="Cambria Math" panose="02040503050406030204" pitchFamily="18" charset="0"/>
                      </a:rPr>
                      <m:t>=</m:t>
                    </m:r>
                  </m:oMath>
                </a14:m>
                <a:r>
                  <a:rPr lang="zh-CN" altLang="en-US" sz="2800" dirty="0"/>
                  <a:t> 大会在</a:t>
                </a:r>
                <a:r>
                  <a:rPr lang="en-US" altLang="zh-CN" sz="2800" dirty="0"/>
                  <a:t>1982</a:t>
                </a:r>
                <a:r>
                  <a:rPr lang="zh-CN" altLang="en-US" sz="2800" dirty="0"/>
                  <a:t>年</a:t>
                </a:r>
                <a:r>
                  <a:rPr lang="en-US" altLang="zh-CN" sz="2800" dirty="0"/>
                  <a:t>12</a:t>
                </a:r>
                <a:r>
                  <a:rPr lang="zh-CN" altLang="en-US" sz="2800" dirty="0"/>
                  <a:t>月</a:t>
                </a:r>
                <a:r>
                  <a:rPr lang="en-US" altLang="zh-CN" sz="2800" dirty="0"/>
                  <a:t>10</a:t>
                </a:r>
                <a:r>
                  <a:rPr lang="zh-CN" altLang="en-US" sz="2800" dirty="0"/>
                  <a:t>日通过了第</a:t>
                </a:r>
                <a:r>
                  <a:rPr lang="en-US" altLang="zh-CN" sz="2800" dirty="0"/>
                  <a:t>37</a:t>
                </a:r>
                <a:r>
                  <a:rPr lang="zh-CN" altLang="en-US" sz="2800" dirty="0"/>
                  <a:t>号决议，核准了第二次探索及和平利用外层空间会议的各项建议。</a:t>
                </a:r>
              </a:p>
            </p:txBody>
          </p:sp>
        </mc:Choice>
        <mc:Fallback xmlns="">
          <p:sp>
            <p:nvSpPr>
              <p:cNvPr id="12" name="文本框 11">
                <a:extLst>
                  <a:ext uri="{FF2B5EF4-FFF2-40B4-BE49-F238E27FC236}">
                    <a16:creationId xmlns:a16="http://schemas.microsoft.com/office/drawing/2014/main" id="{B786E244-E37B-4292-9E03-873A3767EF4F}"/>
                  </a:ext>
                </a:extLst>
              </p:cNvPr>
              <p:cNvSpPr txBox="1">
                <a:spLocks noRot="1" noChangeAspect="1" noMove="1" noResize="1" noEditPoints="1" noAdjustHandles="1" noChangeArrowheads="1" noChangeShapeType="1" noTextEdit="1"/>
              </p:cNvSpPr>
              <p:nvPr/>
            </p:nvSpPr>
            <p:spPr>
              <a:xfrm>
                <a:off x="1185335" y="5705552"/>
                <a:ext cx="9821330" cy="954107"/>
              </a:xfrm>
              <a:prstGeom prst="rect">
                <a:avLst/>
              </a:prstGeom>
              <a:blipFill>
                <a:blip r:embed="rId5"/>
                <a:stretch>
                  <a:fillRect l="-1241" t="-8333" b="-173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7544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Autofit/>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lstStyle/>
          <a:p>
            <a:r>
              <a:rPr lang="en-US" altLang="zh-CN" dirty="0"/>
              <a:t>Introduction</a:t>
            </a:r>
          </a:p>
          <a:p>
            <a:r>
              <a:rPr lang="en-US" altLang="zh-CN" dirty="0"/>
              <a:t>Methods</a:t>
            </a:r>
          </a:p>
          <a:p>
            <a:pPr lvl="1"/>
            <a:r>
              <a:rPr lang="en-US" altLang="zh-CN" b="1" dirty="0"/>
              <a:t>Word-Based Models &amp; Phrase-Based Models</a:t>
            </a:r>
          </a:p>
          <a:p>
            <a:pPr lvl="1"/>
            <a:r>
              <a:rPr lang="en-US" altLang="zh-CN" dirty="0"/>
              <a:t>Encoder-Decoder Models</a:t>
            </a:r>
          </a:p>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30</a:t>
            </a:fld>
            <a:endParaRPr lang="zh-CN" altLang="en-US"/>
          </a:p>
        </p:txBody>
      </p:sp>
    </p:spTree>
    <p:extLst>
      <p:ext uri="{BB962C8B-B14F-4D97-AF65-F5344CB8AC3E}">
        <p14:creationId xmlns:p14="http://schemas.microsoft.com/office/powerpoint/2010/main" val="2997998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D1BA2-F58B-4133-8372-FA35085CA374}"/>
              </a:ext>
            </a:extLst>
          </p:cNvPr>
          <p:cNvSpPr>
            <a:spLocks noGrp="1"/>
          </p:cNvSpPr>
          <p:nvPr>
            <p:ph type="title"/>
          </p:nvPr>
        </p:nvSpPr>
        <p:spPr/>
        <p:txBody>
          <a:bodyPr/>
          <a:lstStyle/>
          <a:p>
            <a:r>
              <a:rPr lang="en-US" altLang="zh-CN" dirty="0"/>
              <a:t>1990s-2010s: Statistical MT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EA83BD-0089-4122-81AA-3EA6B6E0649D}"/>
                  </a:ext>
                </a:extLst>
              </p:cNvPr>
              <p:cNvSpPr>
                <a:spLocks noGrp="1"/>
              </p:cNvSpPr>
              <p:nvPr>
                <p:ph idx="1"/>
              </p:nvPr>
            </p:nvSpPr>
            <p:spPr>
              <a:xfrm>
                <a:off x="507938" y="978079"/>
                <a:ext cx="9956862" cy="3844471"/>
              </a:xfrm>
            </p:spPr>
            <p:txBody>
              <a:bodyPr>
                <a:noAutofit/>
              </a:bodyPr>
              <a:lstStyle/>
              <a:p>
                <a:pPr>
                  <a:spcBef>
                    <a:spcPts val="400"/>
                  </a:spcBef>
                  <a:spcAft>
                    <a:spcPts val="0"/>
                  </a:spcAft>
                </a:pPr>
                <a:r>
                  <a:rPr lang="en-US" altLang="zh-CN" b="1" dirty="0">
                    <a:solidFill>
                      <a:srgbClr val="0E419C"/>
                    </a:solidFill>
                  </a:rPr>
                  <a:t>Core idea</a:t>
                </a:r>
                <a:r>
                  <a:rPr lang="en-US" altLang="zh-CN" dirty="0"/>
                  <a:t>: Learn a probabilistic model from data</a:t>
                </a:r>
              </a:p>
              <a:p>
                <a:pPr>
                  <a:spcBef>
                    <a:spcPts val="400"/>
                  </a:spcBef>
                  <a:spcAft>
                    <a:spcPts val="0"/>
                  </a:spcAft>
                </a:pPr>
                <a:r>
                  <a:rPr lang="en-US" altLang="zh-CN" dirty="0"/>
                  <a:t>Suppose we’re translating </a:t>
                </a:r>
                <a14:m>
                  <m:oMath xmlns:m="http://schemas.openxmlformats.org/officeDocument/2006/math">
                    <m:r>
                      <a:rPr lang="en-US" altLang="zh-CN" b="1" i="1" dirty="0" smtClean="0">
                        <a:latin typeface="Cambria Math" panose="02040503050406030204" pitchFamily="18" charset="0"/>
                      </a:rPr>
                      <m:t>𝒙</m:t>
                    </m:r>
                  </m:oMath>
                </a14:m>
                <a:r>
                  <a:rPr lang="en-US" altLang="zh-CN" dirty="0"/>
                  <a:t> -&gt; </a:t>
                </a:r>
                <a14:m>
                  <m:oMath xmlns:m="http://schemas.openxmlformats.org/officeDocument/2006/math">
                    <m:r>
                      <a:rPr lang="en-US" altLang="zh-CN" b="1" i="1" dirty="0" smtClean="0">
                        <a:latin typeface="Cambria Math" panose="02040503050406030204" pitchFamily="18" charset="0"/>
                      </a:rPr>
                      <m:t>𝒚</m:t>
                    </m:r>
                  </m:oMath>
                </a14:m>
                <a:endParaRPr lang="en-US" altLang="zh-CN" dirty="0"/>
              </a:p>
              <a:p>
                <a:pPr>
                  <a:spcBef>
                    <a:spcPts val="400"/>
                  </a:spcBef>
                  <a:spcAft>
                    <a:spcPts val="0"/>
                  </a:spcAft>
                </a:pPr>
                <a:r>
                  <a:rPr lang="en-US" altLang="zh-CN" dirty="0"/>
                  <a:t>We want to find best</a:t>
                </a:r>
                <a:r>
                  <a:rPr lang="zh-CN" altLang="en-US" dirty="0"/>
                  <a:t> </a:t>
                </a:r>
                <a:r>
                  <a:rPr lang="en-US" altLang="zh-CN" dirty="0"/>
                  <a:t>sentence</a:t>
                </a:r>
                <a14:m>
                  <m:oMath xmlns:m="http://schemas.openxmlformats.org/officeDocument/2006/math">
                    <m:r>
                      <a:rPr lang="en-US" altLang="zh-CN" b="1" i="1" dirty="0" smtClean="0">
                        <a:latin typeface="Cambria Math" panose="02040503050406030204" pitchFamily="18" charset="0"/>
                      </a:rPr>
                      <m:t> </m:t>
                    </m:r>
                    <m:r>
                      <a:rPr lang="en-US" altLang="zh-CN" b="1" i="1" dirty="0" smtClean="0">
                        <a:latin typeface="Cambria Math" panose="02040503050406030204" pitchFamily="18" charset="0"/>
                      </a:rPr>
                      <m:t>𝒚</m:t>
                    </m:r>
                  </m:oMath>
                </a14:m>
                <a:r>
                  <a:rPr lang="en-US" altLang="zh-CN" dirty="0"/>
                  <a:t>, given</a:t>
                </a:r>
                <a:r>
                  <a:rPr lang="zh-CN" altLang="en-US" dirty="0"/>
                  <a:t> </a:t>
                </a:r>
                <a14:m>
                  <m:oMath xmlns:m="http://schemas.openxmlformats.org/officeDocument/2006/math">
                    <m:r>
                      <a:rPr lang="en-US" altLang="zh-CN" b="1" i="1" dirty="0" smtClean="0">
                        <a:latin typeface="Cambria Math" panose="02040503050406030204" pitchFamily="18" charset="0"/>
                      </a:rPr>
                      <m:t>𝒙</m:t>
                    </m:r>
                  </m:oMath>
                </a14:m>
                <a:endParaRPr lang="en-US" altLang="zh-CN" b="1" dirty="0"/>
              </a:p>
              <a:p>
                <a:pPr marL="0" indent="0">
                  <a:spcBef>
                    <a:spcPts val="400"/>
                  </a:spcBef>
                  <a:spcAft>
                    <a:spcPts val="0"/>
                  </a:spcAft>
                  <a:buNone/>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arg</m:t>
                          </m:r>
                        </m:fName>
                        <m:e>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1" i="1" smtClean="0">
                                      <a:latin typeface="Cambria Math" panose="02040503050406030204" pitchFamily="18" charset="0"/>
                                    </a:rPr>
                                    <m:t>𝒚</m:t>
                                  </m:r>
                                </m:lim>
                              </m:limLow>
                            </m:fName>
                            <m:e>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e>
                          </m:func>
                        </m:e>
                      </m:func>
                    </m:oMath>
                  </m:oMathPara>
                </a14:m>
                <a:endParaRPr lang="en-US" altLang="zh-CN" dirty="0"/>
              </a:p>
              <a:p>
                <a:pPr>
                  <a:spcBef>
                    <a:spcPts val="400"/>
                  </a:spcBef>
                  <a:spcAft>
                    <a:spcPts val="0"/>
                  </a:spcAft>
                </a:pPr>
                <a:r>
                  <a:rPr lang="en-US" altLang="zh-CN" dirty="0"/>
                  <a:t>Use Bayes Rule to break this down into </a:t>
                </a:r>
                <a:r>
                  <a:rPr lang="en-US" altLang="zh-CN" b="1" dirty="0">
                    <a:solidFill>
                      <a:srgbClr val="0E419C"/>
                    </a:solidFill>
                  </a:rPr>
                  <a:t>two components</a:t>
                </a:r>
                <a:r>
                  <a:rPr lang="en-US" altLang="zh-CN" dirty="0"/>
                  <a:t> to be learnt separately</a:t>
                </a:r>
              </a:p>
              <a:p>
                <a:pPr marL="0" indent="0">
                  <a:spcBef>
                    <a:spcPts val="400"/>
                  </a:spcBef>
                  <a:spcAft>
                    <a:spcPts val="0"/>
                  </a:spcAft>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arg</m:t>
                          </m:r>
                        </m:fName>
                        <m:e>
                          <m:func>
                            <m:funcPr>
                              <m:ctrlPr>
                                <a:rPr lang="en-US" altLang="zh-CN" b="0" i="1" dirty="0" smtClean="0">
                                  <a:latin typeface="Cambria Math" panose="02040503050406030204" pitchFamily="18" charset="0"/>
                                </a:rPr>
                              </m:ctrlPr>
                            </m:funcPr>
                            <m:fName>
                              <m:limLow>
                                <m:limLowPr>
                                  <m:ctrlPr>
                                    <a:rPr lang="en-US" altLang="zh-CN" b="0" i="1" dirty="0" smtClean="0">
                                      <a:latin typeface="Cambria Math" panose="02040503050406030204" pitchFamily="18" charset="0"/>
                                    </a:rPr>
                                  </m:ctrlPr>
                                </m:limLowPr>
                                <m:e>
                                  <m:r>
                                    <m:rPr>
                                      <m:sty m:val="p"/>
                                    </m:rPr>
                                    <a:rPr lang="en-US" altLang="zh-CN" b="0" i="0" dirty="0" smtClean="0">
                                      <a:latin typeface="Cambria Math" panose="02040503050406030204" pitchFamily="18" charset="0"/>
                                    </a:rPr>
                                    <m:t>max</m:t>
                                  </m:r>
                                </m:e>
                                <m:lim>
                                  <m:r>
                                    <a:rPr lang="en-US" altLang="zh-CN" b="1" i="1" dirty="0" smtClean="0">
                                      <a:latin typeface="Cambria Math" panose="02040503050406030204" pitchFamily="18" charset="0"/>
                                    </a:rPr>
                                    <m:t>𝒚</m:t>
                                  </m:r>
                                </m:lim>
                              </m:limLow>
                            </m:fName>
                            <m:e>
                              <m:r>
                                <a:rPr lang="en-US" altLang="zh-CN" b="0" i="1" dirty="0" smtClean="0">
                                  <a:solidFill>
                                    <a:schemeClr val="accent1"/>
                                  </a:solidFill>
                                  <a:latin typeface="Cambria Math" panose="02040503050406030204" pitchFamily="18" charset="0"/>
                                </a:rPr>
                                <m:t>𝑃</m:t>
                              </m:r>
                              <m:d>
                                <m:dPr>
                                  <m:ctrlPr>
                                    <a:rPr lang="en-US" altLang="zh-CN" b="0" i="1" dirty="0" smtClean="0">
                                      <a:solidFill>
                                        <a:schemeClr val="accent1"/>
                                      </a:solidFill>
                                      <a:latin typeface="Cambria Math" panose="02040503050406030204" pitchFamily="18" charset="0"/>
                                    </a:rPr>
                                  </m:ctrlPr>
                                </m:dPr>
                                <m:e>
                                  <m:r>
                                    <a:rPr lang="en-US" altLang="zh-CN" b="1" i="1" dirty="0" smtClean="0">
                                      <a:solidFill>
                                        <a:schemeClr val="accent1"/>
                                      </a:solidFill>
                                      <a:latin typeface="Cambria Math" panose="02040503050406030204" pitchFamily="18" charset="0"/>
                                    </a:rPr>
                                    <m:t>𝒙</m:t>
                                  </m:r>
                                </m:e>
                                <m:e>
                                  <m:r>
                                    <a:rPr lang="en-US" altLang="zh-CN" b="1" i="1" dirty="0" smtClean="0">
                                      <a:solidFill>
                                        <a:schemeClr val="accent1"/>
                                      </a:solidFill>
                                      <a:latin typeface="Cambria Math" panose="02040503050406030204" pitchFamily="18" charset="0"/>
                                    </a:rPr>
                                    <m:t>𝒚</m:t>
                                  </m:r>
                                </m:e>
                              </m:d>
                              <m:r>
                                <a:rPr lang="en-US" altLang="zh-CN" b="0" i="1" dirty="0" smtClean="0">
                                  <a:solidFill>
                                    <a:schemeClr val="accent1"/>
                                  </a:solidFill>
                                  <a:latin typeface="Cambria Math" panose="02040503050406030204" pitchFamily="18" charset="0"/>
                                </a:rPr>
                                <m:t>⋅</m:t>
                              </m:r>
                              <m:r>
                                <a:rPr lang="en-US" altLang="zh-CN" b="0" i="1" dirty="0" smtClean="0">
                                  <a:solidFill>
                                    <a:srgbClr val="00B050"/>
                                  </a:solidFill>
                                  <a:latin typeface="Cambria Math" panose="02040503050406030204" pitchFamily="18" charset="0"/>
                                </a:rPr>
                                <m:t>𝑃</m:t>
                              </m:r>
                              <m:r>
                                <a:rPr lang="en-US" altLang="zh-CN" b="0" i="1" dirty="0" smtClean="0">
                                  <a:solidFill>
                                    <a:srgbClr val="00B050"/>
                                  </a:solidFill>
                                  <a:latin typeface="Cambria Math" panose="02040503050406030204" pitchFamily="18" charset="0"/>
                                </a:rPr>
                                <m:t>(</m:t>
                              </m:r>
                              <m:r>
                                <a:rPr lang="en-US" altLang="zh-CN" b="1" i="1" dirty="0" smtClean="0">
                                  <a:solidFill>
                                    <a:srgbClr val="00B050"/>
                                  </a:solidFill>
                                  <a:latin typeface="Cambria Math" panose="02040503050406030204" pitchFamily="18" charset="0"/>
                                </a:rPr>
                                <m:t>𝒚</m:t>
                              </m:r>
                              <m:r>
                                <a:rPr lang="en-US" altLang="zh-CN" b="0" i="1" dirty="0" smtClean="0">
                                  <a:solidFill>
                                    <a:srgbClr val="00B050"/>
                                  </a:solidFill>
                                  <a:latin typeface="Cambria Math" panose="02040503050406030204" pitchFamily="18" charset="0"/>
                                </a:rPr>
                                <m:t>)</m:t>
                              </m:r>
                            </m:e>
                          </m:func>
                        </m:e>
                      </m:func>
                    </m:oMath>
                  </m:oMathPara>
                </a14:m>
                <a:endParaRPr lang="zh-CN" altLang="en-US" dirty="0"/>
              </a:p>
            </p:txBody>
          </p:sp>
        </mc:Choice>
        <mc:Fallback xmlns="">
          <p:sp>
            <p:nvSpPr>
              <p:cNvPr id="3" name="内容占位符 2">
                <a:extLst>
                  <a:ext uri="{FF2B5EF4-FFF2-40B4-BE49-F238E27FC236}">
                    <a16:creationId xmlns:a16="http://schemas.microsoft.com/office/drawing/2014/main" id="{25EA83BD-0089-4122-81AA-3EA6B6E0649D}"/>
                  </a:ext>
                </a:extLst>
              </p:cNvPr>
              <p:cNvSpPr>
                <a:spLocks noGrp="1" noRot="1" noChangeAspect="1" noMove="1" noResize="1" noEditPoints="1" noAdjustHandles="1" noChangeArrowheads="1" noChangeShapeType="1" noTextEdit="1"/>
              </p:cNvSpPr>
              <p:nvPr>
                <p:ph idx="1"/>
              </p:nvPr>
            </p:nvSpPr>
            <p:spPr>
              <a:xfrm>
                <a:off x="507938" y="978079"/>
                <a:ext cx="9956862" cy="3844471"/>
              </a:xfrm>
              <a:blipFill>
                <a:blip r:embed="rId3"/>
                <a:stretch>
                  <a:fillRect l="-1018" t="-131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FF436649-81ED-46F3-ACFB-3087E9219A67}"/>
              </a:ext>
            </a:extLst>
          </p:cNvPr>
          <p:cNvSpPr>
            <a:spLocks noGrp="1"/>
          </p:cNvSpPr>
          <p:nvPr>
            <p:ph type="sldNum" sz="quarter" idx="12"/>
          </p:nvPr>
        </p:nvSpPr>
        <p:spPr/>
        <p:txBody>
          <a:bodyPr/>
          <a:lstStyle/>
          <a:p>
            <a:fld id="{DC8BB421-126E-41CB-B73A-69D52E98CAE3}" type="slidenum">
              <a:rPr lang="zh-CN" altLang="en-US" smtClean="0"/>
              <a:t>31</a:t>
            </a:fld>
            <a:endParaRPr lang="zh-CN" altLang="en-US"/>
          </a:p>
        </p:txBody>
      </p:sp>
      <p:sp>
        <p:nvSpPr>
          <p:cNvPr id="6" name="文本框 5">
            <a:extLst>
              <a:ext uri="{FF2B5EF4-FFF2-40B4-BE49-F238E27FC236}">
                <a16:creationId xmlns:a16="http://schemas.microsoft.com/office/drawing/2014/main" id="{17923EC4-C8D6-4F27-8D10-7E6D52CAEF69}"/>
              </a:ext>
            </a:extLst>
          </p:cNvPr>
          <p:cNvSpPr txBox="1"/>
          <p:nvPr/>
        </p:nvSpPr>
        <p:spPr>
          <a:xfrm>
            <a:off x="1139374" y="4983150"/>
            <a:ext cx="5162246" cy="1815882"/>
          </a:xfrm>
          <a:prstGeom prst="rect">
            <a:avLst/>
          </a:prstGeom>
          <a:noFill/>
        </p:spPr>
        <p:txBody>
          <a:bodyPr wrap="square">
            <a:spAutoFit/>
          </a:bodyPr>
          <a:lstStyle/>
          <a:p>
            <a:pPr algn="ctr"/>
            <a:r>
              <a:rPr lang="en-US" altLang="zh-CN" sz="2800" b="1" dirty="0">
                <a:solidFill>
                  <a:schemeClr val="accent1"/>
                </a:solidFill>
              </a:rPr>
              <a:t>Translation Model </a:t>
            </a:r>
          </a:p>
          <a:p>
            <a:r>
              <a:rPr lang="en-US" altLang="zh-CN" sz="2800" dirty="0">
                <a:solidFill>
                  <a:schemeClr val="accent1"/>
                </a:solidFill>
              </a:rPr>
              <a:t>Models how words and phrases should be translated (fidelity). Learnt from parallel data.</a:t>
            </a:r>
            <a:endParaRPr lang="zh-CN" altLang="en-US" sz="2800" dirty="0">
              <a:solidFill>
                <a:schemeClr val="accent1"/>
              </a:solidFill>
            </a:endParaRPr>
          </a:p>
        </p:txBody>
      </p:sp>
      <p:sp>
        <p:nvSpPr>
          <p:cNvPr id="8" name="文本框 7">
            <a:extLst>
              <a:ext uri="{FF2B5EF4-FFF2-40B4-BE49-F238E27FC236}">
                <a16:creationId xmlns:a16="http://schemas.microsoft.com/office/drawing/2014/main" id="{839C0B3F-D8CA-40EC-9191-4B8357881213}"/>
              </a:ext>
            </a:extLst>
          </p:cNvPr>
          <p:cNvSpPr txBox="1"/>
          <p:nvPr/>
        </p:nvSpPr>
        <p:spPr>
          <a:xfrm>
            <a:off x="7053942" y="4890164"/>
            <a:ext cx="4528458" cy="1815882"/>
          </a:xfrm>
          <a:prstGeom prst="rect">
            <a:avLst/>
          </a:prstGeom>
          <a:noFill/>
        </p:spPr>
        <p:txBody>
          <a:bodyPr wrap="square">
            <a:spAutoFit/>
          </a:bodyPr>
          <a:lstStyle/>
          <a:p>
            <a:pPr algn="ctr"/>
            <a:r>
              <a:rPr lang="en-US" altLang="zh-CN" sz="2800" b="1" dirty="0">
                <a:solidFill>
                  <a:srgbClr val="00B050"/>
                </a:solidFill>
              </a:rPr>
              <a:t>Language Model</a:t>
            </a:r>
            <a:r>
              <a:rPr lang="en-US" altLang="zh-CN" sz="2800" dirty="0">
                <a:solidFill>
                  <a:srgbClr val="00B050"/>
                </a:solidFill>
              </a:rPr>
              <a:t> </a:t>
            </a:r>
          </a:p>
          <a:p>
            <a:r>
              <a:rPr lang="en-US" altLang="zh-CN" sz="2800" dirty="0">
                <a:solidFill>
                  <a:srgbClr val="00B050"/>
                </a:solidFill>
              </a:rPr>
              <a:t>Models how to write good English (fluency). Learnt from monolingual data.</a:t>
            </a:r>
            <a:endParaRPr lang="zh-CN" altLang="en-US" sz="2800" dirty="0">
              <a:solidFill>
                <a:srgbClr val="00B050"/>
              </a:solidFill>
            </a:endParaRPr>
          </a:p>
        </p:txBody>
      </p:sp>
      <p:cxnSp>
        <p:nvCxnSpPr>
          <p:cNvPr id="10" name="直接箭头连接符 9">
            <a:extLst>
              <a:ext uri="{FF2B5EF4-FFF2-40B4-BE49-F238E27FC236}">
                <a16:creationId xmlns:a16="http://schemas.microsoft.com/office/drawing/2014/main" id="{4C766AC1-38CF-4CD6-981B-250CF21094DB}"/>
              </a:ext>
            </a:extLst>
          </p:cNvPr>
          <p:cNvCxnSpPr>
            <a:cxnSpLocks/>
            <a:endCxn id="6" idx="0"/>
          </p:cNvCxnSpPr>
          <p:nvPr/>
        </p:nvCxnSpPr>
        <p:spPr>
          <a:xfrm flipH="1">
            <a:off x="3720497" y="4409038"/>
            <a:ext cx="2028453" cy="57411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A4B131D9-33F5-4AF7-8256-A0560DE20F4E}"/>
              </a:ext>
            </a:extLst>
          </p:cNvPr>
          <p:cNvCxnSpPr>
            <a:cxnSpLocks/>
            <a:endCxn id="8" idx="0"/>
          </p:cNvCxnSpPr>
          <p:nvPr/>
        </p:nvCxnSpPr>
        <p:spPr>
          <a:xfrm>
            <a:off x="6898741" y="4409038"/>
            <a:ext cx="2419430" cy="48112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6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592F94-DC09-49F0-B204-F860D4440650}"/>
              </a:ext>
            </a:extLst>
          </p:cNvPr>
          <p:cNvSpPr>
            <a:spLocks noGrp="1"/>
          </p:cNvSpPr>
          <p:nvPr>
            <p:ph type="title"/>
          </p:nvPr>
        </p:nvSpPr>
        <p:spPr/>
        <p:txBody>
          <a:bodyPr/>
          <a:lstStyle/>
          <a:p>
            <a:r>
              <a:rPr lang="en-US" altLang="zh-CN" dirty="0"/>
              <a:t>1990s-2010s: Statistical MT</a:t>
            </a:r>
            <a:endParaRPr lang="zh-CN" altLang="en-US" dirty="0"/>
          </a:p>
        </p:txBody>
      </p:sp>
      <p:sp>
        <p:nvSpPr>
          <p:cNvPr id="3" name="内容占位符 2">
            <a:extLst>
              <a:ext uri="{FF2B5EF4-FFF2-40B4-BE49-F238E27FC236}">
                <a16:creationId xmlns:a16="http://schemas.microsoft.com/office/drawing/2014/main" id="{24E200E1-618E-422C-8072-979E266092CA}"/>
              </a:ext>
            </a:extLst>
          </p:cNvPr>
          <p:cNvSpPr>
            <a:spLocks noGrp="1"/>
          </p:cNvSpPr>
          <p:nvPr>
            <p:ph idx="1"/>
          </p:nvPr>
        </p:nvSpPr>
        <p:spPr>
          <a:xfrm>
            <a:off x="658813" y="1165225"/>
            <a:ext cx="5641216" cy="5692775"/>
          </a:xfrm>
        </p:spPr>
        <p:txBody>
          <a:bodyPr>
            <a:normAutofit lnSpcReduction="10000"/>
          </a:bodyPr>
          <a:lstStyle/>
          <a:p>
            <a:pPr marL="0" indent="0">
              <a:buNone/>
            </a:pPr>
            <a:r>
              <a:rPr lang="en-US" altLang="zh-CN" b="1" dirty="0">
                <a:solidFill>
                  <a:srgbClr val="0E419C"/>
                </a:solidFill>
              </a:rPr>
              <a:t>Word-Based Models</a:t>
            </a:r>
          </a:p>
          <a:p>
            <a:pPr lvl="1"/>
            <a:r>
              <a:rPr lang="en-US" altLang="zh-CN" dirty="0"/>
              <a:t>The initial statistical models for machine translation are based on words as atomic units that may be translated, inserted, dropped, and reordered.</a:t>
            </a:r>
          </a:p>
          <a:p>
            <a:pPr marL="0" indent="0">
              <a:buNone/>
            </a:pPr>
            <a:r>
              <a:rPr lang="en-US" altLang="zh-CN" b="1" dirty="0">
                <a:solidFill>
                  <a:srgbClr val="0E419C"/>
                </a:solidFill>
              </a:rPr>
              <a:t>Phrase-Based Models</a:t>
            </a:r>
          </a:p>
          <a:p>
            <a:pPr lvl="1"/>
            <a:r>
              <a:rPr lang="en-US" altLang="zh-CN" dirty="0"/>
              <a:t>The input is segmented into phrases (not necessarily linguistically motivated), translated one-to-one into phrases in English and possibly reordered.</a:t>
            </a:r>
          </a:p>
          <a:p>
            <a:endParaRPr lang="zh-CN" altLang="en-US" dirty="0"/>
          </a:p>
        </p:txBody>
      </p:sp>
      <p:sp>
        <p:nvSpPr>
          <p:cNvPr id="4" name="灯片编号占位符 3">
            <a:extLst>
              <a:ext uri="{FF2B5EF4-FFF2-40B4-BE49-F238E27FC236}">
                <a16:creationId xmlns:a16="http://schemas.microsoft.com/office/drawing/2014/main" id="{E5047B1D-B6A5-4B54-A171-85AF430AF110}"/>
              </a:ext>
            </a:extLst>
          </p:cNvPr>
          <p:cNvSpPr>
            <a:spLocks noGrp="1"/>
          </p:cNvSpPr>
          <p:nvPr>
            <p:ph type="sldNum" sz="quarter" idx="12"/>
          </p:nvPr>
        </p:nvSpPr>
        <p:spPr/>
        <p:txBody>
          <a:bodyPr/>
          <a:lstStyle/>
          <a:p>
            <a:fld id="{DC8BB421-126E-41CB-B73A-69D52E98CAE3}" type="slidenum">
              <a:rPr lang="zh-CN" altLang="en-US" smtClean="0"/>
              <a:t>32</a:t>
            </a:fld>
            <a:endParaRPr lang="zh-CN" altLang="en-US"/>
          </a:p>
        </p:txBody>
      </p:sp>
      <p:pic>
        <p:nvPicPr>
          <p:cNvPr id="8" name="图片 7">
            <a:extLst>
              <a:ext uri="{FF2B5EF4-FFF2-40B4-BE49-F238E27FC236}">
                <a16:creationId xmlns:a16="http://schemas.microsoft.com/office/drawing/2014/main" id="{90E49EA7-067C-41F4-B4F1-DC9B5DD41A57}"/>
              </a:ext>
            </a:extLst>
          </p:cNvPr>
          <p:cNvPicPr>
            <a:picLocks noChangeAspect="1"/>
          </p:cNvPicPr>
          <p:nvPr/>
        </p:nvPicPr>
        <p:blipFill>
          <a:blip r:embed="rId3"/>
          <a:stretch>
            <a:fillRect/>
          </a:stretch>
        </p:blipFill>
        <p:spPr>
          <a:xfrm>
            <a:off x="6405023" y="4721776"/>
            <a:ext cx="5496692" cy="1857634"/>
          </a:xfrm>
          <a:prstGeom prst="rect">
            <a:avLst/>
          </a:prstGeom>
        </p:spPr>
      </p:pic>
      <p:pic>
        <p:nvPicPr>
          <p:cNvPr id="9" name="Picture 8">
            <a:extLst>
              <a:ext uri="{FF2B5EF4-FFF2-40B4-BE49-F238E27FC236}">
                <a16:creationId xmlns:a16="http://schemas.microsoft.com/office/drawing/2014/main" id="{2C8B676F-5104-4698-BFF8-916DAC9D2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8286" y="1305557"/>
            <a:ext cx="2111713" cy="30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297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7DAC28-8F3C-40D7-91BA-EA43B3E212DF}"/>
              </a:ext>
            </a:extLst>
          </p:cNvPr>
          <p:cNvSpPr>
            <a:spLocks noGrp="1"/>
          </p:cNvSpPr>
          <p:nvPr>
            <p:ph type="title"/>
          </p:nvPr>
        </p:nvSpPr>
        <p:spPr/>
        <p:txBody>
          <a:bodyPr/>
          <a:lstStyle/>
          <a:p>
            <a:r>
              <a:rPr lang="en-US" altLang="zh-CN" dirty="0"/>
              <a:t>1990s-2010s: Statistical MT</a:t>
            </a:r>
            <a:endParaRPr lang="zh-CN" altLang="en-US" dirty="0"/>
          </a:p>
        </p:txBody>
      </p:sp>
      <p:sp>
        <p:nvSpPr>
          <p:cNvPr id="3" name="内容占位符 2">
            <a:extLst>
              <a:ext uri="{FF2B5EF4-FFF2-40B4-BE49-F238E27FC236}">
                <a16:creationId xmlns:a16="http://schemas.microsoft.com/office/drawing/2014/main" id="{50594724-3B8F-4274-BD5C-A7C757E90AEB}"/>
              </a:ext>
            </a:extLst>
          </p:cNvPr>
          <p:cNvSpPr>
            <a:spLocks noGrp="1"/>
          </p:cNvSpPr>
          <p:nvPr>
            <p:ph idx="1"/>
          </p:nvPr>
        </p:nvSpPr>
        <p:spPr/>
        <p:txBody>
          <a:bodyPr>
            <a:normAutofit fontScale="92500"/>
          </a:bodyPr>
          <a:lstStyle/>
          <a:p>
            <a:r>
              <a:rPr lang="en-US" altLang="zh-CN" dirty="0"/>
              <a:t>SMT was a </a:t>
            </a:r>
            <a:r>
              <a:rPr lang="en-US" altLang="zh-CN" dirty="0">
                <a:solidFill>
                  <a:srgbClr val="0E419C"/>
                </a:solidFill>
              </a:rPr>
              <a:t>huge research field</a:t>
            </a:r>
          </a:p>
          <a:p>
            <a:r>
              <a:rPr lang="en-US" altLang="zh-CN" dirty="0"/>
              <a:t>The best systems were </a:t>
            </a:r>
            <a:r>
              <a:rPr lang="en-US" altLang="zh-CN" dirty="0">
                <a:solidFill>
                  <a:srgbClr val="0E419C"/>
                </a:solidFill>
              </a:rPr>
              <a:t>extremely complex</a:t>
            </a:r>
            <a:r>
              <a:rPr lang="en-US" altLang="zh-CN" dirty="0"/>
              <a:t> (e.g. Hundreds of important details)</a:t>
            </a:r>
          </a:p>
          <a:p>
            <a:r>
              <a:rPr lang="en-US" altLang="zh-CN" dirty="0"/>
              <a:t>Systems had many </a:t>
            </a:r>
            <a:r>
              <a:rPr lang="en-US" altLang="zh-CN" dirty="0">
                <a:solidFill>
                  <a:srgbClr val="0E419C"/>
                </a:solidFill>
              </a:rPr>
              <a:t>separately-designed subcomponents</a:t>
            </a:r>
          </a:p>
          <a:p>
            <a:r>
              <a:rPr lang="en-US" altLang="zh-CN" dirty="0"/>
              <a:t>Lots of </a:t>
            </a:r>
            <a:r>
              <a:rPr lang="en-US" altLang="zh-CN" dirty="0">
                <a:solidFill>
                  <a:srgbClr val="0E419C"/>
                </a:solidFill>
              </a:rPr>
              <a:t>feature engineering</a:t>
            </a:r>
            <a:r>
              <a:rPr lang="en-US" altLang="zh-CN" dirty="0"/>
              <a:t>: Need to design features to capture particular language phenomena </a:t>
            </a:r>
          </a:p>
          <a:p>
            <a:r>
              <a:rPr lang="en-US" altLang="zh-CN" dirty="0"/>
              <a:t>Require compiling and maintaining </a:t>
            </a:r>
            <a:r>
              <a:rPr lang="en-US" altLang="zh-CN" dirty="0">
                <a:solidFill>
                  <a:srgbClr val="0E419C"/>
                </a:solidFill>
              </a:rPr>
              <a:t>extra resources</a:t>
            </a:r>
            <a:r>
              <a:rPr lang="en-US" altLang="zh-CN" dirty="0"/>
              <a:t> (e.g. tables of equivalent phrases)</a:t>
            </a:r>
          </a:p>
          <a:p>
            <a:r>
              <a:rPr lang="en-US" altLang="zh-CN" dirty="0"/>
              <a:t>Lots of </a:t>
            </a:r>
            <a:r>
              <a:rPr lang="en-US" altLang="zh-CN" dirty="0">
                <a:solidFill>
                  <a:srgbClr val="0E419C"/>
                </a:solidFill>
              </a:rPr>
              <a:t>human effort</a:t>
            </a:r>
            <a:r>
              <a:rPr lang="en-US" altLang="zh-CN" dirty="0"/>
              <a:t> to maintain:</a:t>
            </a:r>
            <a:r>
              <a:rPr lang="zh-CN" altLang="en-US" dirty="0"/>
              <a:t> </a:t>
            </a:r>
            <a:r>
              <a:rPr lang="en-US" altLang="zh-CN" dirty="0"/>
              <a:t>Repeated effort for each language pair!</a:t>
            </a:r>
            <a:endParaRPr lang="zh-CN" altLang="en-US" dirty="0"/>
          </a:p>
        </p:txBody>
      </p:sp>
      <p:sp>
        <p:nvSpPr>
          <p:cNvPr id="4" name="灯片编号占位符 3">
            <a:extLst>
              <a:ext uri="{FF2B5EF4-FFF2-40B4-BE49-F238E27FC236}">
                <a16:creationId xmlns:a16="http://schemas.microsoft.com/office/drawing/2014/main" id="{8DE832D7-32ED-450A-87AE-5C60B383334B}"/>
              </a:ext>
            </a:extLst>
          </p:cNvPr>
          <p:cNvSpPr>
            <a:spLocks noGrp="1"/>
          </p:cNvSpPr>
          <p:nvPr>
            <p:ph type="sldNum" sz="quarter" idx="12"/>
          </p:nvPr>
        </p:nvSpPr>
        <p:spPr/>
        <p:txBody>
          <a:bodyPr/>
          <a:lstStyle/>
          <a:p>
            <a:fld id="{DC8BB421-126E-41CB-B73A-69D52E98CAE3}" type="slidenum">
              <a:rPr lang="zh-CN" altLang="en-US" smtClean="0"/>
              <a:t>33</a:t>
            </a:fld>
            <a:endParaRPr lang="zh-CN" altLang="en-US"/>
          </a:p>
        </p:txBody>
      </p:sp>
    </p:spTree>
    <p:extLst>
      <p:ext uri="{BB962C8B-B14F-4D97-AF65-F5344CB8AC3E}">
        <p14:creationId xmlns:p14="http://schemas.microsoft.com/office/powerpoint/2010/main" val="3748720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Autofit/>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lstStyle/>
          <a:p>
            <a:r>
              <a:rPr lang="en-US" altLang="zh-CN" dirty="0"/>
              <a:t>Introduction</a:t>
            </a:r>
          </a:p>
          <a:p>
            <a:r>
              <a:rPr lang="en-US" altLang="zh-CN" dirty="0"/>
              <a:t>Methods</a:t>
            </a:r>
          </a:p>
          <a:p>
            <a:pPr lvl="1"/>
            <a:r>
              <a:rPr lang="en-US" altLang="zh-CN" dirty="0"/>
              <a:t>Word-Based Models &amp; Phrase-Based Models</a:t>
            </a:r>
          </a:p>
          <a:p>
            <a:pPr lvl="1"/>
            <a:r>
              <a:rPr lang="en-US" altLang="zh-CN" b="1" dirty="0"/>
              <a:t>Encoder-Decoder Models</a:t>
            </a:r>
          </a:p>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34</a:t>
            </a:fld>
            <a:endParaRPr lang="zh-CN" altLang="en-US"/>
          </a:p>
        </p:txBody>
      </p:sp>
    </p:spTree>
    <p:extLst>
      <p:ext uri="{BB962C8B-B14F-4D97-AF65-F5344CB8AC3E}">
        <p14:creationId xmlns:p14="http://schemas.microsoft.com/office/powerpoint/2010/main" val="4199443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9864C-9DB8-44F6-94B4-50BB2B7DC907}"/>
              </a:ext>
            </a:extLst>
          </p:cNvPr>
          <p:cNvSpPr>
            <a:spLocks noGrp="1"/>
          </p:cNvSpPr>
          <p:nvPr>
            <p:ph type="title"/>
          </p:nvPr>
        </p:nvSpPr>
        <p:spPr/>
        <p:txBody>
          <a:bodyPr/>
          <a:lstStyle/>
          <a:p>
            <a:r>
              <a:rPr lang="en-US" altLang="zh-CN" dirty="0"/>
              <a:t>Neural Machine Translation (NMT)</a:t>
            </a:r>
            <a:endParaRPr lang="zh-CN" altLang="en-US" dirty="0"/>
          </a:p>
        </p:txBody>
      </p:sp>
      <p:sp>
        <p:nvSpPr>
          <p:cNvPr id="3" name="内容占位符 2">
            <a:extLst>
              <a:ext uri="{FF2B5EF4-FFF2-40B4-BE49-F238E27FC236}">
                <a16:creationId xmlns:a16="http://schemas.microsoft.com/office/drawing/2014/main" id="{333DCB89-6F35-4A7B-8856-962AD81FF0EF}"/>
              </a:ext>
            </a:extLst>
          </p:cNvPr>
          <p:cNvSpPr>
            <a:spLocks noGrp="1"/>
          </p:cNvSpPr>
          <p:nvPr>
            <p:ph idx="1"/>
          </p:nvPr>
        </p:nvSpPr>
        <p:spPr>
          <a:xfrm>
            <a:off x="520268" y="938673"/>
            <a:ext cx="9521507" cy="2131787"/>
          </a:xfrm>
        </p:spPr>
        <p:txBody>
          <a:bodyPr>
            <a:normAutofit/>
          </a:bodyPr>
          <a:lstStyle/>
          <a:p>
            <a:pPr>
              <a:spcBef>
                <a:spcPts val="400"/>
              </a:spcBef>
              <a:spcAft>
                <a:spcPts val="600"/>
              </a:spcAft>
            </a:pPr>
            <a:r>
              <a:rPr lang="en-US" altLang="zh-CN" dirty="0"/>
              <a:t>Neural Machine Translation (NMT) is a way to do Machine Translation with</a:t>
            </a:r>
            <a:r>
              <a:rPr lang="zh-CN" altLang="en-US" dirty="0"/>
              <a:t> </a:t>
            </a:r>
            <a:r>
              <a:rPr lang="en-US" altLang="zh-CN" dirty="0"/>
              <a:t>neural networks.</a:t>
            </a:r>
          </a:p>
          <a:p>
            <a:pPr>
              <a:spcBef>
                <a:spcPts val="400"/>
              </a:spcBef>
              <a:spcAft>
                <a:spcPts val="600"/>
              </a:spcAft>
            </a:pPr>
            <a:r>
              <a:rPr lang="en-US" altLang="zh-CN" dirty="0"/>
              <a:t>The neural network architecture is called sequence-to-sequence (aka seq2seq) and it involves two RNNs.</a:t>
            </a:r>
            <a:endParaRPr lang="zh-CN" altLang="en-US" dirty="0"/>
          </a:p>
        </p:txBody>
      </p:sp>
      <p:sp>
        <p:nvSpPr>
          <p:cNvPr id="4" name="灯片编号占位符 3">
            <a:extLst>
              <a:ext uri="{FF2B5EF4-FFF2-40B4-BE49-F238E27FC236}">
                <a16:creationId xmlns:a16="http://schemas.microsoft.com/office/drawing/2014/main" id="{509178A1-AFAF-40B4-B4BF-184CCE74CC59}"/>
              </a:ext>
            </a:extLst>
          </p:cNvPr>
          <p:cNvSpPr>
            <a:spLocks noGrp="1"/>
          </p:cNvSpPr>
          <p:nvPr>
            <p:ph type="sldNum" sz="quarter" idx="12"/>
          </p:nvPr>
        </p:nvSpPr>
        <p:spPr/>
        <p:txBody>
          <a:bodyPr/>
          <a:lstStyle/>
          <a:p>
            <a:fld id="{DC8BB421-126E-41CB-B73A-69D52E98CAE3}" type="slidenum">
              <a:rPr lang="zh-CN" altLang="en-US" smtClean="0"/>
              <a:t>35</a:t>
            </a:fld>
            <a:endParaRPr lang="zh-CN" altLang="en-US"/>
          </a:p>
        </p:txBody>
      </p:sp>
      <p:pic>
        <p:nvPicPr>
          <p:cNvPr id="4098" name="Picture 2" descr="Machine Translation Model">
            <a:extLst>
              <a:ext uri="{FF2B5EF4-FFF2-40B4-BE49-F238E27FC236}">
                <a16:creationId xmlns:a16="http://schemas.microsoft.com/office/drawing/2014/main" id="{AD1B506E-0DC9-40B7-972E-F11E36AD01A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1239" y="2920365"/>
            <a:ext cx="76200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935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8FC0D-7756-4B68-BF7A-F92FE973BE66}"/>
              </a:ext>
            </a:extLst>
          </p:cNvPr>
          <p:cNvSpPr>
            <a:spLocks noGrp="1"/>
          </p:cNvSpPr>
          <p:nvPr>
            <p:ph type="title"/>
          </p:nvPr>
        </p:nvSpPr>
        <p:spPr/>
        <p:txBody>
          <a:bodyPr/>
          <a:lstStyle/>
          <a:p>
            <a:r>
              <a:rPr lang="en-US" altLang="zh-CN" dirty="0"/>
              <a:t>Encoder-decoder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BD5018D-073B-4C18-A94E-DC6AA7C9161C}"/>
                  </a:ext>
                </a:extLst>
              </p:cNvPr>
              <p:cNvSpPr>
                <a:spLocks noGrp="1"/>
              </p:cNvSpPr>
              <p:nvPr>
                <p:ph idx="1"/>
              </p:nvPr>
            </p:nvSpPr>
            <p:spPr>
              <a:xfrm>
                <a:off x="658813" y="962564"/>
                <a:ext cx="10923587" cy="2231667"/>
              </a:xfrm>
            </p:spPr>
            <p:txBody>
              <a:bodyPr>
                <a:noAutofit/>
              </a:bodyPr>
              <a:lstStyle/>
              <a:p>
                <a:pPr>
                  <a:spcAft>
                    <a:spcPts val="1200"/>
                  </a:spcAft>
                </a:pPr>
                <a:r>
                  <a:rPr lang="en-US" altLang="zh-CN" sz="2400" dirty="0"/>
                  <a:t>Key components of encoder-decoder networks:</a:t>
                </a:r>
              </a:p>
              <a:p>
                <a:pPr marL="457200" lvl="1" indent="0">
                  <a:spcAft>
                    <a:spcPts val="1200"/>
                  </a:spcAft>
                  <a:buNone/>
                </a:pPr>
                <a:r>
                  <a:rPr lang="en-US" altLang="zh-CN" sz="2000" b="1" dirty="0">
                    <a:solidFill>
                      <a:srgbClr val="00B050"/>
                    </a:solidFill>
                  </a:rPr>
                  <a:t>An encoder</a:t>
                </a:r>
                <a:r>
                  <a:rPr lang="en-US" altLang="zh-CN" sz="2000" dirty="0"/>
                  <a:t> takes an input </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0" i="1" dirty="0" smtClean="0">
                            <a:latin typeface="Cambria Math" panose="02040503050406030204" pitchFamily="18" charset="0"/>
                          </a:rPr>
                          <m:t>2</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1" i="1" dirty="0" smtClean="0">
                            <a:latin typeface="Cambria Math" panose="02040503050406030204" pitchFamily="18" charset="0"/>
                          </a:rPr>
                          <m:t>𝒙</m:t>
                        </m:r>
                      </m:e>
                      <m:sub>
                        <m:r>
                          <a:rPr lang="en-US" altLang="zh-CN" sz="2000" b="0" i="1" dirty="0" smtClean="0">
                            <a:latin typeface="Cambria Math" panose="02040503050406030204" pitchFamily="18" charset="0"/>
                          </a:rPr>
                          <m:t>𝑛</m:t>
                        </m:r>
                      </m:sub>
                    </m:sSub>
                  </m:oMath>
                </a14:m>
                <a:r>
                  <a:rPr lang="en-US" altLang="zh-CN" sz="2000" dirty="0"/>
                  <a:t> and creates a representation (a.k.a. </a:t>
                </a:r>
                <a:r>
                  <a:rPr lang="en-US" altLang="zh-CN" sz="2000" b="1" dirty="0"/>
                  <a:t>context</a:t>
                </a:r>
                <a:r>
                  <a:rPr lang="en-US" altLang="zh-CN" sz="2000" dirty="0"/>
                  <a:t>)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1" i="1" smtClean="0">
                            <a:latin typeface="Cambria Math" panose="02040503050406030204" pitchFamily="18" charset="0"/>
                          </a:rPr>
                          <m:t>𝒉</m:t>
                        </m:r>
                      </m:e>
                      <m:sub>
                        <m:r>
                          <a:rPr lang="en-US" altLang="zh-CN" sz="2000" b="0" i="1" smtClean="0">
                            <a:latin typeface="Cambria Math" panose="02040503050406030204" pitchFamily="18" charset="0"/>
                          </a:rPr>
                          <m:t>𝑛</m:t>
                        </m:r>
                      </m:sub>
                    </m:sSub>
                  </m:oMath>
                </a14:m>
                <a:r>
                  <a:rPr lang="en-US" altLang="zh-CN" sz="2000" dirty="0"/>
                  <a:t>. Examples: LSTMs, FFNs, Transformers etc.</a:t>
                </a:r>
              </a:p>
              <a:p>
                <a:pPr marL="457200" lvl="1" indent="0">
                  <a:spcAft>
                    <a:spcPts val="1200"/>
                  </a:spcAft>
                  <a:buNone/>
                </a:pPr>
                <a:r>
                  <a:rPr lang="en-US" altLang="zh-CN" sz="2000" b="1" dirty="0">
                    <a:solidFill>
                      <a:srgbClr val="00B050"/>
                    </a:solidFill>
                  </a:rPr>
                  <a:t>A context vector</a:t>
                </a:r>
                <a:r>
                  <a:rPr lang="en-US" altLang="zh-CN" sz="2000" dirty="0"/>
                  <a:t>, </a:t>
                </a:r>
                <a14:m>
                  <m:oMath xmlns:m="http://schemas.openxmlformats.org/officeDocument/2006/math">
                    <m:r>
                      <a:rPr lang="en-US" altLang="zh-CN" sz="2000" b="1" i="1" smtClean="0">
                        <a:latin typeface="Cambria Math" panose="02040503050406030204" pitchFamily="18" charset="0"/>
                      </a:rPr>
                      <m:t>𝒄</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1" i="1">
                                <a:latin typeface="Cambria Math" panose="02040503050406030204" pitchFamily="18" charset="0"/>
                              </a:rPr>
                              <m:t>𝒉</m:t>
                            </m:r>
                          </m:e>
                          <m:sub>
                            <m:r>
                              <a:rPr lang="en-US" altLang="zh-CN" sz="2000" i="1">
                                <a:latin typeface="Cambria Math" panose="02040503050406030204" pitchFamily="18" charset="0"/>
                              </a:rPr>
                              <m:t>𝑛</m:t>
                            </m:r>
                          </m:sub>
                        </m:sSub>
                      </m:e>
                    </m:d>
                  </m:oMath>
                </a14:m>
                <a:r>
                  <a:rPr lang="en-US" altLang="zh-CN" sz="2000" dirty="0"/>
                  <a:t> conveys the essence of the input to the decoder.</a:t>
                </a:r>
              </a:p>
              <a:p>
                <a:pPr marL="457200" lvl="1" indent="0">
                  <a:spcAft>
                    <a:spcPts val="1200"/>
                  </a:spcAft>
                  <a:buNone/>
                </a:pPr>
                <a:r>
                  <a:rPr lang="en-US" altLang="zh-CN" sz="2000" b="1" dirty="0">
                    <a:solidFill>
                      <a:srgbClr val="00B050"/>
                    </a:solidFill>
                  </a:rPr>
                  <a:t>A decoder </a:t>
                </a:r>
                <a:r>
                  <a:rPr lang="en-US" altLang="zh-CN" sz="2000" dirty="0"/>
                  <a:t>accepts </a:t>
                </a:r>
                <a14:m>
                  <m:oMath xmlns:m="http://schemas.openxmlformats.org/officeDocument/2006/math">
                    <m:r>
                      <a:rPr lang="en-US" altLang="zh-CN" sz="2000" b="1" i="1" smtClean="0">
                        <a:latin typeface="Cambria Math" panose="02040503050406030204" pitchFamily="18" charset="0"/>
                      </a:rPr>
                      <m:t>𝒄</m:t>
                    </m:r>
                  </m:oMath>
                </a14:m>
                <a:r>
                  <a:rPr lang="en-US" altLang="zh-CN" sz="2000" dirty="0"/>
                  <a:t> the context as input and generates a task-specific output sequence.</a:t>
                </a:r>
                <a:endParaRPr lang="zh-CN" altLang="en-US" sz="2000" dirty="0"/>
              </a:p>
            </p:txBody>
          </p:sp>
        </mc:Choice>
        <mc:Fallback xmlns="">
          <p:sp>
            <p:nvSpPr>
              <p:cNvPr id="3" name="内容占位符 2">
                <a:extLst>
                  <a:ext uri="{FF2B5EF4-FFF2-40B4-BE49-F238E27FC236}">
                    <a16:creationId xmlns:a16="http://schemas.microsoft.com/office/drawing/2014/main" id="{ABD5018D-073B-4C18-A94E-DC6AA7C9161C}"/>
                  </a:ext>
                </a:extLst>
              </p:cNvPr>
              <p:cNvSpPr>
                <a:spLocks noGrp="1" noRot="1" noChangeAspect="1" noMove="1" noResize="1" noEditPoints="1" noAdjustHandles="1" noChangeArrowheads="1" noChangeShapeType="1" noTextEdit="1"/>
              </p:cNvSpPr>
              <p:nvPr>
                <p:ph idx="1"/>
              </p:nvPr>
            </p:nvSpPr>
            <p:spPr>
              <a:xfrm>
                <a:off x="658813" y="962564"/>
                <a:ext cx="10923587" cy="2231667"/>
              </a:xfrm>
              <a:blipFill>
                <a:blip r:embed="rId3"/>
                <a:stretch>
                  <a:fillRect l="-696" t="-1695" b="-8475"/>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ADB1B737-F5FD-4252-9D11-12C2CBD23962}"/>
              </a:ext>
            </a:extLst>
          </p:cNvPr>
          <p:cNvSpPr>
            <a:spLocks noGrp="1"/>
          </p:cNvSpPr>
          <p:nvPr>
            <p:ph type="sldNum" sz="quarter" idx="12"/>
          </p:nvPr>
        </p:nvSpPr>
        <p:spPr/>
        <p:txBody>
          <a:bodyPr/>
          <a:lstStyle/>
          <a:p>
            <a:fld id="{DC8BB421-126E-41CB-B73A-69D52E98CAE3}" type="slidenum">
              <a:rPr lang="zh-CN" altLang="en-US" smtClean="0"/>
              <a:t>36</a:t>
            </a:fld>
            <a:endParaRPr lang="zh-CN" altLang="en-US"/>
          </a:p>
        </p:txBody>
      </p:sp>
      <p:sp>
        <p:nvSpPr>
          <p:cNvPr id="5" name="矩形: 圆角 4">
            <a:extLst>
              <a:ext uri="{FF2B5EF4-FFF2-40B4-BE49-F238E27FC236}">
                <a16:creationId xmlns:a16="http://schemas.microsoft.com/office/drawing/2014/main" id="{15FDA952-8E0D-44E2-8BE2-7B3A39E46BAB}"/>
              </a:ext>
            </a:extLst>
          </p:cNvPr>
          <p:cNvSpPr/>
          <p:nvPr/>
        </p:nvSpPr>
        <p:spPr>
          <a:xfrm>
            <a:off x="6985358" y="4092147"/>
            <a:ext cx="4508500" cy="463686"/>
          </a:xfrm>
          <a:prstGeom prst="round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Decoder</a:t>
            </a:r>
            <a:endParaRPr lang="zh-CN" altLang="en-US" sz="2800" dirty="0">
              <a:solidFill>
                <a:schemeClr val="tx1"/>
              </a:solidFill>
            </a:endParaRPr>
          </a:p>
        </p:txBody>
      </p:sp>
      <p:sp>
        <p:nvSpPr>
          <p:cNvPr id="6" name="矩形: 圆角 5">
            <a:extLst>
              <a:ext uri="{FF2B5EF4-FFF2-40B4-BE49-F238E27FC236}">
                <a16:creationId xmlns:a16="http://schemas.microsoft.com/office/drawing/2014/main" id="{1221B293-F236-4185-9D05-458E206B0B0F}"/>
              </a:ext>
            </a:extLst>
          </p:cNvPr>
          <p:cNvSpPr/>
          <p:nvPr/>
        </p:nvSpPr>
        <p:spPr>
          <a:xfrm>
            <a:off x="6985358" y="5619940"/>
            <a:ext cx="4508500" cy="463688"/>
          </a:xfrm>
          <a:prstGeom prst="round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Encoder</a:t>
            </a:r>
            <a:endParaRPr lang="zh-CN" altLang="en-US" sz="2800" dirty="0">
              <a:solidFill>
                <a:schemeClr val="tx1"/>
              </a:solidFill>
            </a:endParaRPr>
          </a:p>
        </p:txBody>
      </p:sp>
      <p:cxnSp>
        <p:nvCxnSpPr>
          <p:cNvPr id="8" name="直接箭头连接符 7">
            <a:extLst>
              <a:ext uri="{FF2B5EF4-FFF2-40B4-BE49-F238E27FC236}">
                <a16:creationId xmlns:a16="http://schemas.microsoft.com/office/drawing/2014/main" id="{7A18904C-1D4C-45E7-A48A-B56F00C9CFBD}"/>
              </a:ext>
            </a:extLst>
          </p:cNvPr>
          <p:cNvCxnSpPr/>
          <p:nvPr/>
        </p:nvCxnSpPr>
        <p:spPr>
          <a:xfrm flipV="1">
            <a:off x="7290158" y="3723844"/>
            <a:ext cx="0" cy="368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99D8E965-DCAC-434F-A41A-E2668C802E8D}"/>
              </a:ext>
            </a:extLst>
          </p:cNvPr>
          <p:cNvCxnSpPr/>
          <p:nvPr/>
        </p:nvCxnSpPr>
        <p:spPr>
          <a:xfrm flipV="1">
            <a:off x="8163283" y="3720669"/>
            <a:ext cx="0" cy="368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6CA266B-CC6A-48C6-AB96-846520E61F9C}"/>
              </a:ext>
            </a:extLst>
          </p:cNvPr>
          <p:cNvCxnSpPr/>
          <p:nvPr/>
        </p:nvCxnSpPr>
        <p:spPr>
          <a:xfrm flipV="1">
            <a:off x="9071333" y="3720668"/>
            <a:ext cx="0" cy="368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A4ACED2A-CC13-451C-B103-D34BDD3AB600}"/>
              </a:ext>
            </a:extLst>
          </p:cNvPr>
          <p:cNvCxnSpPr/>
          <p:nvPr/>
        </p:nvCxnSpPr>
        <p:spPr>
          <a:xfrm flipV="1">
            <a:off x="11212553" y="3720667"/>
            <a:ext cx="0" cy="368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CE4879E-8894-4436-B0E1-183B22818667}"/>
              </a:ext>
            </a:extLst>
          </p:cNvPr>
          <p:cNvCxnSpPr/>
          <p:nvPr/>
        </p:nvCxnSpPr>
        <p:spPr>
          <a:xfrm flipV="1">
            <a:off x="7305398" y="6083628"/>
            <a:ext cx="0" cy="368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E7621B5-94DF-449D-8AC2-8728BF5FCBA9}"/>
              </a:ext>
            </a:extLst>
          </p:cNvPr>
          <p:cNvCxnSpPr/>
          <p:nvPr/>
        </p:nvCxnSpPr>
        <p:spPr>
          <a:xfrm flipV="1">
            <a:off x="8178523" y="6080453"/>
            <a:ext cx="0" cy="368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C529798-E360-4281-84C1-9F5422FCB258}"/>
              </a:ext>
            </a:extLst>
          </p:cNvPr>
          <p:cNvCxnSpPr/>
          <p:nvPr/>
        </p:nvCxnSpPr>
        <p:spPr>
          <a:xfrm flipV="1">
            <a:off x="9086573" y="6080452"/>
            <a:ext cx="0" cy="368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AAF5617F-C5B5-4825-86C5-26A5D9F84F96}"/>
              </a:ext>
            </a:extLst>
          </p:cNvPr>
          <p:cNvCxnSpPr/>
          <p:nvPr/>
        </p:nvCxnSpPr>
        <p:spPr>
          <a:xfrm flipV="1">
            <a:off x="11227793" y="6080451"/>
            <a:ext cx="0" cy="3683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6748DCA-86D6-4F50-B3CE-3181361557F6}"/>
                  </a:ext>
                </a:extLst>
              </p:cNvPr>
              <p:cNvSpPr txBox="1"/>
              <p:nvPr/>
            </p:nvSpPr>
            <p:spPr>
              <a:xfrm>
                <a:off x="4580717" y="6377075"/>
                <a:ext cx="7150804" cy="369332"/>
              </a:xfrm>
              <a:prstGeom prst="rect">
                <a:avLst/>
              </a:prstGeom>
              <a:noFill/>
            </p:spPr>
            <p:txBody>
              <a:bodyPr wrap="none" lIns="0" tIns="0" rIns="0" bIns="0" rtlCol="0">
                <a:spAutoFit/>
              </a:bodyPr>
              <a:lstStyle/>
              <a:p>
                <a:r>
                  <a:rPr lang="en-US" altLang="zh-CN" sz="2400" b="0" dirty="0">
                    <a:solidFill>
                      <a:schemeClr val="accent6"/>
                    </a:solidFill>
                  </a:rPr>
                  <a:t>Input </a:t>
                </a:r>
                <a:r>
                  <a:rPr lang="en-US" altLang="zh-CN" sz="2400" dirty="0">
                    <a:solidFill>
                      <a:schemeClr val="accent6"/>
                    </a:solidFill>
                  </a:rPr>
                  <a:t>sequence</a:t>
                </a:r>
                <a:r>
                  <a:rPr lang="en-US" altLang="zh-CN"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1</m:t>
                        </m:r>
                      </m:sub>
                    </m:sSub>
                  </m:oMath>
                </a14:m>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0" i="1" smtClean="0">
                            <a:latin typeface="Cambria Math" panose="02040503050406030204" pitchFamily="18" charset="0"/>
                          </a:rPr>
                          <m:t>2</m:t>
                        </m:r>
                      </m:sub>
                    </m:sSub>
                  </m:oMath>
                </a14:m>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0" i="1" smtClean="0">
                            <a:latin typeface="Cambria Math" panose="02040503050406030204" pitchFamily="18" charset="0"/>
                          </a:rPr>
                          <m:t>3</m:t>
                        </m:r>
                      </m:sub>
                    </m:sSub>
                  </m:oMath>
                </a14:m>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0" i="1" smtClean="0">
                            <a:latin typeface="Cambria Math" panose="02040503050406030204" pitchFamily="18" charset="0"/>
                          </a:rPr>
                          <m:t>𝑛</m:t>
                        </m:r>
                      </m:sub>
                    </m:sSub>
                  </m:oMath>
                </a14:m>
                <a:r>
                  <a:rPr lang="zh-CN" altLang="en-US" sz="2400" dirty="0"/>
                  <a:t>  </a:t>
                </a:r>
              </a:p>
            </p:txBody>
          </p:sp>
        </mc:Choice>
        <mc:Fallback xmlns="">
          <p:sp>
            <p:nvSpPr>
              <p:cNvPr id="16" name="文本框 15">
                <a:extLst>
                  <a:ext uri="{FF2B5EF4-FFF2-40B4-BE49-F238E27FC236}">
                    <a16:creationId xmlns:a16="http://schemas.microsoft.com/office/drawing/2014/main" id="{16748DCA-86D6-4F50-B3CE-3181361557F6}"/>
                  </a:ext>
                </a:extLst>
              </p:cNvPr>
              <p:cNvSpPr txBox="1">
                <a:spLocks noRot="1" noChangeAspect="1" noMove="1" noResize="1" noEditPoints="1" noAdjustHandles="1" noChangeArrowheads="1" noChangeShapeType="1" noTextEdit="1"/>
              </p:cNvSpPr>
              <p:nvPr/>
            </p:nvSpPr>
            <p:spPr>
              <a:xfrm>
                <a:off x="4580717" y="6377075"/>
                <a:ext cx="7150804" cy="369332"/>
              </a:xfrm>
              <a:prstGeom prst="rect">
                <a:avLst/>
              </a:prstGeom>
              <a:blipFill>
                <a:blip r:embed="rId4"/>
                <a:stretch>
                  <a:fillRect l="-2482" t="-26667" b="-4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C291EF1-0D43-4A18-951C-913376020E2E}"/>
                  </a:ext>
                </a:extLst>
              </p:cNvPr>
              <p:cNvSpPr txBox="1"/>
              <p:nvPr/>
            </p:nvSpPr>
            <p:spPr>
              <a:xfrm>
                <a:off x="4580717" y="3275880"/>
                <a:ext cx="7094571" cy="369332"/>
              </a:xfrm>
              <a:prstGeom prst="rect">
                <a:avLst/>
              </a:prstGeom>
              <a:noFill/>
            </p:spPr>
            <p:txBody>
              <a:bodyPr wrap="none" lIns="0" tIns="0" rIns="0" bIns="0" rtlCol="0">
                <a:spAutoFit/>
              </a:bodyPr>
              <a:lstStyle/>
              <a:p>
                <a:r>
                  <a:rPr lang="en-US" altLang="zh-CN" sz="2400" b="0" dirty="0">
                    <a:solidFill>
                      <a:schemeClr val="accent6"/>
                    </a:solidFill>
                  </a:rPr>
                  <a:t>Output </a:t>
                </a:r>
                <a:r>
                  <a:rPr lang="en-US" altLang="zh-CN" sz="2400" dirty="0">
                    <a:solidFill>
                      <a:schemeClr val="accent6"/>
                    </a:solidFill>
                  </a:rPr>
                  <a:t>sequence</a:t>
                </a:r>
                <a:r>
                  <a:rPr lang="en-US" altLang="zh-CN" sz="240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1</m:t>
                        </m:r>
                      </m:sub>
                    </m:sSub>
                  </m:oMath>
                </a14:m>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2</m:t>
                        </m:r>
                      </m:sub>
                    </m:sSub>
                  </m:oMath>
                </a14:m>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3</m:t>
                        </m:r>
                      </m:sub>
                    </m:sSub>
                  </m:oMath>
                </a14:m>
                <a:r>
                  <a:rPr lang="zh-CN" altLang="en-US"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𝒚</m:t>
                        </m:r>
                      </m:e>
                      <m:sub>
                        <m:r>
                          <a:rPr lang="en-US" altLang="zh-CN" sz="2400" b="0" i="1" smtClean="0">
                            <a:latin typeface="Cambria Math" panose="02040503050406030204" pitchFamily="18" charset="0"/>
                          </a:rPr>
                          <m:t>𝑛</m:t>
                        </m:r>
                      </m:sub>
                    </m:sSub>
                  </m:oMath>
                </a14:m>
                <a:r>
                  <a:rPr lang="zh-CN" altLang="en-US" sz="2400" dirty="0"/>
                  <a:t>  </a:t>
                </a:r>
              </a:p>
            </p:txBody>
          </p:sp>
        </mc:Choice>
        <mc:Fallback xmlns="">
          <p:sp>
            <p:nvSpPr>
              <p:cNvPr id="17" name="文本框 16">
                <a:extLst>
                  <a:ext uri="{FF2B5EF4-FFF2-40B4-BE49-F238E27FC236}">
                    <a16:creationId xmlns:a16="http://schemas.microsoft.com/office/drawing/2014/main" id="{3C291EF1-0D43-4A18-951C-913376020E2E}"/>
                  </a:ext>
                </a:extLst>
              </p:cNvPr>
              <p:cNvSpPr txBox="1">
                <a:spLocks noRot="1" noChangeAspect="1" noMove="1" noResize="1" noEditPoints="1" noAdjustHandles="1" noChangeArrowheads="1" noChangeShapeType="1" noTextEdit="1"/>
              </p:cNvSpPr>
              <p:nvPr/>
            </p:nvSpPr>
            <p:spPr>
              <a:xfrm>
                <a:off x="4580717" y="3275880"/>
                <a:ext cx="7094571" cy="369332"/>
              </a:xfrm>
              <a:prstGeom prst="rect">
                <a:avLst/>
              </a:prstGeom>
              <a:blipFill>
                <a:blip r:embed="rId5"/>
                <a:stretch>
                  <a:fillRect l="-2500" t="-22581" b="-45161"/>
                </a:stretch>
              </a:blipFill>
            </p:spPr>
            <p:txBody>
              <a:bodyPr/>
              <a:lstStyle/>
              <a:p>
                <a:r>
                  <a:rPr lang="en-CN">
                    <a:noFill/>
                  </a:rPr>
                  <a:t> </a:t>
                </a:r>
              </a:p>
            </p:txBody>
          </p:sp>
        </mc:Fallback>
      </mc:AlternateContent>
      <p:sp>
        <p:nvSpPr>
          <p:cNvPr id="18" name="矩形: 圆角 17">
            <a:extLst>
              <a:ext uri="{FF2B5EF4-FFF2-40B4-BE49-F238E27FC236}">
                <a16:creationId xmlns:a16="http://schemas.microsoft.com/office/drawing/2014/main" id="{53A1B090-6CB7-4376-BC04-35A9FD4F9D0F}"/>
              </a:ext>
            </a:extLst>
          </p:cNvPr>
          <p:cNvSpPr/>
          <p:nvPr/>
        </p:nvSpPr>
        <p:spPr>
          <a:xfrm>
            <a:off x="6985358" y="4858597"/>
            <a:ext cx="4508500" cy="463688"/>
          </a:xfrm>
          <a:prstGeom prst="round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Context</a:t>
            </a:r>
            <a:endParaRPr lang="zh-CN" altLang="en-US" sz="2800" dirty="0">
              <a:solidFill>
                <a:schemeClr val="tx1"/>
              </a:solidFill>
            </a:endParaRPr>
          </a:p>
        </p:txBody>
      </p:sp>
      <p:cxnSp>
        <p:nvCxnSpPr>
          <p:cNvPr id="19" name="直接箭头连接符 18">
            <a:extLst>
              <a:ext uri="{FF2B5EF4-FFF2-40B4-BE49-F238E27FC236}">
                <a16:creationId xmlns:a16="http://schemas.microsoft.com/office/drawing/2014/main" id="{57EA3206-E178-4D51-8B0B-DCFBAC7A28C7}"/>
              </a:ext>
            </a:extLst>
          </p:cNvPr>
          <p:cNvCxnSpPr>
            <a:cxnSpLocks/>
            <a:stCxn id="18" idx="0"/>
            <a:endCxn id="5" idx="2"/>
          </p:cNvCxnSpPr>
          <p:nvPr/>
        </p:nvCxnSpPr>
        <p:spPr>
          <a:xfrm flipV="1">
            <a:off x="9239608" y="4555833"/>
            <a:ext cx="0" cy="3027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2D32E233-CFCC-4993-A5C8-F86832939697}"/>
              </a:ext>
            </a:extLst>
          </p:cNvPr>
          <p:cNvCxnSpPr>
            <a:cxnSpLocks/>
            <a:stCxn id="6" idx="0"/>
            <a:endCxn id="18" idx="2"/>
          </p:cNvCxnSpPr>
          <p:nvPr/>
        </p:nvCxnSpPr>
        <p:spPr>
          <a:xfrm flipV="1">
            <a:off x="9239608" y="5322285"/>
            <a:ext cx="0" cy="2976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028D155-4493-415C-89EF-79401A477EF2}"/>
              </a:ext>
            </a:extLst>
          </p:cNvPr>
          <p:cNvSpPr txBox="1"/>
          <p:nvPr/>
        </p:nvSpPr>
        <p:spPr>
          <a:xfrm>
            <a:off x="698142" y="4203820"/>
            <a:ext cx="4906430" cy="1569660"/>
          </a:xfrm>
          <a:prstGeom prst="rect">
            <a:avLst/>
          </a:prstGeom>
          <a:noFill/>
        </p:spPr>
        <p:txBody>
          <a:bodyPr wrap="square">
            <a:spAutoFit/>
          </a:bodyPr>
          <a:lstStyle/>
          <a:p>
            <a:r>
              <a:rPr lang="en-US" altLang="zh-CN" sz="2400" dirty="0"/>
              <a:t>Context is a function of the hidden</a:t>
            </a:r>
          </a:p>
          <a:p>
            <a:r>
              <a:rPr lang="en-US" altLang="zh-CN" sz="2400" dirty="0"/>
              <a:t>representations of the input, and may be used by the decoder in a variety of ways.</a:t>
            </a:r>
            <a:endParaRPr lang="zh-CN" altLang="en-US" sz="2400" dirty="0"/>
          </a:p>
        </p:txBody>
      </p:sp>
      <p:cxnSp>
        <p:nvCxnSpPr>
          <p:cNvPr id="28" name="直接箭头连接符 27">
            <a:extLst>
              <a:ext uri="{FF2B5EF4-FFF2-40B4-BE49-F238E27FC236}">
                <a16:creationId xmlns:a16="http://schemas.microsoft.com/office/drawing/2014/main" id="{B2102922-C67F-4605-B823-06C4458F5946}"/>
              </a:ext>
            </a:extLst>
          </p:cNvPr>
          <p:cNvCxnSpPr>
            <a:cxnSpLocks/>
            <a:endCxn id="18" idx="1"/>
          </p:cNvCxnSpPr>
          <p:nvPr/>
        </p:nvCxnSpPr>
        <p:spPr>
          <a:xfrm>
            <a:off x="5604572" y="5090250"/>
            <a:ext cx="1380786" cy="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248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lstStyle/>
          <a:p>
            <a:r>
              <a:rPr lang="en-US" altLang="zh-CN" dirty="0"/>
              <a:t>Introduction</a:t>
            </a:r>
          </a:p>
          <a:p>
            <a:r>
              <a:rPr lang="en-US" altLang="zh-CN" b="1" dirty="0"/>
              <a:t>Methods</a:t>
            </a:r>
            <a:endParaRPr lang="en-US" altLang="zh-CN" dirty="0"/>
          </a:p>
          <a:p>
            <a:pPr lvl="1"/>
            <a:r>
              <a:rPr lang="en-US" altLang="zh-CN" dirty="0"/>
              <a:t>Word-Based Models &amp; Phrase-Based Models</a:t>
            </a:r>
          </a:p>
          <a:p>
            <a:pPr lvl="1"/>
            <a:r>
              <a:rPr lang="en-US" altLang="zh-CN" dirty="0"/>
              <a:t>Encoder-Decoder Models</a:t>
            </a:r>
          </a:p>
          <a:p>
            <a:pPr lvl="2"/>
            <a:r>
              <a:rPr lang="en-US" altLang="zh-CN" b="1" dirty="0"/>
              <a:t>Encoder-Decoder with RNNs</a:t>
            </a:r>
          </a:p>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37</a:t>
            </a:fld>
            <a:endParaRPr lang="zh-CN" altLang="en-US"/>
          </a:p>
        </p:txBody>
      </p:sp>
    </p:spTree>
    <p:extLst>
      <p:ext uri="{BB962C8B-B14F-4D97-AF65-F5344CB8AC3E}">
        <p14:creationId xmlns:p14="http://schemas.microsoft.com/office/powerpoint/2010/main" val="1167824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5E24D-CA63-4187-A136-D4A1B3F13F6B}"/>
              </a:ext>
            </a:extLst>
          </p:cNvPr>
          <p:cNvSpPr>
            <a:spLocks noGrp="1"/>
          </p:cNvSpPr>
          <p:nvPr>
            <p:ph type="title"/>
          </p:nvPr>
        </p:nvSpPr>
        <p:spPr/>
        <p:txBody>
          <a:bodyPr/>
          <a:lstStyle/>
          <a:p>
            <a:r>
              <a:rPr lang="en-US" altLang="zh-CN" dirty="0"/>
              <a:t>Encoder-Decoder with RNNs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C1430E0-D6D3-4409-BDE6-193AC7B10DD1}"/>
                  </a:ext>
                </a:extLst>
              </p:cNvPr>
              <p:cNvSpPr>
                <a:spLocks noGrp="1"/>
              </p:cNvSpPr>
              <p:nvPr>
                <p:ph idx="1"/>
              </p:nvPr>
            </p:nvSpPr>
            <p:spPr>
              <a:xfrm>
                <a:off x="501230" y="1003299"/>
                <a:ext cx="11081170" cy="5854701"/>
              </a:xfrm>
            </p:spPr>
            <p:txBody>
              <a:bodyPr>
                <a:noAutofit/>
              </a:bodyPr>
              <a:lstStyle/>
              <a:p>
                <a:r>
                  <a:rPr lang="en-US" altLang="zh-CN" dirty="0"/>
                  <a:t>Recall the conditional RNN language model for computing </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b="1" i="1" dirty="0" smtClean="0">
                        <a:latin typeface="Cambria Math" panose="02040503050406030204" pitchFamily="18" charset="0"/>
                      </a:rPr>
                      <m:t>𝒚</m:t>
                    </m:r>
                    <m:r>
                      <a:rPr lang="en-US" altLang="zh-CN" i="1" dirty="0" smtClean="0">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𝒚</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3</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b="0" i="1" smtClean="0">
                                  <a:latin typeface="Cambria Math" panose="02040503050406030204" pitchFamily="18" charset="0"/>
                                </a:rPr>
                                <m:t>𝑚</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Sub>
                        </m:e>
                      </m:d>
                    </m:oMath>
                  </m:oMathPara>
                </a14:m>
                <a:endParaRPr lang="en-US" altLang="zh-CN" dirty="0"/>
              </a:p>
              <a:p>
                <a:r>
                  <a:rPr lang="en-US" altLang="zh-CN" dirty="0"/>
                  <a:t>Given activation function like tanh or ReLU, a function of the input at time </a:t>
                </a:r>
                <a14:m>
                  <m:oMath xmlns:m="http://schemas.openxmlformats.org/officeDocument/2006/math">
                    <m:r>
                      <a:rPr lang="en-US" altLang="zh-CN" i="1" dirty="0" smtClean="0">
                        <a:latin typeface="Cambria Math" panose="02040503050406030204" pitchFamily="18" charset="0"/>
                      </a:rPr>
                      <m:t>𝑡</m:t>
                    </m:r>
                  </m:oMath>
                </a14:m>
                <a:r>
                  <a:rPr lang="en-US" altLang="zh-CN" dirty="0"/>
                  <a:t> and the hidden state at time </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 − 1</m:t>
                    </m:r>
                  </m:oMath>
                </a14:m>
                <a:r>
                  <a:rPr lang="en-US" altLang="zh-CN" dirty="0"/>
                  <a:t>, and </a:t>
                </a:r>
                <a14:m>
                  <m:oMath xmlns:m="http://schemas.openxmlformats.org/officeDocument/2006/math">
                    <m:r>
                      <a:rPr lang="en-US" altLang="zh-CN" i="1" dirty="0" smtClean="0">
                        <a:latin typeface="Cambria Math" panose="02040503050406030204" pitchFamily="18" charset="0"/>
                      </a:rPr>
                      <m:t>𝑓</m:t>
                    </m:r>
                  </m:oMath>
                </a14:m>
                <a:r>
                  <a:rPr lang="en-US" altLang="zh-CN" dirty="0"/>
                  <a:t> is a softmax over the set of possible vocabulary items</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Sub>
                        </m:e>
                      </m:d>
                    </m:oMath>
                  </m:oMathPara>
                </a14:m>
                <a:endParaRPr lang="en-US" altLang="zh-CN" dirty="0"/>
              </a:p>
              <a:p>
                <a:r>
                  <a:rPr lang="en-US" altLang="zh-CN" dirty="0"/>
                  <a:t>Where is source text </a:t>
                </a:r>
                <a14:m>
                  <m:oMath xmlns:m="http://schemas.openxmlformats.org/officeDocument/2006/math">
                    <m:r>
                      <a:rPr lang="en-US" altLang="zh-CN" b="1" i="1" smtClean="0">
                        <a:latin typeface="Cambria Math" panose="02040503050406030204" pitchFamily="18" charset="0"/>
                      </a:rPr>
                      <m:t>𝒙</m:t>
                    </m:r>
                  </m:oMath>
                </a14:m>
                <a:r>
                  <a:rPr lang="en-US" altLang="zh-CN" dirty="0"/>
                  <a:t> and what is target text </a:t>
                </a:r>
                <a14:m>
                  <m:oMath xmlns:m="http://schemas.openxmlformats.org/officeDocument/2006/math">
                    <m:r>
                      <a:rPr lang="en-US" altLang="zh-CN" b="1" i="1" smtClean="0">
                        <a:latin typeface="Cambria Math" panose="02040503050406030204" pitchFamily="18" charset="0"/>
                      </a:rPr>
                      <m:t>𝒚</m:t>
                    </m:r>
                  </m:oMath>
                </a14:m>
                <a:r>
                  <a:rPr lang="en-US" altLang="zh-CN" dirty="0"/>
                  <a:t>? Compute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1" i="1" smtClean="0">
                        <a:latin typeface="Cambria Math" panose="02040503050406030204" pitchFamily="18" charset="0"/>
                      </a:rPr>
                      <m:t>𝒚</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𝒚</m:t>
                          </m:r>
                        </m:e>
                        <m:e>
                          <m:r>
                            <a:rPr lang="en-US" altLang="zh-CN" b="1" i="1" smtClean="0">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3</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b="1" i="1">
                              <a:latin typeface="Cambria Math" panose="02040503050406030204" pitchFamily="18" charset="0"/>
                            </a:rPr>
                            <m:t>𝒙</m:t>
                          </m:r>
                        </m:e>
                      </m:d>
                      <m:r>
                        <a:rPr lang="en-US" altLang="zh-CN" i="1">
                          <a:latin typeface="Cambria Math" panose="02040503050406030204" pitchFamily="18" charset="0"/>
                        </a:rPr>
                        <m:t>⋅⋯</m:t>
                      </m:r>
                      <m:r>
                        <a:rPr lang="en-US" altLang="zh-CN" i="1">
                          <a:latin typeface="Cambria Math" panose="02040503050406030204" pitchFamily="18" charset="0"/>
                        </a:rPr>
                        <m:t>𝑝</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sub>
                          </m:sSub>
                        </m:e>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𝑚</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1" i="1">
                              <a:latin typeface="Cambria Math" panose="02040503050406030204" pitchFamily="18" charset="0"/>
                            </a:rPr>
                            <m:t>𝒙</m:t>
                          </m:r>
                        </m:e>
                      </m:d>
                    </m:oMath>
                  </m:oMathPara>
                </a14:m>
                <a:endParaRPr lang="en-US" altLang="zh-CN" dirty="0"/>
              </a:p>
            </p:txBody>
          </p:sp>
        </mc:Choice>
        <mc:Fallback xmlns="">
          <p:sp>
            <p:nvSpPr>
              <p:cNvPr id="3" name="内容占位符 2">
                <a:extLst>
                  <a:ext uri="{FF2B5EF4-FFF2-40B4-BE49-F238E27FC236}">
                    <a16:creationId xmlns:a16="http://schemas.microsoft.com/office/drawing/2014/main" id="{1C1430E0-D6D3-4409-BDE6-193AC7B10DD1}"/>
                  </a:ext>
                </a:extLst>
              </p:cNvPr>
              <p:cNvSpPr>
                <a:spLocks noGrp="1" noRot="1" noChangeAspect="1" noMove="1" noResize="1" noEditPoints="1" noAdjustHandles="1" noChangeArrowheads="1" noChangeShapeType="1" noTextEdit="1"/>
              </p:cNvSpPr>
              <p:nvPr>
                <p:ph idx="1"/>
              </p:nvPr>
            </p:nvSpPr>
            <p:spPr>
              <a:xfrm>
                <a:off x="501230" y="1003299"/>
                <a:ext cx="11081170" cy="5854701"/>
              </a:xfrm>
              <a:blipFill>
                <a:blip r:embed="rId3"/>
                <a:stretch>
                  <a:fillRect l="-1030" t="-1518"/>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5D5F6DE8-2F22-48E8-8F93-ADB9B61B352F}"/>
              </a:ext>
            </a:extLst>
          </p:cNvPr>
          <p:cNvSpPr>
            <a:spLocks noGrp="1"/>
          </p:cNvSpPr>
          <p:nvPr>
            <p:ph type="sldNum" sz="quarter" idx="12"/>
          </p:nvPr>
        </p:nvSpPr>
        <p:spPr/>
        <p:txBody>
          <a:bodyPr/>
          <a:lstStyle/>
          <a:p>
            <a:fld id="{DC8BB421-126E-41CB-B73A-69D52E98CAE3}" type="slidenum">
              <a:rPr lang="zh-CN" altLang="en-US" smtClean="0"/>
              <a:t>38</a:t>
            </a:fld>
            <a:endParaRPr lang="zh-CN" altLang="en-US"/>
          </a:p>
        </p:txBody>
      </p:sp>
    </p:spTree>
    <p:extLst>
      <p:ext uri="{BB962C8B-B14F-4D97-AF65-F5344CB8AC3E}">
        <p14:creationId xmlns:p14="http://schemas.microsoft.com/office/powerpoint/2010/main" val="3145363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4D746F2A-F3EE-4CC6-B67A-A7EE60FBEEAD}"/>
                  </a:ext>
                </a:extLst>
              </p:cNvPr>
              <p:cNvSpPr>
                <a:spLocks noGrp="1"/>
              </p:cNvSpPr>
              <p:nvPr>
                <p:ph type="title"/>
              </p:nvPr>
            </p:nvSpPr>
            <p:spPr/>
            <p:txBody>
              <a:bodyPr/>
              <a:lstStyle/>
              <a:p>
                <a:r>
                  <a:rPr lang="en-US" altLang="zh-CN" dirty="0"/>
                  <a:t>Autoregressive generation – get </a:t>
                </a:r>
                <a14:m>
                  <m:oMath xmlns:m="http://schemas.openxmlformats.org/officeDocument/2006/math">
                    <m:r>
                      <a:rPr lang="en-US" altLang="zh-CN" b="1" i="1" smtClean="0">
                        <a:latin typeface="Cambria Math" panose="02040503050406030204" pitchFamily="18" charset="0"/>
                      </a:rPr>
                      <m:t>𝒚</m:t>
                    </m:r>
                  </m:oMath>
                </a14:m>
                <a:endParaRPr lang="zh-CN" altLang="en-US" dirty="0"/>
              </a:p>
            </p:txBody>
          </p:sp>
        </mc:Choice>
        <mc:Fallback xmlns="">
          <p:sp>
            <p:nvSpPr>
              <p:cNvPr id="2" name="标题 1">
                <a:extLst>
                  <a:ext uri="{FF2B5EF4-FFF2-40B4-BE49-F238E27FC236}">
                    <a16:creationId xmlns:a16="http://schemas.microsoft.com/office/drawing/2014/main" id="{4D746F2A-F3EE-4CC6-B67A-A7EE60FBEEAD}"/>
                  </a:ext>
                </a:extLst>
              </p:cNvPr>
              <p:cNvSpPr>
                <a:spLocks noGrp="1" noRot="1" noChangeAspect="1" noMove="1" noResize="1" noEditPoints="1" noAdjustHandles="1" noChangeArrowheads="1" noChangeShapeType="1" noTextEdit="1"/>
              </p:cNvSpPr>
              <p:nvPr>
                <p:ph type="title"/>
              </p:nvPr>
            </p:nvSpPr>
            <p:spPr>
              <a:blipFill>
                <a:blip r:embed="rId3"/>
                <a:stretch>
                  <a:fillRect l="-1750" t="-25926" b="-3703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725D7C9-B407-487A-9866-8A43EBC4992B}"/>
              </a:ext>
            </a:extLst>
          </p:cNvPr>
          <p:cNvSpPr>
            <a:spLocks noGrp="1"/>
          </p:cNvSpPr>
          <p:nvPr>
            <p:ph type="sldNum" sz="quarter" idx="12"/>
          </p:nvPr>
        </p:nvSpPr>
        <p:spPr/>
        <p:txBody>
          <a:bodyPr/>
          <a:lstStyle/>
          <a:p>
            <a:fld id="{DC8BB421-126E-41CB-B73A-69D52E98CAE3}" type="slidenum">
              <a:rPr lang="zh-CN" altLang="en-US" smtClean="0"/>
              <a:t>39</a:t>
            </a:fld>
            <a:endParaRPr lang="zh-CN" altLang="en-US"/>
          </a:p>
        </p:txBody>
      </p:sp>
      <p:sp>
        <p:nvSpPr>
          <p:cNvPr id="5" name="矩形: 圆角 4">
            <a:extLst>
              <a:ext uri="{FF2B5EF4-FFF2-40B4-BE49-F238E27FC236}">
                <a16:creationId xmlns:a16="http://schemas.microsoft.com/office/drawing/2014/main" id="{41B26144-8792-4BC2-B9B5-8DB51F3E7805}"/>
              </a:ext>
            </a:extLst>
          </p:cNvPr>
          <p:cNvSpPr/>
          <p:nvPr/>
        </p:nvSpPr>
        <p:spPr>
          <a:xfrm>
            <a:off x="4347097" y="4360843"/>
            <a:ext cx="7033851" cy="865469"/>
          </a:xfrm>
          <a:prstGeom prst="roundRect">
            <a:avLst>
              <a:gd name="adj" fmla="val 5538"/>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1F694F09-FBCE-45E0-9146-A857DC61686D}"/>
              </a:ext>
            </a:extLst>
          </p:cNvPr>
          <p:cNvSpPr/>
          <p:nvPr/>
        </p:nvSpPr>
        <p:spPr>
          <a:xfrm>
            <a:off x="5767091" y="5397656"/>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7" name="矩形: 圆角 6">
            <a:extLst>
              <a:ext uri="{FF2B5EF4-FFF2-40B4-BE49-F238E27FC236}">
                <a16:creationId xmlns:a16="http://schemas.microsoft.com/office/drawing/2014/main" id="{A99CA230-58C5-4610-8C5E-96FFF16D9173}"/>
              </a:ext>
            </a:extLst>
          </p:cNvPr>
          <p:cNvSpPr/>
          <p:nvPr/>
        </p:nvSpPr>
        <p:spPr>
          <a:xfrm>
            <a:off x="5705266" y="4454641"/>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圆角 7">
            <a:extLst>
              <a:ext uri="{FF2B5EF4-FFF2-40B4-BE49-F238E27FC236}">
                <a16:creationId xmlns:a16="http://schemas.microsoft.com/office/drawing/2014/main" id="{2A17C102-FFC8-4B75-8419-99881EEFB323}"/>
              </a:ext>
            </a:extLst>
          </p:cNvPr>
          <p:cNvSpPr/>
          <p:nvPr/>
        </p:nvSpPr>
        <p:spPr>
          <a:xfrm>
            <a:off x="7300934" y="4454641"/>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3426DD91-285D-4A8D-8F90-E8F5173E379F}"/>
              </a:ext>
            </a:extLst>
          </p:cNvPr>
          <p:cNvSpPr/>
          <p:nvPr/>
        </p:nvSpPr>
        <p:spPr>
          <a:xfrm>
            <a:off x="8892044" y="4454641"/>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箭头连接符 9">
            <a:extLst>
              <a:ext uri="{FF2B5EF4-FFF2-40B4-BE49-F238E27FC236}">
                <a16:creationId xmlns:a16="http://schemas.microsoft.com/office/drawing/2014/main" id="{9B835AEC-F489-45D3-9D1B-790C600B0294}"/>
              </a:ext>
            </a:extLst>
          </p:cNvPr>
          <p:cNvCxnSpPr>
            <a:cxnSpLocks/>
            <a:stCxn id="6" idx="0"/>
            <a:endCxn id="7" idx="2"/>
          </p:cNvCxnSpPr>
          <p:nvPr/>
        </p:nvCxnSpPr>
        <p:spPr>
          <a:xfrm flipH="1" flipV="1">
            <a:off x="5905679" y="5143719"/>
            <a:ext cx="715"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B8CEF53-1A0C-42A8-9E9C-0320F9F6958B}"/>
              </a:ext>
            </a:extLst>
          </p:cNvPr>
          <p:cNvCxnSpPr>
            <a:cxnSpLocks/>
            <a:stCxn id="22" idx="0"/>
            <a:endCxn id="8" idx="2"/>
          </p:cNvCxnSpPr>
          <p:nvPr/>
        </p:nvCxnSpPr>
        <p:spPr>
          <a:xfrm flipV="1">
            <a:off x="7500393" y="5143719"/>
            <a:ext cx="954"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33D9B79-EDED-47BB-A659-66A8E179F01B}"/>
              </a:ext>
            </a:extLst>
          </p:cNvPr>
          <p:cNvCxnSpPr>
            <a:cxnSpLocks/>
            <a:stCxn id="26" idx="0"/>
            <a:endCxn id="9" idx="2"/>
          </p:cNvCxnSpPr>
          <p:nvPr/>
        </p:nvCxnSpPr>
        <p:spPr>
          <a:xfrm flipV="1">
            <a:off x="9090117" y="5143719"/>
            <a:ext cx="2340"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22629A54-E3DE-410E-8ABB-865BFBAE990B}"/>
              </a:ext>
            </a:extLst>
          </p:cNvPr>
          <p:cNvCxnSpPr>
            <a:cxnSpLocks/>
            <a:stCxn id="7" idx="3"/>
            <a:endCxn id="8" idx="1"/>
          </p:cNvCxnSpPr>
          <p:nvPr/>
        </p:nvCxnSpPr>
        <p:spPr>
          <a:xfrm>
            <a:off x="6106092" y="4799180"/>
            <a:ext cx="11948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5DD6687-99EE-48BF-B5B7-27A9CAC8E147}"/>
              </a:ext>
            </a:extLst>
          </p:cNvPr>
          <p:cNvCxnSpPr>
            <a:cxnSpLocks/>
            <a:stCxn id="8" idx="3"/>
            <a:endCxn id="9" idx="1"/>
          </p:cNvCxnSpPr>
          <p:nvPr/>
        </p:nvCxnSpPr>
        <p:spPr>
          <a:xfrm>
            <a:off x="7701760" y="4799180"/>
            <a:ext cx="11902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2A994B5-66B2-48D5-8E24-35850BC591AA}"/>
              </a:ext>
            </a:extLst>
          </p:cNvPr>
          <p:cNvCxnSpPr>
            <a:cxnSpLocks/>
            <a:stCxn id="17" idx="3"/>
          </p:cNvCxnSpPr>
          <p:nvPr/>
        </p:nvCxnSpPr>
        <p:spPr>
          <a:xfrm>
            <a:off x="10812023" y="4790601"/>
            <a:ext cx="5168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FC2E366-CDB7-49F2-B401-28F490834FB3}"/>
              </a:ext>
            </a:extLst>
          </p:cNvPr>
          <p:cNvCxnSpPr>
            <a:cxnSpLocks/>
            <a:stCxn id="30" idx="0"/>
            <a:endCxn id="17" idx="2"/>
          </p:cNvCxnSpPr>
          <p:nvPr/>
        </p:nvCxnSpPr>
        <p:spPr>
          <a:xfrm flipH="1" flipV="1">
            <a:off x="10611610" y="5135140"/>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9CF03F4D-58DC-4DA0-B16B-EC6EBA0FD807}"/>
              </a:ext>
            </a:extLst>
          </p:cNvPr>
          <p:cNvSpPr/>
          <p:nvPr/>
        </p:nvSpPr>
        <p:spPr>
          <a:xfrm>
            <a:off x="10411197" y="4446062"/>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17">
            <a:extLst>
              <a:ext uri="{FF2B5EF4-FFF2-40B4-BE49-F238E27FC236}">
                <a16:creationId xmlns:a16="http://schemas.microsoft.com/office/drawing/2014/main" id="{D5C385DF-AC0F-469D-B3B7-923CDCB0AD76}"/>
              </a:ext>
            </a:extLst>
          </p:cNvPr>
          <p:cNvCxnSpPr>
            <a:cxnSpLocks/>
            <a:stCxn id="9" idx="3"/>
            <a:endCxn id="17" idx="1"/>
          </p:cNvCxnSpPr>
          <p:nvPr/>
        </p:nvCxnSpPr>
        <p:spPr>
          <a:xfrm flipV="1">
            <a:off x="9292870" y="4790601"/>
            <a:ext cx="1118327" cy="8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24CDA89D-EA1C-4B07-989F-C747618D5119}"/>
              </a:ext>
            </a:extLst>
          </p:cNvPr>
          <p:cNvSpPr/>
          <p:nvPr/>
        </p:nvSpPr>
        <p:spPr>
          <a:xfrm>
            <a:off x="5797707" y="5423389"/>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B2D4822-34BB-4340-9616-B43934E88F65}"/>
              </a:ext>
            </a:extLst>
          </p:cNvPr>
          <p:cNvSpPr/>
          <p:nvPr/>
        </p:nvSpPr>
        <p:spPr>
          <a:xfrm>
            <a:off x="5797707" y="566932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014DCCDF-DECC-4C83-9DCB-2CB78815876C}"/>
              </a:ext>
            </a:extLst>
          </p:cNvPr>
          <p:cNvSpPr/>
          <p:nvPr/>
        </p:nvSpPr>
        <p:spPr>
          <a:xfrm>
            <a:off x="5797707" y="592000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D936E4F8-5BDE-4354-950F-FB5A5A4F5DE6}"/>
              </a:ext>
            </a:extLst>
          </p:cNvPr>
          <p:cNvSpPr/>
          <p:nvPr/>
        </p:nvSpPr>
        <p:spPr>
          <a:xfrm>
            <a:off x="7361090" y="5397656"/>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3" name="椭圆 22">
            <a:extLst>
              <a:ext uri="{FF2B5EF4-FFF2-40B4-BE49-F238E27FC236}">
                <a16:creationId xmlns:a16="http://schemas.microsoft.com/office/drawing/2014/main" id="{59ABE56C-3430-4D43-B772-C0F7D26D7638}"/>
              </a:ext>
            </a:extLst>
          </p:cNvPr>
          <p:cNvSpPr/>
          <p:nvPr/>
        </p:nvSpPr>
        <p:spPr>
          <a:xfrm>
            <a:off x="7391706" y="5423389"/>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6CF38F7-85CD-427C-87C9-170B488EE946}"/>
              </a:ext>
            </a:extLst>
          </p:cNvPr>
          <p:cNvSpPr/>
          <p:nvPr/>
        </p:nvSpPr>
        <p:spPr>
          <a:xfrm>
            <a:off x="7391706" y="566932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5909718-47A9-4938-BACC-01C2CC6DCC9F}"/>
              </a:ext>
            </a:extLst>
          </p:cNvPr>
          <p:cNvSpPr/>
          <p:nvPr/>
        </p:nvSpPr>
        <p:spPr>
          <a:xfrm>
            <a:off x="7391706" y="592000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A7BE9D1E-7C60-438F-ACD4-E4D83305C9CC}"/>
              </a:ext>
            </a:extLst>
          </p:cNvPr>
          <p:cNvSpPr/>
          <p:nvPr/>
        </p:nvSpPr>
        <p:spPr>
          <a:xfrm>
            <a:off x="8950814" y="5397656"/>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7" name="椭圆 26">
            <a:extLst>
              <a:ext uri="{FF2B5EF4-FFF2-40B4-BE49-F238E27FC236}">
                <a16:creationId xmlns:a16="http://schemas.microsoft.com/office/drawing/2014/main" id="{B5ED3D71-C93E-497F-8EB0-D2DA5E8138B4}"/>
              </a:ext>
            </a:extLst>
          </p:cNvPr>
          <p:cNvSpPr/>
          <p:nvPr/>
        </p:nvSpPr>
        <p:spPr>
          <a:xfrm>
            <a:off x="8981430" y="5423389"/>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A65ED57-DC80-45CB-905D-133A874384E9}"/>
              </a:ext>
            </a:extLst>
          </p:cNvPr>
          <p:cNvSpPr/>
          <p:nvPr/>
        </p:nvSpPr>
        <p:spPr>
          <a:xfrm>
            <a:off x="8981430" y="566932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B4FF3E5-CFC6-4960-A00D-74DE2A9D1703}"/>
              </a:ext>
            </a:extLst>
          </p:cNvPr>
          <p:cNvSpPr/>
          <p:nvPr/>
        </p:nvSpPr>
        <p:spPr>
          <a:xfrm>
            <a:off x="8981430" y="592000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8E94222B-3CA7-49A9-9153-C4745D9E72E6}"/>
              </a:ext>
            </a:extLst>
          </p:cNvPr>
          <p:cNvSpPr/>
          <p:nvPr/>
        </p:nvSpPr>
        <p:spPr>
          <a:xfrm>
            <a:off x="10473734" y="5397656"/>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31" name="椭圆 30">
            <a:extLst>
              <a:ext uri="{FF2B5EF4-FFF2-40B4-BE49-F238E27FC236}">
                <a16:creationId xmlns:a16="http://schemas.microsoft.com/office/drawing/2014/main" id="{8E3E7897-FDD3-4946-A3D0-FF0002F87F66}"/>
              </a:ext>
            </a:extLst>
          </p:cNvPr>
          <p:cNvSpPr/>
          <p:nvPr/>
        </p:nvSpPr>
        <p:spPr>
          <a:xfrm>
            <a:off x="10504350" y="5423389"/>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EE4E640D-783B-4D23-817C-888CF66D5E0C}"/>
              </a:ext>
            </a:extLst>
          </p:cNvPr>
          <p:cNvSpPr/>
          <p:nvPr/>
        </p:nvSpPr>
        <p:spPr>
          <a:xfrm>
            <a:off x="10504350" y="566932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D41A6D3-70CA-43A6-A1B2-EC32C8C3732A}"/>
              </a:ext>
            </a:extLst>
          </p:cNvPr>
          <p:cNvSpPr/>
          <p:nvPr/>
        </p:nvSpPr>
        <p:spPr>
          <a:xfrm>
            <a:off x="10504350" y="5920006"/>
            <a:ext cx="220020" cy="2190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8CB5379-6761-4466-ABB4-564AA41A1B03}"/>
              </a:ext>
            </a:extLst>
          </p:cNvPr>
          <p:cNvSpPr txBox="1"/>
          <p:nvPr/>
        </p:nvSpPr>
        <p:spPr>
          <a:xfrm>
            <a:off x="1203855" y="5488241"/>
            <a:ext cx="2414039" cy="400110"/>
          </a:xfrm>
          <a:prstGeom prst="rect">
            <a:avLst/>
          </a:prstGeom>
          <a:noFill/>
        </p:spPr>
        <p:txBody>
          <a:bodyPr wrap="square">
            <a:spAutoFit/>
          </a:bodyPr>
          <a:lstStyle/>
          <a:p>
            <a:r>
              <a:rPr lang="en-US" altLang="zh-CN" sz="2000" dirty="0"/>
              <a:t>Embedding</a:t>
            </a:r>
            <a:endParaRPr lang="zh-CN" altLang="en-US" sz="2000" dirty="0"/>
          </a:p>
        </p:txBody>
      </p:sp>
      <p:sp>
        <p:nvSpPr>
          <p:cNvPr id="35" name="文本框 34">
            <a:extLst>
              <a:ext uri="{FF2B5EF4-FFF2-40B4-BE49-F238E27FC236}">
                <a16:creationId xmlns:a16="http://schemas.microsoft.com/office/drawing/2014/main" id="{2D255F56-2028-4DBD-9F1D-58A16C3ED8FE}"/>
              </a:ext>
            </a:extLst>
          </p:cNvPr>
          <p:cNvSpPr txBox="1"/>
          <p:nvPr/>
        </p:nvSpPr>
        <p:spPr>
          <a:xfrm>
            <a:off x="1203855" y="6408494"/>
            <a:ext cx="10231329" cy="400110"/>
          </a:xfrm>
          <a:prstGeom prst="rect">
            <a:avLst/>
          </a:prstGeom>
          <a:noFill/>
        </p:spPr>
        <p:txBody>
          <a:bodyPr wrap="square">
            <a:spAutoFit/>
          </a:bodyPr>
          <a:lstStyle/>
          <a:p>
            <a:r>
              <a:rPr lang="en-US" altLang="zh-CN" sz="2000" dirty="0"/>
              <a:t>Input Word                                       &lt;s&gt;               So                long              and</a:t>
            </a:r>
            <a:endParaRPr lang="zh-CN" altLang="en-US" sz="2000" dirty="0"/>
          </a:p>
        </p:txBody>
      </p:sp>
      <p:sp>
        <p:nvSpPr>
          <p:cNvPr id="36" name="文本框 35">
            <a:extLst>
              <a:ext uri="{FF2B5EF4-FFF2-40B4-BE49-F238E27FC236}">
                <a16:creationId xmlns:a16="http://schemas.microsoft.com/office/drawing/2014/main" id="{101881BA-4CD8-4731-938F-2E24F98C7C98}"/>
              </a:ext>
            </a:extLst>
          </p:cNvPr>
          <p:cNvSpPr txBox="1"/>
          <p:nvPr/>
        </p:nvSpPr>
        <p:spPr>
          <a:xfrm>
            <a:off x="4580390" y="4546818"/>
            <a:ext cx="785793" cy="461665"/>
          </a:xfrm>
          <a:prstGeom prst="rect">
            <a:avLst/>
          </a:prstGeom>
          <a:noFill/>
        </p:spPr>
        <p:txBody>
          <a:bodyPr wrap="none" rtlCol="0">
            <a:spAutoFit/>
          </a:bodyPr>
          <a:lstStyle/>
          <a:p>
            <a:r>
              <a:rPr lang="en-US" altLang="zh-CN" sz="2400" dirty="0"/>
              <a:t>RNN</a:t>
            </a:r>
            <a:endParaRPr lang="zh-CN" altLang="en-US" sz="2400" dirty="0"/>
          </a:p>
        </p:txBody>
      </p:sp>
      <p:sp>
        <p:nvSpPr>
          <p:cNvPr id="37" name="矩形 36">
            <a:extLst>
              <a:ext uri="{FF2B5EF4-FFF2-40B4-BE49-F238E27FC236}">
                <a16:creationId xmlns:a16="http://schemas.microsoft.com/office/drawing/2014/main" id="{C7AFB768-06B3-4027-A475-CC76466DC360}"/>
              </a:ext>
            </a:extLst>
          </p:cNvPr>
          <p:cNvSpPr/>
          <p:nvPr/>
        </p:nvSpPr>
        <p:spPr>
          <a:xfrm>
            <a:off x="5373711" y="3430924"/>
            <a:ext cx="1053858" cy="7686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453D7A2-60B0-42CB-B06D-AB2CF3F40B3E}"/>
              </a:ext>
            </a:extLst>
          </p:cNvPr>
          <p:cNvSpPr/>
          <p:nvPr/>
        </p:nvSpPr>
        <p:spPr>
          <a:xfrm>
            <a:off x="5440427" y="3702712"/>
            <a:ext cx="109128" cy="427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8B63AD7-6344-4E45-BE9D-9A613ECE66B5}"/>
              </a:ext>
            </a:extLst>
          </p:cNvPr>
          <p:cNvSpPr/>
          <p:nvPr/>
        </p:nvSpPr>
        <p:spPr>
          <a:xfrm>
            <a:off x="5553884" y="3939380"/>
            <a:ext cx="109128" cy="191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1E560112-2361-4C88-8120-693CB371707B}"/>
              </a:ext>
            </a:extLst>
          </p:cNvPr>
          <p:cNvSpPr/>
          <p:nvPr/>
        </p:nvSpPr>
        <p:spPr>
          <a:xfrm>
            <a:off x="5672639" y="3808411"/>
            <a:ext cx="109128" cy="322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AB27162D-E9D9-45DB-978C-B1A0BDFBE714}"/>
              </a:ext>
            </a:extLst>
          </p:cNvPr>
          <p:cNvSpPr/>
          <p:nvPr/>
        </p:nvSpPr>
        <p:spPr>
          <a:xfrm>
            <a:off x="5786096" y="3552607"/>
            <a:ext cx="109128" cy="578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319369B2-E7D4-478D-B9C4-35C7BEC3189A}"/>
              </a:ext>
            </a:extLst>
          </p:cNvPr>
          <p:cNvSpPr/>
          <p:nvPr/>
        </p:nvSpPr>
        <p:spPr>
          <a:xfrm>
            <a:off x="5899553" y="4051354"/>
            <a:ext cx="109128" cy="7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35418920-4AF0-4D6C-B947-19E9C93EC72D}"/>
              </a:ext>
            </a:extLst>
          </p:cNvPr>
          <p:cNvSpPr/>
          <p:nvPr/>
        </p:nvSpPr>
        <p:spPr>
          <a:xfrm>
            <a:off x="6013010" y="3989403"/>
            <a:ext cx="109128" cy="14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D123EFF6-1FE0-497F-A35B-79D0B8C76B56}"/>
              </a:ext>
            </a:extLst>
          </p:cNvPr>
          <p:cNvSpPr/>
          <p:nvPr/>
        </p:nvSpPr>
        <p:spPr>
          <a:xfrm>
            <a:off x="6131765" y="3762996"/>
            <a:ext cx="109128" cy="368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15A624F-A89E-4851-B1E4-D9540ECA575B}"/>
              </a:ext>
            </a:extLst>
          </p:cNvPr>
          <p:cNvSpPr/>
          <p:nvPr/>
        </p:nvSpPr>
        <p:spPr>
          <a:xfrm>
            <a:off x="6245490" y="4052364"/>
            <a:ext cx="109128" cy="77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a:extLst>
              <a:ext uri="{FF2B5EF4-FFF2-40B4-BE49-F238E27FC236}">
                <a16:creationId xmlns:a16="http://schemas.microsoft.com/office/drawing/2014/main" id="{979781D6-FD02-447E-BA0E-BFA2679800FB}"/>
              </a:ext>
            </a:extLst>
          </p:cNvPr>
          <p:cNvSpPr/>
          <p:nvPr/>
        </p:nvSpPr>
        <p:spPr>
          <a:xfrm>
            <a:off x="6969552" y="3430924"/>
            <a:ext cx="1053858" cy="7686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F8C6A1B-54CE-4BE1-96ED-2EB8CD7A3472}"/>
              </a:ext>
            </a:extLst>
          </p:cNvPr>
          <p:cNvSpPr/>
          <p:nvPr/>
        </p:nvSpPr>
        <p:spPr>
          <a:xfrm>
            <a:off x="7036268" y="3998664"/>
            <a:ext cx="109128" cy="1318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D15BC7D-464F-4288-B862-81FC120D1C80}"/>
              </a:ext>
            </a:extLst>
          </p:cNvPr>
          <p:cNvSpPr/>
          <p:nvPr/>
        </p:nvSpPr>
        <p:spPr>
          <a:xfrm>
            <a:off x="7149725" y="3939380"/>
            <a:ext cx="109128" cy="191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49974767-C449-4A29-9F64-926331992033}"/>
              </a:ext>
            </a:extLst>
          </p:cNvPr>
          <p:cNvSpPr/>
          <p:nvPr/>
        </p:nvSpPr>
        <p:spPr>
          <a:xfrm>
            <a:off x="7268480" y="3578800"/>
            <a:ext cx="109128" cy="552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FF5B04CF-56F4-4BF8-B8BD-8B42071008AD}"/>
              </a:ext>
            </a:extLst>
          </p:cNvPr>
          <p:cNvSpPr/>
          <p:nvPr/>
        </p:nvSpPr>
        <p:spPr>
          <a:xfrm>
            <a:off x="7381937" y="3840737"/>
            <a:ext cx="109128" cy="29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FD761D2D-62EE-4192-9149-939F12D81C4D}"/>
              </a:ext>
            </a:extLst>
          </p:cNvPr>
          <p:cNvSpPr/>
          <p:nvPr/>
        </p:nvSpPr>
        <p:spPr>
          <a:xfrm>
            <a:off x="7495394" y="4051354"/>
            <a:ext cx="109128" cy="7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4FAAE961-4253-46B6-AF29-ABDC19FDA399}"/>
              </a:ext>
            </a:extLst>
          </p:cNvPr>
          <p:cNvSpPr/>
          <p:nvPr/>
        </p:nvSpPr>
        <p:spPr>
          <a:xfrm>
            <a:off x="7608851" y="3864551"/>
            <a:ext cx="109128" cy="267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352372CA-8B61-426E-9408-B8B39426207D}"/>
              </a:ext>
            </a:extLst>
          </p:cNvPr>
          <p:cNvSpPr/>
          <p:nvPr/>
        </p:nvSpPr>
        <p:spPr>
          <a:xfrm>
            <a:off x="7727606" y="4051354"/>
            <a:ext cx="109128" cy="803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C07E1761-1DC5-4253-A3D7-C529F4FB5266}"/>
              </a:ext>
            </a:extLst>
          </p:cNvPr>
          <p:cNvSpPr/>
          <p:nvPr/>
        </p:nvSpPr>
        <p:spPr>
          <a:xfrm>
            <a:off x="7841331" y="3817672"/>
            <a:ext cx="109128" cy="312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13ED461B-3A1B-4371-A65C-F3E12C2E4BC6}"/>
              </a:ext>
            </a:extLst>
          </p:cNvPr>
          <p:cNvSpPr/>
          <p:nvPr/>
        </p:nvSpPr>
        <p:spPr>
          <a:xfrm>
            <a:off x="8565393" y="3440185"/>
            <a:ext cx="1053858" cy="7686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94F21C21-F74E-40B9-A8B2-205037B72872}"/>
              </a:ext>
            </a:extLst>
          </p:cNvPr>
          <p:cNvSpPr/>
          <p:nvPr/>
        </p:nvSpPr>
        <p:spPr>
          <a:xfrm>
            <a:off x="8632109" y="3711973"/>
            <a:ext cx="109128" cy="427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59A8AB38-9649-44BD-92B6-2A9FC45702C7}"/>
              </a:ext>
            </a:extLst>
          </p:cNvPr>
          <p:cNvSpPr/>
          <p:nvPr/>
        </p:nvSpPr>
        <p:spPr>
          <a:xfrm>
            <a:off x="8745566" y="3948641"/>
            <a:ext cx="109128" cy="191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2B41B30E-52F2-49AC-83BE-B7E453808C95}"/>
              </a:ext>
            </a:extLst>
          </p:cNvPr>
          <p:cNvSpPr/>
          <p:nvPr/>
        </p:nvSpPr>
        <p:spPr>
          <a:xfrm>
            <a:off x="8864321" y="4043938"/>
            <a:ext cx="109128" cy="96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80E4CAA3-93A0-412C-B991-69EA9B15C0D8}"/>
              </a:ext>
            </a:extLst>
          </p:cNvPr>
          <p:cNvSpPr/>
          <p:nvPr/>
        </p:nvSpPr>
        <p:spPr>
          <a:xfrm>
            <a:off x="8977778" y="4094840"/>
            <a:ext cx="10912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30B7D7A-C4F0-483D-8D5A-4455142BA618}"/>
              </a:ext>
            </a:extLst>
          </p:cNvPr>
          <p:cNvSpPr/>
          <p:nvPr/>
        </p:nvSpPr>
        <p:spPr>
          <a:xfrm>
            <a:off x="9091235" y="4060615"/>
            <a:ext cx="109128" cy="7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8EFA0608-3CA1-4991-ACEA-449653090768}"/>
              </a:ext>
            </a:extLst>
          </p:cNvPr>
          <p:cNvSpPr/>
          <p:nvPr/>
        </p:nvSpPr>
        <p:spPr>
          <a:xfrm>
            <a:off x="9204692" y="3998664"/>
            <a:ext cx="109128" cy="14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EA19CC6F-3B19-4155-8DE9-5DEA303EEA6A}"/>
              </a:ext>
            </a:extLst>
          </p:cNvPr>
          <p:cNvSpPr/>
          <p:nvPr/>
        </p:nvSpPr>
        <p:spPr>
          <a:xfrm>
            <a:off x="9323447" y="3493730"/>
            <a:ext cx="109128" cy="647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AD454B0-6B36-47CF-B742-B55D1CB499EF}"/>
              </a:ext>
            </a:extLst>
          </p:cNvPr>
          <p:cNvSpPr/>
          <p:nvPr/>
        </p:nvSpPr>
        <p:spPr>
          <a:xfrm>
            <a:off x="9437172" y="4061625"/>
            <a:ext cx="109128" cy="77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A2455735-5DBB-4A86-913D-877E91C23CEE}"/>
              </a:ext>
            </a:extLst>
          </p:cNvPr>
          <p:cNvSpPr/>
          <p:nvPr/>
        </p:nvSpPr>
        <p:spPr>
          <a:xfrm>
            <a:off x="10082706" y="3440185"/>
            <a:ext cx="1053858" cy="7686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8FBEA42-21E6-4E98-B56B-C930DE9234E5}"/>
              </a:ext>
            </a:extLst>
          </p:cNvPr>
          <p:cNvSpPr/>
          <p:nvPr/>
        </p:nvSpPr>
        <p:spPr>
          <a:xfrm>
            <a:off x="10149422" y="3989403"/>
            <a:ext cx="109128" cy="15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A6C97374-AEE9-420A-99AB-8E4D5F90F790}"/>
              </a:ext>
            </a:extLst>
          </p:cNvPr>
          <p:cNvSpPr/>
          <p:nvPr/>
        </p:nvSpPr>
        <p:spPr>
          <a:xfrm>
            <a:off x="10262879" y="3552607"/>
            <a:ext cx="109128" cy="587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401AD74A-381C-46C8-A3BF-BE9E77E684F0}"/>
              </a:ext>
            </a:extLst>
          </p:cNvPr>
          <p:cNvSpPr/>
          <p:nvPr/>
        </p:nvSpPr>
        <p:spPr>
          <a:xfrm>
            <a:off x="10381634" y="4060614"/>
            <a:ext cx="109128" cy="79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FB1F7BC4-2CF1-4519-A6A0-1A8B253FEC32}"/>
              </a:ext>
            </a:extLst>
          </p:cNvPr>
          <p:cNvSpPr/>
          <p:nvPr/>
        </p:nvSpPr>
        <p:spPr>
          <a:xfrm>
            <a:off x="10495091" y="4016950"/>
            <a:ext cx="109128" cy="123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B62B848E-1739-4C8C-9050-2A6DB2470EE6}"/>
              </a:ext>
            </a:extLst>
          </p:cNvPr>
          <p:cNvSpPr/>
          <p:nvPr/>
        </p:nvSpPr>
        <p:spPr>
          <a:xfrm>
            <a:off x="10608548" y="4060615"/>
            <a:ext cx="109128" cy="78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FC826FA5-F7C9-4555-8538-546236C2396C}"/>
              </a:ext>
            </a:extLst>
          </p:cNvPr>
          <p:cNvSpPr/>
          <p:nvPr/>
        </p:nvSpPr>
        <p:spPr>
          <a:xfrm>
            <a:off x="10722005" y="3998664"/>
            <a:ext cx="109128" cy="142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8FCEDB62-8C7F-4B5B-8922-0466483BE7C7}"/>
              </a:ext>
            </a:extLst>
          </p:cNvPr>
          <p:cNvSpPr/>
          <p:nvPr/>
        </p:nvSpPr>
        <p:spPr>
          <a:xfrm>
            <a:off x="10840760" y="4060613"/>
            <a:ext cx="109128" cy="80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9EF7FD97-414B-445F-9DA1-EB5B83EF06AC}"/>
              </a:ext>
            </a:extLst>
          </p:cNvPr>
          <p:cNvSpPr/>
          <p:nvPr/>
        </p:nvSpPr>
        <p:spPr>
          <a:xfrm>
            <a:off x="10954485" y="3552607"/>
            <a:ext cx="109128" cy="586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文本框 72">
            <a:extLst>
              <a:ext uri="{FF2B5EF4-FFF2-40B4-BE49-F238E27FC236}">
                <a16:creationId xmlns:a16="http://schemas.microsoft.com/office/drawing/2014/main" id="{7C7BFEA5-41D4-4899-AA47-3728B2F5C01E}"/>
              </a:ext>
            </a:extLst>
          </p:cNvPr>
          <p:cNvSpPr txBox="1"/>
          <p:nvPr/>
        </p:nvSpPr>
        <p:spPr>
          <a:xfrm>
            <a:off x="1218197" y="3769800"/>
            <a:ext cx="2414039" cy="400110"/>
          </a:xfrm>
          <a:prstGeom prst="rect">
            <a:avLst/>
          </a:prstGeom>
          <a:noFill/>
        </p:spPr>
        <p:txBody>
          <a:bodyPr wrap="square">
            <a:spAutoFit/>
          </a:bodyPr>
          <a:lstStyle/>
          <a:p>
            <a:r>
              <a:rPr lang="en-US" altLang="zh-CN" sz="2000" dirty="0"/>
              <a:t>Softmax</a:t>
            </a:r>
            <a:endParaRPr lang="zh-CN" altLang="en-US" sz="2000" dirty="0"/>
          </a:p>
        </p:txBody>
      </p:sp>
      <p:sp>
        <p:nvSpPr>
          <p:cNvPr id="74" name="文本框 73">
            <a:extLst>
              <a:ext uri="{FF2B5EF4-FFF2-40B4-BE49-F238E27FC236}">
                <a16:creationId xmlns:a16="http://schemas.microsoft.com/office/drawing/2014/main" id="{63A47EBB-D742-4420-8B79-FB80C12B73D3}"/>
              </a:ext>
            </a:extLst>
          </p:cNvPr>
          <p:cNvSpPr txBox="1"/>
          <p:nvPr/>
        </p:nvSpPr>
        <p:spPr>
          <a:xfrm>
            <a:off x="1184389" y="2814165"/>
            <a:ext cx="10231329" cy="400110"/>
          </a:xfrm>
          <a:prstGeom prst="rect">
            <a:avLst/>
          </a:prstGeom>
          <a:noFill/>
        </p:spPr>
        <p:txBody>
          <a:bodyPr wrap="square">
            <a:spAutoFit/>
          </a:bodyPr>
          <a:lstStyle/>
          <a:p>
            <a:r>
              <a:rPr lang="en-US" altLang="zh-CN" sz="2000" dirty="0"/>
              <a:t>Sampled word                                     So               long              and               ? </a:t>
            </a:r>
            <a:endParaRPr lang="zh-CN" altLang="en-US" sz="2000" dirty="0"/>
          </a:p>
        </p:txBody>
      </p:sp>
      <p:cxnSp>
        <p:nvCxnSpPr>
          <p:cNvPr id="75" name="连接符: 肘形 74">
            <a:extLst>
              <a:ext uri="{FF2B5EF4-FFF2-40B4-BE49-F238E27FC236}">
                <a16:creationId xmlns:a16="http://schemas.microsoft.com/office/drawing/2014/main" id="{90234FBD-2D15-4D20-AC10-56D10A2087F3}"/>
              </a:ext>
            </a:extLst>
          </p:cNvPr>
          <p:cNvCxnSpPr>
            <a:cxnSpLocks/>
            <a:stCxn id="37" idx="0"/>
            <a:endCxn id="22" idx="2"/>
          </p:cNvCxnSpPr>
          <p:nvPr/>
        </p:nvCxnSpPr>
        <p:spPr>
          <a:xfrm rot="16200000" flipH="1">
            <a:off x="5337528" y="3994035"/>
            <a:ext cx="2725975" cy="1599753"/>
          </a:xfrm>
          <a:prstGeom prst="bentConnector5">
            <a:avLst>
              <a:gd name="adj1" fmla="val -8386"/>
              <a:gd name="adj2" fmla="val 50683"/>
              <a:gd name="adj3" fmla="val 108386"/>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连接符: 肘形 75">
            <a:extLst>
              <a:ext uri="{FF2B5EF4-FFF2-40B4-BE49-F238E27FC236}">
                <a16:creationId xmlns:a16="http://schemas.microsoft.com/office/drawing/2014/main" id="{BD0187C3-513A-4875-9A92-2FDBF05FFC99}"/>
              </a:ext>
            </a:extLst>
          </p:cNvPr>
          <p:cNvCxnSpPr>
            <a:cxnSpLocks/>
            <a:stCxn id="46" idx="0"/>
            <a:endCxn id="26" idx="2"/>
          </p:cNvCxnSpPr>
          <p:nvPr/>
        </p:nvCxnSpPr>
        <p:spPr>
          <a:xfrm rot="16200000" flipH="1">
            <a:off x="6930311" y="3997093"/>
            <a:ext cx="2725975" cy="1593636"/>
          </a:xfrm>
          <a:prstGeom prst="bentConnector5">
            <a:avLst>
              <a:gd name="adj1" fmla="val -8386"/>
              <a:gd name="adj2" fmla="val 48391"/>
              <a:gd name="adj3" fmla="val 108386"/>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1ED77B41-BBBD-46BD-B9FB-EC24CCCFE1A3}"/>
              </a:ext>
            </a:extLst>
          </p:cNvPr>
          <p:cNvCxnSpPr>
            <a:cxnSpLocks/>
            <a:stCxn id="55" idx="0"/>
            <a:endCxn id="30" idx="2"/>
          </p:cNvCxnSpPr>
          <p:nvPr/>
        </p:nvCxnSpPr>
        <p:spPr>
          <a:xfrm rot="16200000" flipH="1">
            <a:off x="8494322" y="4038185"/>
            <a:ext cx="2716714" cy="1520715"/>
          </a:xfrm>
          <a:prstGeom prst="bentConnector5">
            <a:avLst>
              <a:gd name="adj1" fmla="val -8415"/>
              <a:gd name="adj2" fmla="val 48965"/>
              <a:gd name="adj3" fmla="val 108415"/>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7E5B447F-DC15-4297-91FD-A42BADCDF910}"/>
              </a:ext>
            </a:extLst>
          </p:cNvPr>
          <p:cNvCxnSpPr>
            <a:cxnSpLocks/>
            <a:stCxn id="7" idx="0"/>
            <a:endCxn id="37" idx="2"/>
          </p:cNvCxnSpPr>
          <p:nvPr/>
        </p:nvCxnSpPr>
        <p:spPr>
          <a:xfrm flipH="1" flipV="1">
            <a:off x="5900640" y="4199585"/>
            <a:ext cx="5039" cy="255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6DF74533-6602-4587-A740-A88E30C05BC8}"/>
              </a:ext>
            </a:extLst>
          </p:cNvPr>
          <p:cNvCxnSpPr>
            <a:cxnSpLocks/>
            <a:stCxn id="8" idx="0"/>
            <a:endCxn id="46" idx="2"/>
          </p:cNvCxnSpPr>
          <p:nvPr/>
        </p:nvCxnSpPr>
        <p:spPr>
          <a:xfrm flipH="1" flipV="1">
            <a:off x="7496481" y="4199585"/>
            <a:ext cx="4866" cy="255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8BBC01A3-0D08-464D-A34C-051F43FA3222}"/>
              </a:ext>
            </a:extLst>
          </p:cNvPr>
          <p:cNvCxnSpPr>
            <a:cxnSpLocks/>
            <a:stCxn id="9" idx="0"/>
            <a:endCxn id="55" idx="2"/>
          </p:cNvCxnSpPr>
          <p:nvPr/>
        </p:nvCxnSpPr>
        <p:spPr>
          <a:xfrm flipH="1" flipV="1">
            <a:off x="9092322" y="4208846"/>
            <a:ext cx="135" cy="2457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D29CDFA4-8564-44A3-A318-24BF9791ACEB}"/>
              </a:ext>
            </a:extLst>
          </p:cNvPr>
          <p:cNvCxnSpPr>
            <a:cxnSpLocks/>
            <a:stCxn id="17" idx="0"/>
            <a:endCxn id="64" idx="2"/>
          </p:cNvCxnSpPr>
          <p:nvPr/>
        </p:nvCxnSpPr>
        <p:spPr>
          <a:xfrm flipH="1" flipV="1">
            <a:off x="10609635" y="4208846"/>
            <a:ext cx="1975" cy="237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内容占位符 2">
                <a:extLst>
                  <a:ext uri="{FF2B5EF4-FFF2-40B4-BE49-F238E27FC236}">
                    <a16:creationId xmlns:a16="http://schemas.microsoft.com/office/drawing/2014/main" id="{FCAFCBD3-ADB2-4D69-8252-FFE8EE108ED2}"/>
                  </a:ext>
                </a:extLst>
              </p:cNvPr>
              <p:cNvSpPr>
                <a:spLocks noGrp="1"/>
              </p:cNvSpPr>
              <p:nvPr>
                <p:ph idx="1"/>
              </p:nvPr>
            </p:nvSpPr>
            <p:spPr>
              <a:xfrm>
                <a:off x="192928" y="1003100"/>
                <a:ext cx="11877674" cy="1951008"/>
              </a:xfrm>
            </p:spPr>
            <p:txBody>
              <a:bodyPr>
                <a:noAutofit/>
              </a:bodyPr>
              <a:lstStyle/>
              <a:p>
                <a:pPr marL="457200" lvl="1" indent="0">
                  <a:spcAft>
                    <a:spcPts val="0"/>
                  </a:spcAft>
                  <a:buNone/>
                </a:pPr>
                <a:r>
                  <a:rPr lang="en-US" altLang="zh-CN" dirty="0"/>
                  <a:t>Using the starting marker, &lt;s&gt;, as the first input, sample a word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oMath>
                </a14:m>
                <a:r>
                  <a:rPr lang="en-US" altLang="zh-CN" dirty="0"/>
                  <a:t> at time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a14:m>
                <a:endParaRPr lang="en-US" altLang="zh-CN" dirty="0"/>
              </a:p>
              <a:p>
                <a:pPr marL="457200" lvl="1" indent="0">
                  <a:spcAft>
                    <a:spcPts val="0"/>
                  </a:spcAft>
                  <a:buNone/>
                </a:pPr>
                <a:r>
                  <a:rPr lang="en-US" altLang="zh-CN" dirty="0"/>
                  <a:t>Use the embedding of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1</m:t>
                        </m:r>
                      </m:sub>
                    </m:sSub>
                  </m:oMath>
                </a14:m>
                <a:r>
                  <a:rPr lang="en-US" altLang="zh-CN" dirty="0"/>
                  <a:t> to the network at </a:t>
                </a:r>
                <a14:m>
                  <m:oMath xmlns:m="http://schemas.openxmlformats.org/officeDocument/2006/math">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=2</m:t>
                    </m:r>
                  </m:oMath>
                </a14:m>
                <a:r>
                  <a:rPr lang="en-US" altLang="zh-CN" dirty="0"/>
                  <a:t>, and then sample the next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0" i="1" smtClean="0">
                            <a:latin typeface="Cambria Math" panose="02040503050406030204" pitchFamily="18" charset="0"/>
                          </a:rPr>
                          <m:t>2</m:t>
                        </m:r>
                      </m:sub>
                    </m:sSub>
                  </m:oMath>
                </a14:m>
                <a:endParaRPr lang="en-US" altLang="zh-CN" dirty="0"/>
              </a:p>
              <a:p>
                <a:pPr marL="457200" lvl="1" indent="0">
                  <a:spcAft>
                    <a:spcPts val="0"/>
                  </a:spcAft>
                  <a:buNone/>
                </a:pPr>
                <a:r>
                  <a:rPr lang="en-US" altLang="zh-CN" dirty="0"/>
                  <a:t>Continue generating until the ending marker, &lt;/s&gt;, is sampled or a fixed length limit is reached</a:t>
                </a:r>
                <a:endParaRPr lang="zh-CN" altLang="en-US" dirty="0"/>
              </a:p>
            </p:txBody>
          </p:sp>
        </mc:Choice>
        <mc:Fallback xmlns="">
          <p:sp>
            <p:nvSpPr>
              <p:cNvPr id="106" name="内容占位符 2">
                <a:extLst>
                  <a:ext uri="{FF2B5EF4-FFF2-40B4-BE49-F238E27FC236}">
                    <a16:creationId xmlns:a16="http://schemas.microsoft.com/office/drawing/2014/main" id="{FCAFCBD3-ADB2-4D69-8252-FFE8EE108ED2}"/>
                  </a:ext>
                </a:extLst>
              </p:cNvPr>
              <p:cNvSpPr>
                <a:spLocks noGrp="1" noRot="1" noChangeAspect="1" noMove="1" noResize="1" noEditPoints="1" noAdjustHandles="1" noChangeArrowheads="1" noChangeShapeType="1" noTextEdit="1"/>
              </p:cNvSpPr>
              <p:nvPr>
                <p:ph idx="1"/>
              </p:nvPr>
            </p:nvSpPr>
            <p:spPr>
              <a:xfrm>
                <a:off x="192928" y="1003100"/>
                <a:ext cx="11877674" cy="1951008"/>
              </a:xfrm>
              <a:blipFill>
                <a:blip r:embed="rId4"/>
                <a:stretch>
                  <a:fillRect t="-3247"/>
                </a:stretch>
              </a:blipFill>
            </p:spPr>
            <p:txBody>
              <a:bodyPr/>
              <a:lstStyle/>
              <a:p>
                <a:r>
                  <a:rPr lang="en-CN">
                    <a:noFill/>
                  </a:rPr>
                  <a:t> </a:t>
                </a:r>
              </a:p>
            </p:txBody>
          </p:sp>
        </mc:Fallback>
      </mc:AlternateContent>
    </p:spTree>
    <p:extLst>
      <p:ext uri="{BB962C8B-B14F-4D97-AF65-F5344CB8AC3E}">
        <p14:creationId xmlns:p14="http://schemas.microsoft.com/office/powerpoint/2010/main" val="4017923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60C478-BCDE-48EA-927A-05596895A21E}"/>
              </a:ext>
            </a:extLst>
          </p:cNvPr>
          <p:cNvSpPr>
            <a:spLocks noGrp="1"/>
          </p:cNvSpPr>
          <p:nvPr>
            <p:ph type="title"/>
          </p:nvPr>
        </p:nvSpPr>
        <p:spPr/>
        <p:txBody>
          <a:bodyPr/>
          <a:lstStyle/>
          <a:p>
            <a:r>
              <a:rPr lang="en-US" altLang="zh-CN" dirty="0"/>
              <a:t>An Old Idea</a:t>
            </a:r>
            <a:endParaRPr lang="zh-CN" altLang="en-US" dirty="0"/>
          </a:p>
        </p:txBody>
      </p:sp>
      <p:sp>
        <p:nvSpPr>
          <p:cNvPr id="3" name="内容占位符 2">
            <a:extLst>
              <a:ext uri="{FF2B5EF4-FFF2-40B4-BE49-F238E27FC236}">
                <a16:creationId xmlns:a16="http://schemas.microsoft.com/office/drawing/2014/main" id="{23B0356E-7847-4710-AF88-2CD9595DF2BB}"/>
              </a:ext>
            </a:extLst>
          </p:cNvPr>
          <p:cNvSpPr>
            <a:spLocks noGrp="1"/>
          </p:cNvSpPr>
          <p:nvPr>
            <p:ph idx="1"/>
          </p:nvPr>
        </p:nvSpPr>
        <p:spPr>
          <a:xfrm>
            <a:off x="528018" y="1049483"/>
            <a:ext cx="6787844" cy="5692775"/>
          </a:xfrm>
        </p:spPr>
        <p:txBody>
          <a:bodyPr>
            <a:noAutofit/>
          </a:bodyPr>
          <a:lstStyle/>
          <a:p>
            <a:r>
              <a:rPr lang="en-US" altLang="zh-CN" dirty="0"/>
              <a:t>Computers emerged during World War II was code-breaking,</a:t>
            </a:r>
            <a:r>
              <a:rPr lang="zh-CN" altLang="en-US" dirty="0"/>
              <a:t> </a:t>
            </a:r>
            <a:r>
              <a:rPr lang="en-US" altLang="zh-CN" dirty="0"/>
              <a:t>the foreign armies encoded the messages in deliberate codes and breaking these codes is a really important problem.</a:t>
            </a:r>
          </a:p>
          <a:p>
            <a:r>
              <a:rPr lang="en-US" altLang="zh-CN" dirty="0"/>
              <a:t>Warren Weaver on translation as code breaking (1947):</a:t>
            </a:r>
          </a:p>
          <a:p>
            <a:r>
              <a:rPr lang="en-US" altLang="zh-CN" dirty="0"/>
              <a:t>When I look at an article in Russian, I say: ”</a:t>
            </a:r>
            <a:r>
              <a:rPr lang="en-US" altLang="zh-CN" i="1" dirty="0"/>
              <a:t>This is really written in English, but it has been </a:t>
            </a:r>
            <a:r>
              <a:rPr lang="en-US" altLang="zh-CN" b="1" i="1" dirty="0">
                <a:solidFill>
                  <a:schemeClr val="accent1"/>
                </a:solidFill>
              </a:rPr>
              <a:t>coded</a:t>
            </a:r>
            <a:r>
              <a:rPr lang="en-US" altLang="zh-CN" i="1" dirty="0"/>
              <a:t> in some strange symbols. I will now proceed to </a:t>
            </a:r>
            <a:r>
              <a:rPr lang="en-US" altLang="zh-CN" b="1" i="1" dirty="0">
                <a:solidFill>
                  <a:srgbClr val="0E419C"/>
                </a:solidFill>
              </a:rPr>
              <a:t>decode</a:t>
            </a:r>
            <a:r>
              <a:rPr lang="en-US" altLang="zh-CN" dirty="0"/>
              <a:t>”.</a:t>
            </a:r>
          </a:p>
        </p:txBody>
      </p:sp>
      <p:sp>
        <p:nvSpPr>
          <p:cNvPr id="4" name="灯片编号占位符 3">
            <a:extLst>
              <a:ext uri="{FF2B5EF4-FFF2-40B4-BE49-F238E27FC236}">
                <a16:creationId xmlns:a16="http://schemas.microsoft.com/office/drawing/2014/main" id="{E2C25F73-8053-487F-B2E9-3D7A81A316F2}"/>
              </a:ext>
            </a:extLst>
          </p:cNvPr>
          <p:cNvSpPr>
            <a:spLocks noGrp="1"/>
          </p:cNvSpPr>
          <p:nvPr>
            <p:ph type="sldNum" sz="quarter" idx="12"/>
          </p:nvPr>
        </p:nvSpPr>
        <p:spPr/>
        <p:txBody>
          <a:bodyPr/>
          <a:lstStyle/>
          <a:p>
            <a:fld id="{DC8BB421-126E-41CB-B73A-69D52E98CAE3}" type="slidenum">
              <a:rPr lang="zh-CN" altLang="en-US" smtClean="0"/>
              <a:t>4</a:t>
            </a:fld>
            <a:endParaRPr lang="zh-CN" altLang="en-US"/>
          </a:p>
        </p:txBody>
      </p:sp>
      <p:pic>
        <p:nvPicPr>
          <p:cNvPr id="3074" name="Picture 2">
            <a:extLst>
              <a:ext uri="{FF2B5EF4-FFF2-40B4-BE49-F238E27FC236}">
                <a16:creationId xmlns:a16="http://schemas.microsoft.com/office/drawing/2014/main" id="{4B515A62-AE77-4952-91EE-FF213D0B8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193" y="1104899"/>
            <a:ext cx="4052207" cy="324176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87C98C7-74A1-492F-8975-BF7F54D5ABF6}"/>
              </a:ext>
            </a:extLst>
          </p:cNvPr>
          <p:cNvSpPr txBox="1"/>
          <p:nvPr/>
        </p:nvSpPr>
        <p:spPr>
          <a:xfrm>
            <a:off x="7416801" y="4489539"/>
            <a:ext cx="4267200" cy="1938992"/>
          </a:xfrm>
          <a:prstGeom prst="rect">
            <a:avLst/>
          </a:prstGeom>
          <a:noFill/>
        </p:spPr>
        <p:txBody>
          <a:bodyPr wrap="square">
            <a:spAutoFit/>
          </a:bodyPr>
          <a:lstStyle/>
          <a:p>
            <a:r>
              <a:rPr lang="en-US" altLang="zh-CN" sz="2000" dirty="0"/>
              <a:t>Warren Weaver (July, 1894 – November, 1978) was an American scientist, mathematician, and science administrator. He is widely recognized as one of the pioneers of machine translation.</a:t>
            </a:r>
            <a:endParaRPr lang="zh-CN" altLang="en-US" sz="2000" dirty="0"/>
          </a:p>
        </p:txBody>
      </p:sp>
    </p:spTree>
    <p:extLst>
      <p:ext uri="{BB962C8B-B14F-4D97-AF65-F5344CB8AC3E}">
        <p14:creationId xmlns:p14="http://schemas.microsoft.com/office/powerpoint/2010/main" val="798858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F26A8-2EA7-4E90-BCE3-F8DD88FAF873}"/>
              </a:ext>
            </a:extLst>
          </p:cNvPr>
          <p:cNvSpPr>
            <a:spLocks noGrp="1"/>
          </p:cNvSpPr>
          <p:nvPr>
            <p:ph type="title"/>
          </p:nvPr>
        </p:nvSpPr>
        <p:spPr/>
        <p:txBody>
          <a:bodyPr/>
          <a:lstStyle/>
          <a:p>
            <a:r>
              <a:rPr lang="en-US" altLang="zh-CN" dirty="0"/>
              <a:t>Autoregressive as a translation model</a:t>
            </a:r>
            <a:endParaRPr lang="zh-CN" altLang="en-US" dirty="0"/>
          </a:p>
        </p:txBody>
      </p:sp>
      <p:sp>
        <p:nvSpPr>
          <p:cNvPr id="3" name="内容占位符 2">
            <a:extLst>
              <a:ext uri="{FF2B5EF4-FFF2-40B4-BE49-F238E27FC236}">
                <a16:creationId xmlns:a16="http://schemas.microsoft.com/office/drawing/2014/main" id="{79D60796-D915-4A06-840C-6932C32114D3}"/>
              </a:ext>
            </a:extLst>
          </p:cNvPr>
          <p:cNvSpPr>
            <a:spLocks noGrp="1"/>
          </p:cNvSpPr>
          <p:nvPr>
            <p:ph idx="1"/>
          </p:nvPr>
        </p:nvSpPr>
        <p:spPr>
          <a:xfrm>
            <a:off x="658813" y="1348740"/>
            <a:ext cx="10302302" cy="4747260"/>
          </a:xfrm>
        </p:spPr>
        <p:txBody>
          <a:bodyPr>
            <a:noAutofit/>
          </a:bodyPr>
          <a:lstStyle/>
          <a:p>
            <a:pPr>
              <a:spcAft>
                <a:spcPts val="2400"/>
              </a:spcAft>
            </a:pPr>
            <a:r>
              <a:rPr lang="en-US" altLang="zh-CN" dirty="0"/>
              <a:t>If we want to translate from a source text (English) to a target text (Spanish), autoregressive generation can be used: Add</a:t>
            </a:r>
            <a:r>
              <a:rPr lang="en-US" altLang="zh-CN" dirty="0">
                <a:solidFill>
                  <a:srgbClr val="FF0000"/>
                </a:solidFill>
              </a:rPr>
              <a:t> &lt;s&gt; </a:t>
            </a:r>
            <a:r>
              <a:rPr lang="en-US" altLang="zh-CN" dirty="0"/>
              <a:t>marker at the end of the source text, and then simply concatenate the target text. Example: </a:t>
            </a:r>
          </a:p>
          <a:p>
            <a:pPr lvl="2">
              <a:spcAft>
                <a:spcPts val="2400"/>
              </a:spcAft>
            </a:pPr>
            <a:r>
              <a:rPr lang="en-US" altLang="zh-CN" sz="2400" dirty="0"/>
              <a:t>Source text: </a:t>
            </a:r>
            <a:r>
              <a:rPr lang="en-US" altLang="zh-CN" sz="2400" dirty="0">
                <a:solidFill>
                  <a:srgbClr val="00B050"/>
                </a:solidFill>
              </a:rPr>
              <a:t>the green witch arrived</a:t>
            </a:r>
          </a:p>
          <a:p>
            <a:pPr lvl="2">
              <a:spcAft>
                <a:spcPts val="2400"/>
              </a:spcAft>
            </a:pPr>
            <a:r>
              <a:rPr lang="en-US" altLang="zh-CN" sz="2400" dirty="0"/>
              <a:t>Target text: </a:t>
            </a:r>
            <a:r>
              <a:rPr lang="en-US" altLang="zh-CN" sz="2400" dirty="0" err="1">
                <a:solidFill>
                  <a:srgbClr val="7030A0"/>
                </a:solidFill>
              </a:rPr>
              <a:t>llego</a:t>
            </a:r>
            <a:r>
              <a:rPr lang="en-US" altLang="zh-CN" sz="2400" dirty="0">
                <a:solidFill>
                  <a:srgbClr val="7030A0"/>
                </a:solidFill>
              </a:rPr>
              <a:t> la bruja verde</a:t>
            </a:r>
          </a:p>
          <a:p>
            <a:pPr lvl="2">
              <a:spcAft>
                <a:spcPts val="2400"/>
              </a:spcAft>
            </a:pPr>
            <a:r>
              <a:rPr lang="en-US" altLang="zh-CN" sz="2400" dirty="0"/>
              <a:t>Obtained Training sample: the green witch arrived </a:t>
            </a:r>
            <a:r>
              <a:rPr lang="en-US" altLang="zh-CN" sz="2400" dirty="0">
                <a:solidFill>
                  <a:srgbClr val="FF0000"/>
                </a:solidFill>
              </a:rPr>
              <a:t>&lt;s&gt;</a:t>
            </a:r>
            <a:r>
              <a:rPr lang="en-US" altLang="zh-CN" sz="2400" dirty="0"/>
              <a:t> </a:t>
            </a:r>
            <a:r>
              <a:rPr lang="en-US" altLang="zh-CN" sz="2400" dirty="0" err="1"/>
              <a:t>llego</a:t>
            </a:r>
            <a:r>
              <a:rPr lang="en-US" altLang="zh-CN" sz="2400" dirty="0"/>
              <a:t> la bruja verde</a:t>
            </a:r>
            <a:endParaRPr lang="zh-CN" altLang="en-US" dirty="0"/>
          </a:p>
        </p:txBody>
      </p:sp>
      <p:sp>
        <p:nvSpPr>
          <p:cNvPr id="4" name="灯片编号占位符 3">
            <a:extLst>
              <a:ext uri="{FF2B5EF4-FFF2-40B4-BE49-F238E27FC236}">
                <a16:creationId xmlns:a16="http://schemas.microsoft.com/office/drawing/2014/main" id="{3EB51999-B602-43CF-91DD-BC3DC381FCCB}"/>
              </a:ext>
            </a:extLst>
          </p:cNvPr>
          <p:cNvSpPr>
            <a:spLocks noGrp="1"/>
          </p:cNvSpPr>
          <p:nvPr>
            <p:ph type="sldNum" sz="quarter" idx="12"/>
          </p:nvPr>
        </p:nvSpPr>
        <p:spPr/>
        <p:txBody>
          <a:bodyPr/>
          <a:lstStyle/>
          <a:p>
            <a:fld id="{DC8BB421-126E-41CB-B73A-69D52E98CAE3}" type="slidenum">
              <a:rPr lang="zh-CN" altLang="en-US" smtClean="0"/>
              <a:t>40</a:t>
            </a:fld>
            <a:endParaRPr lang="zh-CN" altLang="en-US"/>
          </a:p>
        </p:txBody>
      </p:sp>
    </p:spTree>
    <p:extLst>
      <p:ext uri="{BB962C8B-B14F-4D97-AF65-F5344CB8AC3E}">
        <p14:creationId xmlns:p14="http://schemas.microsoft.com/office/powerpoint/2010/main" val="3305357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12A2D-93C0-4A57-9F74-31584AE3DE70}"/>
              </a:ext>
            </a:extLst>
          </p:cNvPr>
          <p:cNvSpPr>
            <a:spLocks noGrp="1"/>
          </p:cNvSpPr>
          <p:nvPr>
            <p:ph type="title"/>
          </p:nvPr>
        </p:nvSpPr>
        <p:spPr/>
        <p:txBody>
          <a:bodyPr/>
          <a:lstStyle/>
          <a:p>
            <a:r>
              <a:rPr lang="en-US" altLang="zh-CN" dirty="0"/>
              <a:t>Translating a single sentence</a:t>
            </a:r>
            <a:endParaRPr lang="zh-CN" altLang="en-US" dirty="0"/>
          </a:p>
        </p:txBody>
      </p:sp>
      <p:sp>
        <p:nvSpPr>
          <p:cNvPr id="3" name="内容占位符 2">
            <a:extLst>
              <a:ext uri="{FF2B5EF4-FFF2-40B4-BE49-F238E27FC236}">
                <a16:creationId xmlns:a16="http://schemas.microsoft.com/office/drawing/2014/main" id="{EF7D82D4-BF81-4E74-90C2-09BB2DA134A2}"/>
              </a:ext>
            </a:extLst>
          </p:cNvPr>
          <p:cNvSpPr>
            <a:spLocks noGrp="1"/>
          </p:cNvSpPr>
          <p:nvPr>
            <p:ph idx="1"/>
          </p:nvPr>
        </p:nvSpPr>
        <p:spPr>
          <a:xfrm>
            <a:off x="638728" y="1024771"/>
            <a:ext cx="5659366" cy="1576306"/>
          </a:xfrm>
        </p:spPr>
        <p:txBody>
          <a:bodyPr lIns="90000">
            <a:noAutofit/>
          </a:bodyPr>
          <a:lstStyle/>
          <a:p>
            <a:pPr marL="0" indent="0">
              <a:buNone/>
            </a:pPr>
            <a:r>
              <a:rPr lang="en-US" altLang="zh-CN" sz="2400" dirty="0"/>
              <a:t>Take the source text, run it through the network performing forward inference to generate hidden states until we get to the end of the source.</a:t>
            </a:r>
            <a:endParaRPr lang="zh-CN" altLang="en-US" sz="2400" dirty="0"/>
          </a:p>
        </p:txBody>
      </p:sp>
      <p:sp>
        <p:nvSpPr>
          <p:cNvPr id="4" name="灯片编号占位符 3">
            <a:extLst>
              <a:ext uri="{FF2B5EF4-FFF2-40B4-BE49-F238E27FC236}">
                <a16:creationId xmlns:a16="http://schemas.microsoft.com/office/drawing/2014/main" id="{D09458FD-3875-439A-B06E-3FFC7E4CDFDD}"/>
              </a:ext>
            </a:extLst>
          </p:cNvPr>
          <p:cNvSpPr>
            <a:spLocks noGrp="1"/>
          </p:cNvSpPr>
          <p:nvPr>
            <p:ph type="sldNum" sz="quarter" idx="12"/>
          </p:nvPr>
        </p:nvSpPr>
        <p:spPr/>
        <p:txBody>
          <a:bodyPr/>
          <a:lstStyle/>
          <a:p>
            <a:fld id="{DC8BB421-126E-41CB-B73A-69D52E98CAE3}" type="slidenum">
              <a:rPr lang="zh-CN" altLang="en-US" smtClean="0"/>
              <a:t>41</a:t>
            </a:fld>
            <a:endParaRPr lang="zh-CN" altLang="en-US"/>
          </a:p>
        </p:txBody>
      </p:sp>
      <p:sp>
        <p:nvSpPr>
          <p:cNvPr id="78" name="矩形: 圆角 77">
            <a:extLst>
              <a:ext uri="{FF2B5EF4-FFF2-40B4-BE49-F238E27FC236}">
                <a16:creationId xmlns:a16="http://schemas.microsoft.com/office/drawing/2014/main" id="{760A4102-EE8F-4D98-B102-58393DD1C4D8}"/>
              </a:ext>
            </a:extLst>
          </p:cNvPr>
          <p:cNvSpPr/>
          <p:nvPr/>
        </p:nvSpPr>
        <p:spPr>
          <a:xfrm>
            <a:off x="1238626" y="2855794"/>
            <a:ext cx="10893214" cy="1777847"/>
          </a:xfrm>
          <a:prstGeom prst="roundRect">
            <a:avLst>
              <a:gd name="adj" fmla="val 5538"/>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圆角 78">
            <a:extLst>
              <a:ext uri="{FF2B5EF4-FFF2-40B4-BE49-F238E27FC236}">
                <a16:creationId xmlns:a16="http://schemas.microsoft.com/office/drawing/2014/main" id="{59385F01-5EF2-4DC1-8178-7B4C97006C3B}"/>
              </a:ext>
            </a:extLst>
          </p:cNvPr>
          <p:cNvSpPr/>
          <p:nvPr/>
        </p:nvSpPr>
        <p:spPr>
          <a:xfrm>
            <a:off x="6428402" y="4723429"/>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80" name="矩形: 圆角 79">
            <a:extLst>
              <a:ext uri="{FF2B5EF4-FFF2-40B4-BE49-F238E27FC236}">
                <a16:creationId xmlns:a16="http://schemas.microsoft.com/office/drawing/2014/main" id="{031C037C-83A7-4361-AE96-B62A160BE6C7}"/>
              </a:ext>
            </a:extLst>
          </p:cNvPr>
          <p:cNvSpPr/>
          <p:nvPr/>
        </p:nvSpPr>
        <p:spPr>
          <a:xfrm>
            <a:off x="6366577" y="3780414"/>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圆角 80">
            <a:extLst>
              <a:ext uri="{FF2B5EF4-FFF2-40B4-BE49-F238E27FC236}">
                <a16:creationId xmlns:a16="http://schemas.microsoft.com/office/drawing/2014/main" id="{E0AF6DE3-E7FF-4883-87E8-07EC26CC2DF1}"/>
              </a:ext>
            </a:extLst>
          </p:cNvPr>
          <p:cNvSpPr/>
          <p:nvPr/>
        </p:nvSpPr>
        <p:spPr>
          <a:xfrm>
            <a:off x="7611725" y="3780414"/>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8E6200C3-0D00-4FCB-8C53-0279EE39726F}"/>
              </a:ext>
            </a:extLst>
          </p:cNvPr>
          <p:cNvSpPr/>
          <p:nvPr/>
        </p:nvSpPr>
        <p:spPr>
          <a:xfrm>
            <a:off x="8852315" y="3780414"/>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3" name="直接箭头连接符 82">
            <a:extLst>
              <a:ext uri="{FF2B5EF4-FFF2-40B4-BE49-F238E27FC236}">
                <a16:creationId xmlns:a16="http://schemas.microsoft.com/office/drawing/2014/main" id="{06128B91-EBFF-428B-B1B4-C018E2835D35}"/>
              </a:ext>
            </a:extLst>
          </p:cNvPr>
          <p:cNvCxnSpPr>
            <a:cxnSpLocks/>
            <a:stCxn id="79" idx="0"/>
            <a:endCxn id="80" idx="2"/>
          </p:cNvCxnSpPr>
          <p:nvPr/>
        </p:nvCxnSpPr>
        <p:spPr>
          <a:xfrm flipH="1" flipV="1">
            <a:off x="6566990" y="4469492"/>
            <a:ext cx="715"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35D8BC5A-282E-451E-A359-0349910AE600}"/>
              </a:ext>
            </a:extLst>
          </p:cNvPr>
          <p:cNvCxnSpPr>
            <a:cxnSpLocks/>
            <a:stCxn id="95" idx="0"/>
            <a:endCxn id="81" idx="2"/>
          </p:cNvCxnSpPr>
          <p:nvPr/>
        </p:nvCxnSpPr>
        <p:spPr>
          <a:xfrm flipV="1">
            <a:off x="7811184" y="4469492"/>
            <a:ext cx="954"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AF2B7D78-2A84-4A3F-849A-CBB40014D36B}"/>
              </a:ext>
            </a:extLst>
          </p:cNvPr>
          <p:cNvCxnSpPr>
            <a:cxnSpLocks/>
            <a:stCxn id="99" idx="0"/>
            <a:endCxn id="82" idx="2"/>
          </p:cNvCxnSpPr>
          <p:nvPr/>
        </p:nvCxnSpPr>
        <p:spPr>
          <a:xfrm flipV="1">
            <a:off x="9050388" y="4469492"/>
            <a:ext cx="2340"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E8FDD27A-68CE-4E26-B745-D1442C49AF82}"/>
              </a:ext>
            </a:extLst>
          </p:cNvPr>
          <p:cNvCxnSpPr>
            <a:cxnSpLocks/>
            <a:stCxn id="80" idx="3"/>
            <a:endCxn id="81" idx="1"/>
          </p:cNvCxnSpPr>
          <p:nvPr/>
        </p:nvCxnSpPr>
        <p:spPr>
          <a:xfrm>
            <a:off x="6767403" y="4124953"/>
            <a:ext cx="8443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F28C4B3-0EBF-4C1A-8601-BBE8BB50D2B1}"/>
              </a:ext>
            </a:extLst>
          </p:cNvPr>
          <p:cNvCxnSpPr>
            <a:cxnSpLocks/>
            <a:stCxn id="81" idx="3"/>
            <a:endCxn id="82" idx="1"/>
          </p:cNvCxnSpPr>
          <p:nvPr/>
        </p:nvCxnSpPr>
        <p:spPr>
          <a:xfrm>
            <a:off x="8012551" y="4124953"/>
            <a:ext cx="8397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583AC4B-3BDF-4FC2-BBAD-60B08BE59C17}"/>
              </a:ext>
            </a:extLst>
          </p:cNvPr>
          <p:cNvCxnSpPr>
            <a:cxnSpLocks/>
            <a:stCxn id="90" idx="3"/>
            <a:endCxn id="211" idx="1"/>
          </p:cNvCxnSpPr>
          <p:nvPr/>
        </p:nvCxnSpPr>
        <p:spPr>
          <a:xfrm flipV="1">
            <a:off x="10528454" y="4113099"/>
            <a:ext cx="830982" cy="3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1849E3F-A580-48BA-8454-FBE87A3078A3}"/>
              </a:ext>
            </a:extLst>
          </p:cNvPr>
          <p:cNvCxnSpPr>
            <a:cxnSpLocks/>
            <a:stCxn id="103" idx="0"/>
            <a:endCxn id="90" idx="2"/>
          </p:cNvCxnSpPr>
          <p:nvPr/>
        </p:nvCxnSpPr>
        <p:spPr>
          <a:xfrm flipH="1" flipV="1">
            <a:off x="10328041" y="4460913"/>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矩形: 圆角 89">
            <a:extLst>
              <a:ext uri="{FF2B5EF4-FFF2-40B4-BE49-F238E27FC236}">
                <a16:creationId xmlns:a16="http://schemas.microsoft.com/office/drawing/2014/main" id="{77F0871F-CD11-46AA-811B-8E32BCD4217A}"/>
              </a:ext>
            </a:extLst>
          </p:cNvPr>
          <p:cNvSpPr/>
          <p:nvPr/>
        </p:nvSpPr>
        <p:spPr>
          <a:xfrm>
            <a:off x="10127628" y="3771835"/>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箭头连接符 90">
            <a:extLst>
              <a:ext uri="{FF2B5EF4-FFF2-40B4-BE49-F238E27FC236}">
                <a16:creationId xmlns:a16="http://schemas.microsoft.com/office/drawing/2014/main" id="{0E0106FD-7750-4EBF-A767-927AD53FF030}"/>
              </a:ext>
            </a:extLst>
          </p:cNvPr>
          <p:cNvCxnSpPr>
            <a:cxnSpLocks/>
            <a:stCxn id="82" idx="3"/>
            <a:endCxn id="90" idx="1"/>
          </p:cNvCxnSpPr>
          <p:nvPr/>
        </p:nvCxnSpPr>
        <p:spPr>
          <a:xfrm flipV="1">
            <a:off x="9253141" y="4116374"/>
            <a:ext cx="874487" cy="8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椭圆 91">
            <a:extLst>
              <a:ext uri="{FF2B5EF4-FFF2-40B4-BE49-F238E27FC236}">
                <a16:creationId xmlns:a16="http://schemas.microsoft.com/office/drawing/2014/main" id="{A560B0B5-EF3F-4048-B6D8-47BE57DCE5FE}"/>
              </a:ext>
            </a:extLst>
          </p:cNvPr>
          <p:cNvSpPr/>
          <p:nvPr/>
        </p:nvSpPr>
        <p:spPr>
          <a:xfrm>
            <a:off x="6459018" y="4749162"/>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13C29B11-B108-479A-8501-3AF16B845886}"/>
              </a:ext>
            </a:extLst>
          </p:cNvPr>
          <p:cNvSpPr/>
          <p:nvPr/>
        </p:nvSpPr>
        <p:spPr>
          <a:xfrm>
            <a:off x="6459018" y="499509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156EA5ED-4A24-47EB-A85D-83A6531EBB4A}"/>
              </a:ext>
            </a:extLst>
          </p:cNvPr>
          <p:cNvSpPr/>
          <p:nvPr/>
        </p:nvSpPr>
        <p:spPr>
          <a:xfrm>
            <a:off x="6459018" y="524577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圆角 94">
            <a:extLst>
              <a:ext uri="{FF2B5EF4-FFF2-40B4-BE49-F238E27FC236}">
                <a16:creationId xmlns:a16="http://schemas.microsoft.com/office/drawing/2014/main" id="{F80C71A2-A97A-462B-B666-D87A65857C2C}"/>
              </a:ext>
            </a:extLst>
          </p:cNvPr>
          <p:cNvSpPr/>
          <p:nvPr/>
        </p:nvSpPr>
        <p:spPr>
          <a:xfrm>
            <a:off x="7671881" y="4723429"/>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6" name="椭圆 95">
            <a:extLst>
              <a:ext uri="{FF2B5EF4-FFF2-40B4-BE49-F238E27FC236}">
                <a16:creationId xmlns:a16="http://schemas.microsoft.com/office/drawing/2014/main" id="{854A1379-35FA-4250-986D-53E3F7BAB4BC}"/>
              </a:ext>
            </a:extLst>
          </p:cNvPr>
          <p:cNvSpPr/>
          <p:nvPr/>
        </p:nvSpPr>
        <p:spPr>
          <a:xfrm>
            <a:off x="7702497" y="4749162"/>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4E7B558A-44A9-4151-96EC-7875A3FB06F5}"/>
              </a:ext>
            </a:extLst>
          </p:cNvPr>
          <p:cNvSpPr/>
          <p:nvPr/>
        </p:nvSpPr>
        <p:spPr>
          <a:xfrm>
            <a:off x="7702497" y="499509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9F0537BE-6001-43B6-A515-B04828B9AF0F}"/>
              </a:ext>
            </a:extLst>
          </p:cNvPr>
          <p:cNvSpPr/>
          <p:nvPr/>
        </p:nvSpPr>
        <p:spPr>
          <a:xfrm>
            <a:off x="7702497" y="524577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圆角 98">
            <a:extLst>
              <a:ext uri="{FF2B5EF4-FFF2-40B4-BE49-F238E27FC236}">
                <a16:creationId xmlns:a16="http://schemas.microsoft.com/office/drawing/2014/main" id="{52C6B52C-E53A-4C8E-B74B-992CFE60003D}"/>
              </a:ext>
            </a:extLst>
          </p:cNvPr>
          <p:cNvSpPr/>
          <p:nvPr/>
        </p:nvSpPr>
        <p:spPr>
          <a:xfrm>
            <a:off x="8911085" y="4723429"/>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0" name="椭圆 99">
            <a:extLst>
              <a:ext uri="{FF2B5EF4-FFF2-40B4-BE49-F238E27FC236}">
                <a16:creationId xmlns:a16="http://schemas.microsoft.com/office/drawing/2014/main" id="{E088BA10-6A46-4070-9083-AC7D57F3E720}"/>
              </a:ext>
            </a:extLst>
          </p:cNvPr>
          <p:cNvSpPr/>
          <p:nvPr/>
        </p:nvSpPr>
        <p:spPr>
          <a:xfrm>
            <a:off x="8941701" y="4749162"/>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D087F67E-E77B-43EE-91F9-530C859EEE3D}"/>
              </a:ext>
            </a:extLst>
          </p:cNvPr>
          <p:cNvSpPr/>
          <p:nvPr/>
        </p:nvSpPr>
        <p:spPr>
          <a:xfrm>
            <a:off x="8941701" y="499509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10FC3A4D-AD04-43B3-8549-77B78D27965A}"/>
              </a:ext>
            </a:extLst>
          </p:cNvPr>
          <p:cNvSpPr/>
          <p:nvPr/>
        </p:nvSpPr>
        <p:spPr>
          <a:xfrm>
            <a:off x="8941701" y="524577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圆角 102">
            <a:extLst>
              <a:ext uri="{FF2B5EF4-FFF2-40B4-BE49-F238E27FC236}">
                <a16:creationId xmlns:a16="http://schemas.microsoft.com/office/drawing/2014/main" id="{5A0A96B1-4D54-4DB7-BABA-3751A4480759}"/>
              </a:ext>
            </a:extLst>
          </p:cNvPr>
          <p:cNvSpPr/>
          <p:nvPr/>
        </p:nvSpPr>
        <p:spPr>
          <a:xfrm>
            <a:off x="10190165" y="4723429"/>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4" name="椭圆 103">
            <a:extLst>
              <a:ext uri="{FF2B5EF4-FFF2-40B4-BE49-F238E27FC236}">
                <a16:creationId xmlns:a16="http://schemas.microsoft.com/office/drawing/2014/main" id="{CF95311E-671E-4CE5-A7F5-F84E00C27947}"/>
              </a:ext>
            </a:extLst>
          </p:cNvPr>
          <p:cNvSpPr/>
          <p:nvPr/>
        </p:nvSpPr>
        <p:spPr>
          <a:xfrm>
            <a:off x="10220781" y="4749162"/>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D21CBC5C-5A37-46B4-A8BD-3682DBF3E0B4}"/>
              </a:ext>
            </a:extLst>
          </p:cNvPr>
          <p:cNvSpPr/>
          <p:nvPr/>
        </p:nvSpPr>
        <p:spPr>
          <a:xfrm>
            <a:off x="10220781" y="499509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D7E9CE51-41C2-4DE0-ABB2-DCFB77CB8032}"/>
              </a:ext>
            </a:extLst>
          </p:cNvPr>
          <p:cNvSpPr/>
          <p:nvPr/>
        </p:nvSpPr>
        <p:spPr>
          <a:xfrm>
            <a:off x="10220781" y="524577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D01A936E-5FCD-4069-AAA7-ED4374227094}"/>
              </a:ext>
            </a:extLst>
          </p:cNvPr>
          <p:cNvSpPr/>
          <p:nvPr/>
        </p:nvSpPr>
        <p:spPr>
          <a:xfrm>
            <a:off x="6084696" y="2945616"/>
            <a:ext cx="929889"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D1607AED-F392-40A5-966C-993C574394B1}"/>
              </a:ext>
            </a:extLst>
          </p:cNvPr>
          <p:cNvSpPr/>
          <p:nvPr/>
        </p:nvSpPr>
        <p:spPr>
          <a:xfrm>
            <a:off x="6111282" y="3130272"/>
            <a:ext cx="73354" cy="3629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0FE14120-BA59-473B-AA31-AA0291DA0EAA}"/>
              </a:ext>
            </a:extLst>
          </p:cNvPr>
          <p:cNvSpPr/>
          <p:nvPr/>
        </p:nvSpPr>
        <p:spPr>
          <a:xfrm>
            <a:off x="6224739" y="3328850"/>
            <a:ext cx="73354" cy="1628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1602C2D6-2747-43C3-B29C-F65018B07A7E}"/>
              </a:ext>
            </a:extLst>
          </p:cNvPr>
          <p:cNvSpPr/>
          <p:nvPr/>
        </p:nvSpPr>
        <p:spPr>
          <a:xfrm>
            <a:off x="6343494" y="3220093"/>
            <a:ext cx="73354" cy="2739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F7302069-BD90-42D3-82B9-142C77B03B63}"/>
              </a:ext>
            </a:extLst>
          </p:cNvPr>
          <p:cNvSpPr/>
          <p:nvPr/>
        </p:nvSpPr>
        <p:spPr>
          <a:xfrm>
            <a:off x="6456951" y="3003023"/>
            <a:ext cx="73354" cy="4910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9CF38F15-B5D3-46A1-806C-B8D816BDCCFA}"/>
              </a:ext>
            </a:extLst>
          </p:cNvPr>
          <p:cNvSpPr/>
          <p:nvPr/>
        </p:nvSpPr>
        <p:spPr>
          <a:xfrm>
            <a:off x="6570408" y="3426089"/>
            <a:ext cx="73354" cy="669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37E9D296-8A1F-4DE7-BFC3-172AFF4E6A6E}"/>
              </a:ext>
            </a:extLst>
          </p:cNvPr>
          <p:cNvSpPr/>
          <p:nvPr/>
        </p:nvSpPr>
        <p:spPr>
          <a:xfrm>
            <a:off x="6683865" y="3373746"/>
            <a:ext cx="73354" cy="1207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3B9A54AF-35BC-4B2C-8969-4A8A8A6D2920}"/>
              </a:ext>
            </a:extLst>
          </p:cNvPr>
          <p:cNvSpPr/>
          <p:nvPr/>
        </p:nvSpPr>
        <p:spPr>
          <a:xfrm>
            <a:off x="6802620" y="3181622"/>
            <a:ext cx="73354" cy="31291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E6671354-BD94-42AA-8291-CCA012E79222}"/>
              </a:ext>
            </a:extLst>
          </p:cNvPr>
          <p:cNvSpPr/>
          <p:nvPr/>
        </p:nvSpPr>
        <p:spPr>
          <a:xfrm>
            <a:off x="6916345" y="3426928"/>
            <a:ext cx="73354" cy="659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a:extLst>
              <a:ext uri="{FF2B5EF4-FFF2-40B4-BE49-F238E27FC236}">
                <a16:creationId xmlns:a16="http://schemas.microsoft.com/office/drawing/2014/main" id="{1C0BE7B0-A1AB-4388-94F5-064634CA1CAD}"/>
              </a:ext>
            </a:extLst>
          </p:cNvPr>
          <p:cNvSpPr/>
          <p:nvPr/>
        </p:nvSpPr>
        <p:spPr>
          <a:xfrm>
            <a:off x="7330208" y="2944257"/>
            <a:ext cx="929889"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3A7907C1-CD9C-4A80-BC28-2CD80587E434}"/>
              </a:ext>
            </a:extLst>
          </p:cNvPr>
          <p:cNvSpPr/>
          <p:nvPr/>
        </p:nvSpPr>
        <p:spPr>
          <a:xfrm>
            <a:off x="7354642" y="3374751"/>
            <a:ext cx="73354" cy="1171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3C490DF7-F8AA-4A86-8D30-11E3634EFCAB}"/>
              </a:ext>
            </a:extLst>
          </p:cNvPr>
          <p:cNvSpPr/>
          <p:nvPr/>
        </p:nvSpPr>
        <p:spPr>
          <a:xfrm>
            <a:off x="7468099" y="3322151"/>
            <a:ext cx="73354" cy="17057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0F3276A8-BAF6-4F66-958F-520E4471B06B}"/>
              </a:ext>
            </a:extLst>
          </p:cNvPr>
          <p:cNvSpPr/>
          <p:nvPr/>
        </p:nvSpPr>
        <p:spPr>
          <a:xfrm>
            <a:off x="7586854" y="3001664"/>
            <a:ext cx="73354" cy="4910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A57A418F-6E5F-4D07-88C1-BCA924851ECD}"/>
              </a:ext>
            </a:extLst>
          </p:cNvPr>
          <p:cNvSpPr/>
          <p:nvPr/>
        </p:nvSpPr>
        <p:spPr>
          <a:xfrm>
            <a:off x="7700311" y="3234476"/>
            <a:ext cx="73354" cy="258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3A8E1656-D17B-4E4E-A897-744E854CC3E9}"/>
              </a:ext>
            </a:extLst>
          </p:cNvPr>
          <p:cNvSpPr/>
          <p:nvPr/>
        </p:nvSpPr>
        <p:spPr>
          <a:xfrm>
            <a:off x="7813768" y="3421556"/>
            <a:ext cx="73354" cy="7011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14403F7E-BAF3-44FC-846B-76C225449D5E}"/>
              </a:ext>
            </a:extLst>
          </p:cNvPr>
          <p:cNvSpPr/>
          <p:nvPr/>
        </p:nvSpPr>
        <p:spPr>
          <a:xfrm>
            <a:off x="7927225" y="3255690"/>
            <a:ext cx="73354" cy="2374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E20286D2-703F-448E-B44F-45845DC5195F}"/>
              </a:ext>
            </a:extLst>
          </p:cNvPr>
          <p:cNvSpPr/>
          <p:nvPr/>
        </p:nvSpPr>
        <p:spPr>
          <a:xfrm>
            <a:off x="8045980" y="3421723"/>
            <a:ext cx="73354" cy="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E2AF3DB8-3EFF-4901-8440-3E983179AD2A}"/>
              </a:ext>
            </a:extLst>
          </p:cNvPr>
          <p:cNvSpPr/>
          <p:nvPr/>
        </p:nvSpPr>
        <p:spPr>
          <a:xfrm>
            <a:off x="8159705" y="3213845"/>
            <a:ext cx="73354" cy="27770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矩形 125">
            <a:extLst>
              <a:ext uri="{FF2B5EF4-FFF2-40B4-BE49-F238E27FC236}">
                <a16:creationId xmlns:a16="http://schemas.microsoft.com/office/drawing/2014/main" id="{A41A9089-0545-49C1-B987-CA5E96F1370C}"/>
              </a:ext>
            </a:extLst>
          </p:cNvPr>
          <p:cNvSpPr/>
          <p:nvPr/>
        </p:nvSpPr>
        <p:spPr>
          <a:xfrm>
            <a:off x="8567610" y="2954877"/>
            <a:ext cx="938288"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C1A10197-795E-454F-A88A-EEBB00085EAC}"/>
              </a:ext>
            </a:extLst>
          </p:cNvPr>
          <p:cNvSpPr/>
          <p:nvPr/>
        </p:nvSpPr>
        <p:spPr>
          <a:xfrm>
            <a:off x="8593137" y="3173155"/>
            <a:ext cx="74291" cy="3293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F54B9A31-32F1-4234-A0C9-566CBD7C509E}"/>
              </a:ext>
            </a:extLst>
          </p:cNvPr>
          <p:cNvSpPr/>
          <p:nvPr/>
        </p:nvSpPr>
        <p:spPr>
          <a:xfrm>
            <a:off x="8706594" y="3355576"/>
            <a:ext cx="74291" cy="1477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EE463C9D-4256-440B-B5C3-DA07A7314C8B}"/>
              </a:ext>
            </a:extLst>
          </p:cNvPr>
          <p:cNvSpPr/>
          <p:nvPr/>
        </p:nvSpPr>
        <p:spPr>
          <a:xfrm>
            <a:off x="8825349" y="3428953"/>
            <a:ext cx="74291" cy="743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9D62EA85-F883-438F-AC10-95EDF2C1B8CD}"/>
              </a:ext>
            </a:extLst>
          </p:cNvPr>
          <p:cNvSpPr/>
          <p:nvPr/>
        </p:nvSpPr>
        <p:spPr>
          <a:xfrm>
            <a:off x="8939700" y="3458074"/>
            <a:ext cx="74291" cy="457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7216B888-CBE2-4715-B391-3D9FAEA98DB5}"/>
              </a:ext>
            </a:extLst>
          </p:cNvPr>
          <p:cNvSpPr/>
          <p:nvPr/>
        </p:nvSpPr>
        <p:spPr>
          <a:xfrm>
            <a:off x="9053157" y="3441993"/>
            <a:ext cx="74291" cy="607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BE40A2E6-AF52-449A-BA4E-6B1A4178F545}"/>
              </a:ext>
            </a:extLst>
          </p:cNvPr>
          <p:cNvSpPr/>
          <p:nvPr/>
        </p:nvSpPr>
        <p:spPr>
          <a:xfrm>
            <a:off x="9165720" y="3394194"/>
            <a:ext cx="74291" cy="1095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C0E8C017-8328-4FE3-9033-7F181C67F0C0}"/>
              </a:ext>
            </a:extLst>
          </p:cNvPr>
          <p:cNvSpPr/>
          <p:nvPr/>
        </p:nvSpPr>
        <p:spPr>
          <a:xfrm>
            <a:off x="9284475" y="3005404"/>
            <a:ext cx="74291" cy="4983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A46F333D-60F4-40A2-A61B-BB6DB1068870}"/>
              </a:ext>
            </a:extLst>
          </p:cNvPr>
          <p:cNvSpPr/>
          <p:nvPr/>
        </p:nvSpPr>
        <p:spPr>
          <a:xfrm>
            <a:off x="9401922" y="3446155"/>
            <a:ext cx="74291" cy="598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矩形 134">
            <a:extLst>
              <a:ext uri="{FF2B5EF4-FFF2-40B4-BE49-F238E27FC236}">
                <a16:creationId xmlns:a16="http://schemas.microsoft.com/office/drawing/2014/main" id="{D7D1F822-5C91-46F9-BA22-F59F7AEE6A9B}"/>
              </a:ext>
            </a:extLst>
          </p:cNvPr>
          <p:cNvSpPr/>
          <p:nvPr/>
        </p:nvSpPr>
        <p:spPr>
          <a:xfrm>
            <a:off x="9838471" y="2950008"/>
            <a:ext cx="938289"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86AF6F3E-C94E-4AAD-B63E-A9C530B30229}"/>
              </a:ext>
            </a:extLst>
          </p:cNvPr>
          <p:cNvSpPr/>
          <p:nvPr/>
        </p:nvSpPr>
        <p:spPr>
          <a:xfrm>
            <a:off x="9864232" y="3370382"/>
            <a:ext cx="77814" cy="1272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3ABCB07C-A73E-46E3-BD01-5585015D07E3}"/>
              </a:ext>
            </a:extLst>
          </p:cNvPr>
          <p:cNvSpPr/>
          <p:nvPr/>
        </p:nvSpPr>
        <p:spPr>
          <a:xfrm>
            <a:off x="9977689" y="3000716"/>
            <a:ext cx="77814" cy="4977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4FA3D52D-CCF9-40C3-BF7C-7D9477C4CCBE}"/>
              </a:ext>
            </a:extLst>
          </p:cNvPr>
          <p:cNvSpPr/>
          <p:nvPr/>
        </p:nvSpPr>
        <p:spPr>
          <a:xfrm>
            <a:off x="10096444" y="3430798"/>
            <a:ext cx="77814" cy="676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AECBBD39-3B19-4425-8804-7DA4F17030E6}"/>
              </a:ext>
            </a:extLst>
          </p:cNvPr>
          <p:cNvSpPr/>
          <p:nvPr/>
        </p:nvSpPr>
        <p:spPr>
          <a:xfrm>
            <a:off x="10209901" y="3393831"/>
            <a:ext cx="77814" cy="1046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1BC0B7F5-84F8-4112-B128-3A7EEAFEEC80}"/>
              </a:ext>
            </a:extLst>
          </p:cNvPr>
          <p:cNvSpPr/>
          <p:nvPr/>
        </p:nvSpPr>
        <p:spPr>
          <a:xfrm>
            <a:off x="10323358" y="3430636"/>
            <a:ext cx="77814" cy="667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487C9418-2925-4B23-A576-A37A303739FB}"/>
              </a:ext>
            </a:extLst>
          </p:cNvPr>
          <p:cNvSpPr/>
          <p:nvPr/>
        </p:nvSpPr>
        <p:spPr>
          <a:xfrm>
            <a:off x="10436815" y="3378419"/>
            <a:ext cx="77814" cy="1205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65A8DE29-1B99-490D-86F2-60C1BEA14EB6}"/>
              </a:ext>
            </a:extLst>
          </p:cNvPr>
          <p:cNvSpPr/>
          <p:nvPr/>
        </p:nvSpPr>
        <p:spPr>
          <a:xfrm>
            <a:off x="10555570" y="3430865"/>
            <a:ext cx="77814" cy="680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37CA7C10-68DF-48EE-B121-A6D3BE996EEE}"/>
              </a:ext>
            </a:extLst>
          </p:cNvPr>
          <p:cNvSpPr/>
          <p:nvPr/>
        </p:nvSpPr>
        <p:spPr>
          <a:xfrm>
            <a:off x="10669295" y="3000534"/>
            <a:ext cx="77814" cy="4967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7" name="直接箭头连接符 146">
            <a:extLst>
              <a:ext uri="{FF2B5EF4-FFF2-40B4-BE49-F238E27FC236}">
                <a16:creationId xmlns:a16="http://schemas.microsoft.com/office/drawing/2014/main" id="{A186925A-FF75-42AB-BDAF-3DD1FD022C91}"/>
              </a:ext>
            </a:extLst>
          </p:cNvPr>
          <p:cNvCxnSpPr>
            <a:cxnSpLocks/>
            <a:stCxn id="80" idx="0"/>
            <a:endCxn id="108" idx="2"/>
          </p:cNvCxnSpPr>
          <p:nvPr/>
        </p:nvCxnSpPr>
        <p:spPr>
          <a:xfrm flipH="1" flipV="1">
            <a:off x="6549641" y="3511575"/>
            <a:ext cx="17349" cy="2688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7A31B26E-8D9E-4273-B681-8A0B0B411B02}"/>
              </a:ext>
            </a:extLst>
          </p:cNvPr>
          <p:cNvCxnSpPr>
            <a:cxnSpLocks/>
            <a:stCxn id="81" idx="0"/>
            <a:endCxn id="117" idx="2"/>
          </p:cNvCxnSpPr>
          <p:nvPr/>
        </p:nvCxnSpPr>
        <p:spPr>
          <a:xfrm flipH="1" flipV="1">
            <a:off x="7795153" y="3510216"/>
            <a:ext cx="16985" cy="270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99A7D9F7-E9DD-424C-81AB-716DB313A5F2}"/>
              </a:ext>
            </a:extLst>
          </p:cNvPr>
          <p:cNvCxnSpPr>
            <a:cxnSpLocks/>
            <a:stCxn id="82" idx="0"/>
            <a:endCxn id="126" idx="2"/>
          </p:cNvCxnSpPr>
          <p:nvPr/>
        </p:nvCxnSpPr>
        <p:spPr>
          <a:xfrm flipH="1" flipV="1">
            <a:off x="9036754" y="3520836"/>
            <a:ext cx="15974" cy="259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CDF40D1E-37E7-412A-8CA2-CE37F509122D}"/>
              </a:ext>
            </a:extLst>
          </p:cNvPr>
          <p:cNvCxnSpPr>
            <a:cxnSpLocks/>
            <a:stCxn id="90" idx="0"/>
            <a:endCxn id="135" idx="2"/>
          </p:cNvCxnSpPr>
          <p:nvPr/>
        </p:nvCxnSpPr>
        <p:spPr>
          <a:xfrm flipH="1" flipV="1">
            <a:off x="10307616" y="3515967"/>
            <a:ext cx="20425" cy="25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文本框 150">
            <a:extLst>
              <a:ext uri="{FF2B5EF4-FFF2-40B4-BE49-F238E27FC236}">
                <a16:creationId xmlns:a16="http://schemas.microsoft.com/office/drawing/2014/main" id="{0DB021F1-AC0D-4762-9A2F-FFCA6F39BEB7}"/>
              </a:ext>
            </a:extLst>
          </p:cNvPr>
          <p:cNvSpPr txBox="1"/>
          <p:nvPr/>
        </p:nvSpPr>
        <p:spPr>
          <a:xfrm>
            <a:off x="6111282" y="1647720"/>
            <a:ext cx="5899709" cy="1061829"/>
          </a:xfrm>
          <a:prstGeom prst="rect">
            <a:avLst/>
          </a:prstGeom>
          <a:noFill/>
        </p:spPr>
        <p:txBody>
          <a:bodyPr wrap="square">
            <a:spAutoFit/>
          </a:bodyPr>
          <a:lstStyle/>
          <a:p>
            <a:pPr algn="ctr">
              <a:spcAft>
                <a:spcPts val="1800"/>
              </a:spcAft>
            </a:pPr>
            <a:r>
              <a:rPr lang="en-US" altLang="zh-CN" sz="2400" b="1" dirty="0">
                <a:solidFill>
                  <a:srgbClr val="7030A0"/>
                </a:solidFill>
              </a:rPr>
              <a:t>Target Text</a:t>
            </a:r>
          </a:p>
          <a:p>
            <a:pPr>
              <a:spcAft>
                <a:spcPts val="1800"/>
              </a:spcAft>
            </a:pPr>
            <a:r>
              <a:rPr lang="en-US" altLang="zh-CN" sz="2400" dirty="0">
                <a:solidFill>
                  <a:srgbClr val="7030A0"/>
                </a:solidFill>
              </a:rPr>
              <a:t>llegó        la        bruja      verde      &lt;/s&gt;</a:t>
            </a:r>
            <a:endParaRPr lang="zh-CN" altLang="en-US" sz="2400" dirty="0">
              <a:solidFill>
                <a:srgbClr val="7030A0"/>
              </a:solidFill>
            </a:endParaRPr>
          </a:p>
        </p:txBody>
      </p:sp>
      <p:sp>
        <p:nvSpPr>
          <p:cNvPr id="153" name="矩形: 圆角 152">
            <a:extLst>
              <a:ext uri="{FF2B5EF4-FFF2-40B4-BE49-F238E27FC236}">
                <a16:creationId xmlns:a16="http://schemas.microsoft.com/office/drawing/2014/main" id="{B25A3A21-9A52-433F-8922-EFC1183F36D0}"/>
              </a:ext>
            </a:extLst>
          </p:cNvPr>
          <p:cNvSpPr/>
          <p:nvPr/>
        </p:nvSpPr>
        <p:spPr>
          <a:xfrm>
            <a:off x="1378057" y="4721135"/>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54" name="矩形: 圆角 153">
            <a:extLst>
              <a:ext uri="{FF2B5EF4-FFF2-40B4-BE49-F238E27FC236}">
                <a16:creationId xmlns:a16="http://schemas.microsoft.com/office/drawing/2014/main" id="{3AF3AE3F-C730-48AD-BB2A-6672E42CDFE0}"/>
              </a:ext>
            </a:extLst>
          </p:cNvPr>
          <p:cNvSpPr/>
          <p:nvPr/>
        </p:nvSpPr>
        <p:spPr>
          <a:xfrm>
            <a:off x="1316232" y="3778120"/>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5" name="矩形: 圆角 154">
            <a:extLst>
              <a:ext uri="{FF2B5EF4-FFF2-40B4-BE49-F238E27FC236}">
                <a16:creationId xmlns:a16="http://schemas.microsoft.com/office/drawing/2014/main" id="{5746BE54-E1AD-454F-A827-A133A7F2AC3E}"/>
              </a:ext>
            </a:extLst>
          </p:cNvPr>
          <p:cNvSpPr/>
          <p:nvPr/>
        </p:nvSpPr>
        <p:spPr>
          <a:xfrm>
            <a:off x="2537250" y="3778120"/>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6" name="矩形: 圆角 155">
            <a:extLst>
              <a:ext uri="{FF2B5EF4-FFF2-40B4-BE49-F238E27FC236}">
                <a16:creationId xmlns:a16="http://schemas.microsoft.com/office/drawing/2014/main" id="{B8C47D97-736E-4133-AFD4-33BBFE9EA179}"/>
              </a:ext>
            </a:extLst>
          </p:cNvPr>
          <p:cNvSpPr/>
          <p:nvPr/>
        </p:nvSpPr>
        <p:spPr>
          <a:xfrm>
            <a:off x="3833085" y="3778120"/>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7" name="直接箭头连接符 156">
            <a:extLst>
              <a:ext uri="{FF2B5EF4-FFF2-40B4-BE49-F238E27FC236}">
                <a16:creationId xmlns:a16="http://schemas.microsoft.com/office/drawing/2014/main" id="{D5CF16DA-F196-43A1-ADA4-A42C9C68379C}"/>
              </a:ext>
            </a:extLst>
          </p:cNvPr>
          <p:cNvCxnSpPr>
            <a:cxnSpLocks/>
            <a:stCxn id="153" idx="0"/>
            <a:endCxn id="154" idx="2"/>
          </p:cNvCxnSpPr>
          <p:nvPr/>
        </p:nvCxnSpPr>
        <p:spPr>
          <a:xfrm flipH="1" flipV="1">
            <a:off x="1516645" y="4467198"/>
            <a:ext cx="715"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12BEA566-9FD6-41BB-8644-765EB2A185B8}"/>
              </a:ext>
            </a:extLst>
          </p:cNvPr>
          <p:cNvCxnSpPr>
            <a:cxnSpLocks/>
            <a:stCxn id="169" idx="0"/>
            <a:endCxn id="155" idx="2"/>
          </p:cNvCxnSpPr>
          <p:nvPr/>
        </p:nvCxnSpPr>
        <p:spPr>
          <a:xfrm flipV="1">
            <a:off x="2736709" y="4467198"/>
            <a:ext cx="954"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FDCFF179-43F2-43B1-9141-3776BF539618}"/>
              </a:ext>
            </a:extLst>
          </p:cNvPr>
          <p:cNvCxnSpPr>
            <a:cxnSpLocks/>
            <a:stCxn id="173" idx="0"/>
            <a:endCxn id="156" idx="2"/>
          </p:cNvCxnSpPr>
          <p:nvPr/>
        </p:nvCxnSpPr>
        <p:spPr>
          <a:xfrm flipV="1">
            <a:off x="4031158" y="4467198"/>
            <a:ext cx="2340"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F9218EB5-C62D-499C-8ED7-31CA086C90C3}"/>
              </a:ext>
            </a:extLst>
          </p:cNvPr>
          <p:cNvCxnSpPr>
            <a:cxnSpLocks/>
            <a:stCxn id="154" idx="3"/>
            <a:endCxn id="155" idx="1"/>
          </p:cNvCxnSpPr>
          <p:nvPr/>
        </p:nvCxnSpPr>
        <p:spPr>
          <a:xfrm>
            <a:off x="1717058" y="4122659"/>
            <a:ext cx="8201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70784D7A-0562-42D0-9D23-378A7A9EB9D5}"/>
              </a:ext>
            </a:extLst>
          </p:cNvPr>
          <p:cNvCxnSpPr>
            <a:cxnSpLocks/>
            <a:stCxn id="155" idx="3"/>
            <a:endCxn id="156" idx="1"/>
          </p:cNvCxnSpPr>
          <p:nvPr/>
        </p:nvCxnSpPr>
        <p:spPr>
          <a:xfrm>
            <a:off x="2938076" y="4122659"/>
            <a:ext cx="8950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F93414DA-D269-46C1-800F-01B106618460}"/>
              </a:ext>
            </a:extLst>
          </p:cNvPr>
          <p:cNvCxnSpPr>
            <a:cxnSpLocks/>
            <a:stCxn id="177" idx="0"/>
            <a:endCxn id="164" idx="2"/>
          </p:cNvCxnSpPr>
          <p:nvPr/>
        </p:nvCxnSpPr>
        <p:spPr>
          <a:xfrm flipH="1" flipV="1">
            <a:off x="5311628" y="4467163"/>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矩形: 圆角 163">
            <a:extLst>
              <a:ext uri="{FF2B5EF4-FFF2-40B4-BE49-F238E27FC236}">
                <a16:creationId xmlns:a16="http://schemas.microsoft.com/office/drawing/2014/main" id="{F185B227-2E7C-44E2-A741-A0A2EAE0AB34}"/>
              </a:ext>
            </a:extLst>
          </p:cNvPr>
          <p:cNvSpPr/>
          <p:nvPr/>
        </p:nvSpPr>
        <p:spPr>
          <a:xfrm>
            <a:off x="5111215" y="3778085"/>
            <a:ext cx="400826" cy="689078"/>
          </a:xfrm>
          <a:prstGeom prst="round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5" name="直接箭头连接符 164">
            <a:extLst>
              <a:ext uri="{FF2B5EF4-FFF2-40B4-BE49-F238E27FC236}">
                <a16:creationId xmlns:a16="http://schemas.microsoft.com/office/drawing/2014/main" id="{CE5A7546-0662-4A66-8C21-2CA82BD0BBA6}"/>
              </a:ext>
            </a:extLst>
          </p:cNvPr>
          <p:cNvCxnSpPr>
            <a:cxnSpLocks/>
            <a:stCxn id="156" idx="3"/>
            <a:endCxn id="164" idx="1"/>
          </p:cNvCxnSpPr>
          <p:nvPr/>
        </p:nvCxnSpPr>
        <p:spPr>
          <a:xfrm flipV="1">
            <a:off x="4233911" y="4122624"/>
            <a:ext cx="877304" cy="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椭圆 165">
            <a:extLst>
              <a:ext uri="{FF2B5EF4-FFF2-40B4-BE49-F238E27FC236}">
                <a16:creationId xmlns:a16="http://schemas.microsoft.com/office/drawing/2014/main" id="{7283C79C-2D9C-4C47-989C-6E63C6FDB6EE}"/>
              </a:ext>
            </a:extLst>
          </p:cNvPr>
          <p:cNvSpPr/>
          <p:nvPr/>
        </p:nvSpPr>
        <p:spPr>
          <a:xfrm>
            <a:off x="1408673" y="4746868"/>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CDCB8B84-8E16-4360-A518-ED139C02F5D5}"/>
              </a:ext>
            </a:extLst>
          </p:cNvPr>
          <p:cNvSpPr/>
          <p:nvPr/>
        </p:nvSpPr>
        <p:spPr>
          <a:xfrm>
            <a:off x="1408673" y="4992805"/>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1FC38546-957C-4813-B157-F310667539E2}"/>
              </a:ext>
            </a:extLst>
          </p:cNvPr>
          <p:cNvSpPr/>
          <p:nvPr/>
        </p:nvSpPr>
        <p:spPr>
          <a:xfrm>
            <a:off x="1408673" y="5243485"/>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圆角 168">
            <a:extLst>
              <a:ext uri="{FF2B5EF4-FFF2-40B4-BE49-F238E27FC236}">
                <a16:creationId xmlns:a16="http://schemas.microsoft.com/office/drawing/2014/main" id="{81723E4E-B1C9-40CC-A7F9-B12B76294CE7}"/>
              </a:ext>
            </a:extLst>
          </p:cNvPr>
          <p:cNvSpPr/>
          <p:nvPr/>
        </p:nvSpPr>
        <p:spPr>
          <a:xfrm>
            <a:off x="2597406" y="4721135"/>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70" name="椭圆 169">
            <a:extLst>
              <a:ext uri="{FF2B5EF4-FFF2-40B4-BE49-F238E27FC236}">
                <a16:creationId xmlns:a16="http://schemas.microsoft.com/office/drawing/2014/main" id="{F5A1FBA8-7E83-41B7-A481-40797ED540D7}"/>
              </a:ext>
            </a:extLst>
          </p:cNvPr>
          <p:cNvSpPr/>
          <p:nvPr/>
        </p:nvSpPr>
        <p:spPr>
          <a:xfrm>
            <a:off x="2628022" y="4746868"/>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DB0517FB-604B-4905-90CA-47018870D831}"/>
              </a:ext>
            </a:extLst>
          </p:cNvPr>
          <p:cNvSpPr/>
          <p:nvPr/>
        </p:nvSpPr>
        <p:spPr>
          <a:xfrm>
            <a:off x="2628022" y="4992805"/>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6AD5FA51-2E96-4295-B50D-C42CBC783E94}"/>
              </a:ext>
            </a:extLst>
          </p:cNvPr>
          <p:cNvSpPr/>
          <p:nvPr/>
        </p:nvSpPr>
        <p:spPr>
          <a:xfrm>
            <a:off x="2628022" y="5243485"/>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圆角 172">
            <a:extLst>
              <a:ext uri="{FF2B5EF4-FFF2-40B4-BE49-F238E27FC236}">
                <a16:creationId xmlns:a16="http://schemas.microsoft.com/office/drawing/2014/main" id="{4958A69E-29F3-4570-99CD-CD2930F8BCA7}"/>
              </a:ext>
            </a:extLst>
          </p:cNvPr>
          <p:cNvSpPr/>
          <p:nvPr/>
        </p:nvSpPr>
        <p:spPr>
          <a:xfrm>
            <a:off x="3891855" y="4721135"/>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74" name="椭圆 173">
            <a:extLst>
              <a:ext uri="{FF2B5EF4-FFF2-40B4-BE49-F238E27FC236}">
                <a16:creationId xmlns:a16="http://schemas.microsoft.com/office/drawing/2014/main" id="{4F82C778-DBC9-4F97-943C-7E8BE4C0254D}"/>
              </a:ext>
            </a:extLst>
          </p:cNvPr>
          <p:cNvSpPr/>
          <p:nvPr/>
        </p:nvSpPr>
        <p:spPr>
          <a:xfrm>
            <a:off x="3922471" y="4746868"/>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F4D42DFB-3EB0-4F6F-9B84-59A8062D1E58}"/>
              </a:ext>
            </a:extLst>
          </p:cNvPr>
          <p:cNvSpPr/>
          <p:nvPr/>
        </p:nvSpPr>
        <p:spPr>
          <a:xfrm>
            <a:off x="3922471" y="4992805"/>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209F947F-45A3-4E15-9945-C8AD7792DE2C}"/>
              </a:ext>
            </a:extLst>
          </p:cNvPr>
          <p:cNvSpPr/>
          <p:nvPr/>
        </p:nvSpPr>
        <p:spPr>
          <a:xfrm>
            <a:off x="3922471" y="5243485"/>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圆角 176">
            <a:extLst>
              <a:ext uri="{FF2B5EF4-FFF2-40B4-BE49-F238E27FC236}">
                <a16:creationId xmlns:a16="http://schemas.microsoft.com/office/drawing/2014/main" id="{5077515D-BC76-491D-AA74-857F93A8EDCE}"/>
              </a:ext>
            </a:extLst>
          </p:cNvPr>
          <p:cNvSpPr/>
          <p:nvPr/>
        </p:nvSpPr>
        <p:spPr>
          <a:xfrm>
            <a:off x="5173752" y="4729679"/>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78" name="椭圆 177">
            <a:extLst>
              <a:ext uri="{FF2B5EF4-FFF2-40B4-BE49-F238E27FC236}">
                <a16:creationId xmlns:a16="http://schemas.microsoft.com/office/drawing/2014/main" id="{64D32531-7AB5-4073-9400-8A0B05C45C2E}"/>
              </a:ext>
            </a:extLst>
          </p:cNvPr>
          <p:cNvSpPr/>
          <p:nvPr/>
        </p:nvSpPr>
        <p:spPr>
          <a:xfrm>
            <a:off x="5204368" y="4755412"/>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8E1C5EA5-5F3C-40C1-9348-4BE1F837BFB2}"/>
              </a:ext>
            </a:extLst>
          </p:cNvPr>
          <p:cNvSpPr/>
          <p:nvPr/>
        </p:nvSpPr>
        <p:spPr>
          <a:xfrm>
            <a:off x="5204368" y="500134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A85B4426-046C-412F-84C0-B432F5BC8941}"/>
              </a:ext>
            </a:extLst>
          </p:cNvPr>
          <p:cNvSpPr/>
          <p:nvPr/>
        </p:nvSpPr>
        <p:spPr>
          <a:xfrm>
            <a:off x="5204368" y="525202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2" name="直接箭头连接符 201">
            <a:extLst>
              <a:ext uri="{FF2B5EF4-FFF2-40B4-BE49-F238E27FC236}">
                <a16:creationId xmlns:a16="http://schemas.microsoft.com/office/drawing/2014/main" id="{6F8119D9-93F2-4D9A-BCE1-3984D37EA7FF}"/>
              </a:ext>
            </a:extLst>
          </p:cNvPr>
          <p:cNvCxnSpPr>
            <a:cxnSpLocks/>
            <a:stCxn id="154" idx="0"/>
          </p:cNvCxnSpPr>
          <p:nvPr/>
        </p:nvCxnSpPr>
        <p:spPr>
          <a:xfrm flipH="1" flipV="1">
            <a:off x="1511606" y="3523064"/>
            <a:ext cx="5039" cy="255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箭头连接符 202">
            <a:extLst>
              <a:ext uri="{FF2B5EF4-FFF2-40B4-BE49-F238E27FC236}">
                <a16:creationId xmlns:a16="http://schemas.microsoft.com/office/drawing/2014/main" id="{E5A344EA-C961-48B8-ACE5-CB7F627140A2}"/>
              </a:ext>
            </a:extLst>
          </p:cNvPr>
          <p:cNvCxnSpPr>
            <a:cxnSpLocks/>
            <a:stCxn id="155" idx="0"/>
          </p:cNvCxnSpPr>
          <p:nvPr/>
        </p:nvCxnSpPr>
        <p:spPr>
          <a:xfrm flipH="1" flipV="1">
            <a:off x="2732797" y="3523064"/>
            <a:ext cx="4866" cy="255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接箭头连接符 203">
            <a:extLst>
              <a:ext uri="{FF2B5EF4-FFF2-40B4-BE49-F238E27FC236}">
                <a16:creationId xmlns:a16="http://schemas.microsoft.com/office/drawing/2014/main" id="{F9B791C6-E407-4B43-AA80-4CE7C24A454E}"/>
              </a:ext>
            </a:extLst>
          </p:cNvPr>
          <p:cNvCxnSpPr>
            <a:cxnSpLocks/>
            <a:stCxn id="156" idx="0"/>
          </p:cNvCxnSpPr>
          <p:nvPr/>
        </p:nvCxnSpPr>
        <p:spPr>
          <a:xfrm flipH="1" flipV="1">
            <a:off x="4033363" y="3532325"/>
            <a:ext cx="135" cy="2457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接箭头连接符 204">
            <a:extLst>
              <a:ext uri="{FF2B5EF4-FFF2-40B4-BE49-F238E27FC236}">
                <a16:creationId xmlns:a16="http://schemas.microsoft.com/office/drawing/2014/main" id="{598F1F0E-3972-4C19-81C1-39399D486033}"/>
              </a:ext>
            </a:extLst>
          </p:cNvPr>
          <p:cNvCxnSpPr>
            <a:cxnSpLocks/>
            <a:stCxn id="164" idx="0"/>
          </p:cNvCxnSpPr>
          <p:nvPr/>
        </p:nvCxnSpPr>
        <p:spPr>
          <a:xfrm flipH="1" flipV="1">
            <a:off x="5309653" y="3540869"/>
            <a:ext cx="1975" cy="237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a:extLst>
              <a:ext uri="{FF2B5EF4-FFF2-40B4-BE49-F238E27FC236}">
                <a16:creationId xmlns:a16="http://schemas.microsoft.com/office/drawing/2014/main" id="{AC795B17-4D61-49D6-8897-B9F93DDF97FE}"/>
              </a:ext>
            </a:extLst>
          </p:cNvPr>
          <p:cNvCxnSpPr>
            <a:cxnSpLocks/>
            <a:stCxn id="212" idx="0"/>
            <a:endCxn id="211" idx="2"/>
          </p:cNvCxnSpPr>
          <p:nvPr/>
        </p:nvCxnSpPr>
        <p:spPr>
          <a:xfrm flipH="1" flipV="1">
            <a:off x="11559849" y="4457638"/>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矩形: 圆角 210">
            <a:extLst>
              <a:ext uri="{FF2B5EF4-FFF2-40B4-BE49-F238E27FC236}">
                <a16:creationId xmlns:a16="http://schemas.microsoft.com/office/drawing/2014/main" id="{BC7F5BF2-4758-41AE-8AFF-F74275DCB541}"/>
              </a:ext>
            </a:extLst>
          </p:cNvPr>
          <p:cNvSpPr/>
          <p:nvPr/>
        </p:nvSpPr>
        <p:spPr>
          <a:xfrm>
            <a:off x="11359436" y="3768560"/>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2" name="矩形: 圆角 211">
            <a:extLst>
              <a:ext uri="{FF2B5EF4-FFF2-40B4-BE49-F238E27FC236}">
                <a16:creationId xmlns:a16="http://schemas.microsoft.com/office/drawing/2014/main" id="{B2FD443E-9357-47C6-94CF-1C137EECD03B}"/>
              </a:ext>
            </a:extLst>
          </p:cNvPr>
          <p:cNvSpPr/>
          <p:nvPr/>
        </p:nvSpPr>
        <p:spPr>
          <a:xfrm>
            <a:off x="11421973" y="4720154"/>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13" name="椭圆 212">
            <a:extLst>
              <a:ext uri="{FF2B5EF4-FFF2-40B4-BE49-F238E27FC236}">
                <a16:creationId xmlns:a16="http://schemas.microsoft.com/office/drawing/2014/main" id="{4F2843A7-DB4A-4849-85F4-3DE8396FC5E2}"/>
              </a:ext>
            </a:extLst>
          </p:cNvPr>
          <p:cNvSpPr/>
          <p:nvPr/>
        </p:nvSpPr>
        <p:spPr>
          <a:xfrm>
            <a:off x="11452589" y="4745887"/>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椭圆 213">
            <a:extLst>
              <a:ext uri="{FF2B5EF4-FFF2-40B4-BE49-F238E27FC236}">
                <a16:creationId xmlns:a16="http://schemas.microsoft.com/office/drawing/2014/main" id="{57171946-E540-48A9-A798-9E373E67C72C}"/>
              </a:ext>
            </a:extLst>
          </p:cNvPr>
          <p:cNvSpPr/>
          <p:nvPr/>
        </p:nvSpPr>
        <p:spPr>
          <a:xfrm>
            <a:off x="11452589" y="4991824"/>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9DEE42D5-F145-474F-86EB-9C5EDED92162}"/>
              </a:ext>
            </a:extLst>
          </p:cNvPr>
          <p:cNvSpPr/>
          <p:nvPr/>
        </p:nvSpPr>
        <p:spPr>
          <a:xfrm>
            <a:off x="11452589" y="5242504"/>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F81F7AFC-4361-45B1-8FDE-EE9797AE24B8}"/>
              </a:ext>
            </a:extLst>
          </p:cNvPr>
          <p:cNvSpPr/>
          <p:nvPr/>
        </p:nvSpPr>
        <p:spPr>
          <a:xfrm>
            <a:off x="11074434" y="2942965"/>
            <a:ext cx="957207"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6FB66647-6FAA-49B1-9BD6-B509218D4F6C}"/>
              </a:ext>
            </a:extLst>
          </p:cNvPr>
          <p:cNvSpPr/>
          <p:nvPr/>
        </p:nvSpPr>
        <p:spPr>
          <a:xfrm>
            <a:off x="11105435" y="3290245"/>
            <a:ext cx="81875" cy="200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EDAFB7AB-3A7A-446C-B3DD-5322A8019503}"/>
              </a:ext>
            </a:extLst>
          </p:cNvPr>
          <p:cNvSpPr/>
          <p:nvPr/>
        </p:nvSpPr>
        <p:spPr>
          <a:xfrm>
            <a:off x="11218892" y="3018860"/>
            <a:ext cx="81875" cy="47257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4FE4D228-A499-4AFC-BF8F-9F8BACB8AFDD}"/>
              </a:ext>
            </a:extLst>
          </p:cNvPr>
          <p:cNvSpPr/>
          <p:nvPr/>
        </p:nvSpPr>
        <p:spPr>
          <a:xfrm>
            <a:off x="11337647" y="3177316"/>
            <a:ext cx="81875" cy="3141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8CCF5985-1640-4242-91BF-2CE1214D43D8}"/>
              </a:ext>
            </a:extLst>
          </p:cNvPr>
          <p:cNvSpPr/>
          <p:nvPr/>
        </p:nvSpPr>
        <p:spPr>
          <a:xfrm>
            <a:off x="11451104" y="3326685"/>
            <a:ext cx="81875" cy="1647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E2778007-622B-40F4-A1D8-15DF05D3AE7E}"/>
              </a:ext>
            </a:extLst>
          </p:cNvPr>
          <p:cNvSpPr/>
          <p:nvPr/>
        </p:nvSpPr>
        <p:spPr>
          <a:xfrm>
            <a:off x="11564561" y="3385237"/>
            <a:ext cx="81875" cy="1051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1B449A5E-AE07-472F-AA86-C60AC604B748}"/>
              </a:ext>
            </a:extLst>
          </p:cNvPr>
          <p:cNvSpPr/>
          <p:nvPr/>
        </p:nvSpPr>
        <p:spPr>
          <a:xfrm>
            <a:off x="11678018" y="3018714"/>
            <a:ext cx="81875" cy="4731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6A7736E5-7293-4B51-AB79-623BE16AC96F}"/>
              </a:ext>
            </a:extLst>
          </p:cNvPr>
          <p:cNvSpPr/>
          <p:nvPr/>
        </p:nvSpPr>
        <p:spPr>
          <a:xfrm>
            <a:off x="11796773" y="3384735"/>
            <a:ext cx="81875" cy="1071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3B6B547F-8052-42A5-9B09-63DFF88F9876}"/>
              </a:ext>
            </a:extLst>
          </p:cNvPr>
          <p:cNvSpPr/>
          <p:nvPr/>
        </p:nvSpPr>
        <p:spPr>
          <a:xfrm>
            <a:off x="11910498" y="3188225"/>
            <a:ext cx="81875" cy="30203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5" name="直接箭头连接符 224">
            <a:extLst>
              <a:ext uri="{FF2B5EF4-FFF2-40B4-BE49-F238E27FC236}">
                <a16:creationId xmlns:a16="http://schemas.microsoft.com/office/drawing/2014/main" id="{FFA334A4-AF76-4FFE-B227-4EF047D1632F}"/>
              </a:ext>
            </a:extLst>
          </p:cNvPr>
          <p:cNvCxnSpPr>
            <a:cxnSpLocks/>
            <a:stCxn id="211" idx="0"/>
            <a:endCxn id="216" idx="2"/>
          </p:cNvCxnSpPr>
          <p:nvPr/>
        </p:nvCxnSpPr>
        <p:spPr>
          <a:xfrm flipH="1" flipV="1">
            <a:off x="11553038" y="3508924"/>
            <a:ext cx="6811" cy="2596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EE7C051D-C730-4264-8CBB-A31E987C666D}"/>
              </a:ext>
            </a:extLst>
          </p:cNvPr>
          <p:cNvCxnSpPr>
            <a:cxnSpLocks/>
            <a:stCxn id="164" idx="3"/>
            <a:endCxn id="80" idx="1"/>
          </p:cNvCxnSpPr>
          <p:nvPr/>
        </p:nvCxnSpPr>
        <p:spPr>
          <a:xfrm>
            <a:off x="5512041" y="4122624"/>
            <a:ext cx="854536" cy="23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文本框 271">
            <a:extLst>
              <a:ext uri="{FF2B5EF4-FFF2-40B4-BE49-F238E27FC236}">
                <a16:creationId xmlns:a16="http://schemas.microsoft.com/office/drawing/2014/main" id="{FEC8E44D-FA66-4C87-B8D2-E214214DE2DC}"/>
              </a:ext>
            </a:extLst>
          </p:cNvPr>
          <p:cNvSpPr txBox="1"/>
          <p:nvPr/>
        </p:nvSpPr>
        <p:spPr>
          <a:xfrm>
            <a:off x="5192" y="4896122"/>
            <a:ext cx="1401605" cy="369332"/>
          </a:xfrm>
          <a:prstGeom prst="rect">
            <a:avLst/>
          </a:prstGeom>
          <a:noFill/>
        </p:spPr>
        <p:txBody>
          <a:bodyPr wrap="square">
            <a:spAutoFit/>
          </a:bodyPr>
          <a:lstStyle/>
          <a:p>
            <a:r>
              <a:rPr lang="en-US" altLang="zh-CN" dirty="0"/>
              <a:t>Embedding</a:t>
            </a:r>
            <a:endParaRPr lang="zh-CN" altLang="en-US" dirty="0"/>
          </a:p>
        </p:txBody>
      </p:sp>
      <p:sp>
        <p:nvSpPr>
          <p:cNvPr id="273" name="文本框 272">
            <a:extLst>
              <a:ext uri="{FF2B5EF4-FFF2-40B4-BE49-F238E27FC236}">
                <a16:creationId xmlns:a16="http://schemas.microsoft.com/office/drawing/2014/main" id="{D94DCFD1-5896-4874-AC2F-212AC4F99A8A}"/>
              </a:ext>
            </a:extLst>
          </p:cNvPr>
          <p:cNvSpPr txBox="1"/>
          <p:nvPr/>
        </p:nvSpPr>
        <p:spPr>
          <a:xfrm>
            <a:off x="1230507" y="5746953"/>
            <a:ext cx="10961493" cy="1061829"/>
          </a:xfrm>
          <a:prstGeom prst="rect">
            <a:avLst/>
          </a:prstGeom>
          <a:noFill/>
        </p:spPr>
        <p:txBody>
          <a:bodyPr wrap="square">
            <a:spAutoFit/>
          </a:bodyPr>
          <a:lstStyle/>
          <a:p>
            <a:pPr>
              <a:spcAft>
                <a:spcPts val="1800"/>
              </a:spcAft>
            </a:pPr>
            <a:r>
              <a:rPr lang="en-US" altLang="zh-CN" sz="2400" dirty="0">
                <a:solidFill>
                  <a:schemeClr val="accent1"/>
                </a:solidFill>
              </a:rPr>
              <a:t>t</a:t>
            </a:r>
            <a:r>
              <a:rPr lang="es-ES" altLang="zh-CN" sz="2400" dirty="0">
                <a:solidFill>
                  <a:schemeClr val="accent1"/>
                </a:solidFill>
              </a:rPr>
              <a:t>he       green     witch     arrived</a:t>
            </a:r>
            <a:r>
              <a:rPr lang="es-ES" altLang="zh-CN" sz="2400" dirty="0"/>
              <a:t>     </a:t>
            </a:r>
            <a:r>
              <a:rPr lang="es-ES" altLang="zh-CN" sz="2400" dirty="0">
                <a:solidFill>
                  <a:srgbClr val="FF0000"/>
                </a:solidFill>
              </a:rPr>
              <a:t>&lt;s&gt;</a:t>
            </a:r>
            <a:r>
              <a:rPr lang="es-ES" altLang="zh-CN" sz="2400" dirty="0"/>
              <a:t>       </a:t>
            </a:r>
            <a:r>
              <a:rPr lang="es-ES" altLang="zh-CN" sz="2400" dirty="0">
                <a:solidFill>
                  <a:srgbClr val="7030A0"/>
                </a:solidFill>
              </a:rPr>
              <a:t>llegó        la         bruja     verde</a:t>
            </a:r>
          </a:p>
          <a:p>
            <a:pPr>
              <a:spcAft>
                <a:spcPts val="1800"/>
              </a:spcAft>
            </a:pPr>
            <a:r>
              <a:rPr lang="es-ES" altLang="zh-CN" sz="2400" dirty="0"/>
              <a:t>              </a:t>
            </a:r>
            <a:r>
              <a:rPr lang="es-ES" altLang="zh-CN" sz="2400" b="1" dirty="0">
                <a:solidFill>
                  <a:schemeClr val="accent1"/>
                </a:solidFill>
              </a:rPr>
              <a:t>Source Text </a:t>
            </a:r>
            <a:r>
              <a:rPr lang="es-ES" altLang="zh-CN" sz="2400" dirty="0"/>
              <a:t>             </a:t>
            </a:r>
            <a:r>
              <a:rPr lang="es-ES" altLang="zh-CN" sz="2400" b="1" dirty="0">
                <a:solidFill>
                  <a:srgbClr val="FF0000"/>
                </a:solidFill>
              </a:rPr>
              <a:t>Separator</a:t>
            </a:r>
            <a:endParaRPr lang="zh-CN" altLang="en-US" sz="2400" b="1" dirty="0">
              <a:solidFill>
                <a:srgbClr val="FF0000"/>
              </a:solidFill>
            </a:endParaRPr>
          </a:p>
        </p:txBody>
      </p:sp>
      <p:sp>
        <p:nvSpPr>
          <p:cNvPr id="274" name="文本框 273">
            <a:extLst>
              <a:ext uri="{FF2B5EF4-FFF2-40B4-BE49-F238E27FC236}">
                <a16:creationId xmlns:a16="http://schemas.microsoft.com/office/drawing/2014/main" id="{7B60AD98-21FD-40FA-8BC5-996DCE3F1088}"/>
              </a:ext>
            </a:extLst>
          </p:cNvPr>
          <p:cNvSpPr txBox="1"/>
          <p:nvPr/>
        </p:nvSpPr>
        <p:spPr>
          <a:xfrm>
            <a:off x="-1708" y="3046683"/>
            <a:ext cx="1014950" cy="369332"/>
          </a:xfrm>
          <a:prstGeom prst="rect">
            <a:avLst/>
          </a:prstGeom>
          <a:noFill/>
        </p:spPr>
        <p:txBody>
          <a:bodyPr wrap="square">
            <a:spAutoFit/>
          </a:bodyPr>
          <a:lstStyle/>
          <a:p>
            <a:r>
              <a:rPr lang="en-US" altLang="zh-CN" dirty="0"/>
              <a:t>Softmax</a:t>
            </a:r>
            <a:endParaRPr lang="zh-CN" altLang="en-US" dirty="0"/>
          </a:p>
        </p:txBody>
      </p:sp>
      <p:cxnSp>
        <p:nvCxnSpPr>
          <p:cNvPr id="275" name="直接箭头连接符 274">
            <a:extLst>
              <a:ext uri="{FF2B5EF4-FFF2-40B4-BE49-F238E27FC236}">
                <a16:creationId xmlns:a16="http://schemas.microsoft.com/office/drawing/2014/main" id="{07A532E9-053D-457D-825D-88BEFEB05D8C}"/>
              </a:ext>
            </a:extLst>
          </p:cNvPr>
          <p:cNvCxnSpPr>
            <a:cxnSpLocks/>
          </p:cNvCxnSpPr>
          <p:nvPr/>
        </p:nvCxnSpPr>
        <p:spPr>
          <a:xfrm flipH="1" flipV="1">
            <a:off x="6561236" y="5480717"/>
            <a:ext cx="715"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接箭头连接符 275">
            <a:extLst>
              <a:ext uri="{FF2B5EF4-FFF2-40B4-BE49-F238E27FC236}">
                <a16:creationId xmlns:a16="http://schemas.microsoft.com/office/drawing/2014/main" id="{2A148F88-9AEA-4C7E-9B65-DF278CFC745D}"/>
              </a:ext>
            </a:extLst>
          </p:cNvPr>
          <p:cNvCxnSpPr>
            <a:cxnSpLocks/>
          </p:cNvCxnSpPr>
          <p:nvPr/>
        </p:nvCxnSpPr>
        <p:spPr>
          <a:xfrm flipV="1">
            <a:off x="7805430" y="5480717"/>
            <a:ext cx="954"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接箭头连接符 276">
            <a:extLst>
              <a:ext uri="{FF2B5EF4-FFF2-40B4-BE49-F238E27FC236}">
                <a16:creationId xmlns:a16="http://schemas.microsoft.com/office/drawing/2014/main" id="{61F137DE-65D8-48E4-A5C2-8840FD234781}"/>
              </a:ext>
            </a:extLst>
          </p:cNvPr>
          <p:cNvCxnSpPr>
            <a:cxnSpLocks/>
          </p:cNvCxnSpPr>
          <p:nvPr/>
        </p:nvCxnSpPr>
        <p:spPr>
          <a:xfrm flipV="1">
            <a:off x="9044634" y="5480717"/>
            <a:ext cx="2340"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接箭头连接符 277">
            <a:extLst>
              <a:ext uri="{FF2B5EF4-FFF2-40B4-BE49-F238E27FC236}">
                <a16:creationId xmlns:a16="http://schemas.microsoft.com/office/drawing/2014/main" id="{3813F62A-25B8-4A29-A4F4-971D52B06C48}"/>
              </a:ext>
            </a:extLst>
          </p:cNvPr>
          <p:cNvCxnSpPr>
            <a:cxnSpLocks/>
          </p:cNvCxnSpPr>
          <p:nvPr/>
        </p:nvCxnSpPr>
        <p:spPr>
          <a:xfrm flipH="1" flipV="1">
            <a:off x="10322287" y="5472138"/>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接箭头连接符 278">
            <a:extLst>
              <a:ext uri="{FF2B5EF4-FFF2-40B4-BE49-F238E27FC236}">
                <a16:creationId xmlns:a16="http://schemas.microsoft.com/office/drawing/2014/main" id="{7EED199B-A027-4E67-8002-7D5EDC3A7C2E}"/>
              </a:ext>
            </a:extLst>
          </p:cNvPr>
          <p:cNvCxnSpPr>
            <a:cxnSpLocks/>
          </p:cNvCxnSpPr>
          <p:nvPr/>
        </p:nvCxnSpPr>
        <p:spPr>
          <a:xfrm flipH="1" flipV="1">
            <a:off x="1510891" y="5478423"/>
            <a:ext cx="715"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接箭头连接符 279">
            <a:extLst>
              <a:ext uri="{FF2B5EF4-FFF2-40B4-BE49-F238E27FC236}">
                <a16:creationId xmlns:a16="http://schemas.microsoft.com/office/drawing/2014/main" id="{5C1B73A1-2B74-474B-A6EB-B1DBBB10CEDE}"/>
              </a:ext>
            </a:extLst>
          </p:cNvPr>
          <p:cNvCxnSpPr>
            <a:cxnSpLocks/>
          </p:cNvCxnSpPr>
          <p:nvPr/>
        </p:nvCxnSpPr>
        <p:spPr>
          <a:xfrm flipV="1">
            <a:off x="2730955" y="5478423"/>
            <a:ext cx="954"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接箭头连接符 280">
            <a:extLst>
              <a:ext uri="{FF2B5EF4-FFF2-40B4-BE49-F238E27FC236}">
                <a16:creationId xmlns:a16="http://schemas.microsoft.com/office/drawing/2014/main" id="{3C55B9A1-17C5-41A6-BB12-F21DB6A4BFCD}"/>
              </a:ext>
            </a:extLst>
          </p:cNvPr>
          <p:cNvCxnSpPr>
            <a:cxnSpLocks/>
          </p:cNvCxnSpPr>
          <p:nvPr/>
        </p:nvCxnSpPr>
        <p:spPr>
          <a:xfrm flipV="1">
            <a:off x="4025404" y="5478423"/>
            <a:ext cx="2340"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接箭头连接符 281">
            <a:extLst>
              <a:ext uri="{FF2B5EF4-FFF2-40B4-BE49-F238E27FC236}">
                <a16:creationId xmlns:a16="http://schemas.microsoft.com/office/drawing/2014/main" id="{DC5E4DB9-A3FC-4A7E-B071-218444C3C630}"/>
              </a:ext>
            </a:extLst>
          </p:cNvPr>
          <p:cNvCxnSpPr>
            <a:cxnSpLocks/>
          </p:cNvCxnSpPr>
          <p:nvPr/>
        </p:nvCxnSpPr>
        <p:spPr>
          <a:xfrm flipH="1" flipV="1">
            <a:off x="5305874" y="5478388"/>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接箭头连接符 282">
            <a:extLst>
              <a:ext uri="{FF2B5EF4-FFF2-40B4-BE49-F238E27FC236}">
                <a16:creationId xmlns:a16="http://schemas.microsoft.com/office/drawing/2014/main" id="{E54C42B7-46BD-42C1-82E1-80A4DB941EBE}"/>
              </a:ext>
            </a:extLst>
          </p:cNvPr>
          <p:cNvCxnSpPr>
            <a:cxnSpLocks/>
          </p:cNvCxnSpPr>
          <p:nvPr/>
        </p:nvCxnSpPr>
        <p:spPr>
          <a:xfrm flipH="1" flipV="1">
            <a:off x="11554095" y="5468863"/>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接箭头连接符 283">
            <a:extLst>
              <a:ext uri="{FF2B5EF4-FFF2-40B4-BE49-F238E27FC236}">
                <a16:creationId xmlns:a16="http://schemas.microsoft.com/office/drawing/2014/main" id="{68FF677D-2333-48C0-93BF-A1CB8D6E7EEA}"/>
              </a:ext>
            </a:extLst>
          </p:cNvPr>
          <p:cNvCxnSpPr>
            <a:cxnSpLocks/>
          </p:cNvCxnSpPr>
          <p:nvPr/>
        </p:nvCxnSpPr>
        <p:spPr>
          <a:xfrm flipH="1" flipV="1">
            <a:off x="6530305" y="2663383"/>
            <a:ext cx="1" cy="268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56913BE0-444F-4F81-994F-6C26578AD42B}"/>
              </a:ext>
            </a:extLst>
          </p:cNvPr>
          <p:cNvCxnSpPr>
            <a:cxnSpLocks/>
          </p:cNvCxnSpPr>
          <p:nvPr/>
        </p:nvCxnSpPr>
        <p:spPr>
          <a:xfrm flipH="1" flipV="1">
            <a:off x="7773665" y="2656601"/>
            <a:ext cx="1790" cy="2749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接箭头连接符 285">
            <a:extLst>
              <a:ext uri="{FF2B5EF4-FFF2-40B4-BE49-F238E27FC236}">
                <a16:creationId xmlns:a16="http://schemas.microsoft.com/office/drawing/2014/main" id="{9091BE57-C48D-4C99-BC26-657198DBD21E}"/>
              </a:ext>
            </a:extLst>
          </p:cNvPr>
          <p:cNvCxnSpPr>
            <a:cxnSpLocks/>
          </p:cNvCxnSpPr>
          <p:nvPr/>
        </p:nvCxnSpPr>
        <p:spPr>
          <a:xfrm flipH="1" flipV="1">
            <a:off x="9013991" y="2671157"/>
            <a:ext cx="2052" cy="260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接箭头连接符 286">
            <a:extLst>
              <a:ext uri="{FF2B5EF4-FFF2-40B4-BE49-F238E27FC236}">
                <a16:creationId xmlns:a16="http://schemas.microsoft.com/office/drawing/2014/main" id="{E6271027-5FF8-4A57-A867-B24E36D00742}"/>
              </a:ext>
            </a:extLst>
          </p:cNvPr>
          <p:cNvCxnSpPr>
            <a:cxnSpLocks/>
          </p:cNvCxnSpPr>
          <p:nvPr/>
        </p:nvCxnSpPr>
        <p:spPr>
          <a:xfrm flipH="1" flipV="1">
            <a:off x="10287715" y="2669869"/>
            <a:ext cx="3642" cy="253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接箭头连接符 287">
            <a:extLst>
              <a:ext uri="{FF2B5EF4-FFF2-40B4-BE49-F238E27FC236}">
                <a16:creationId xmlns:a16="http://schemas.microsoft.com/office/drawing/2014/main" id="{BA8D24A5-5FBB-4C03-B093-5F7353FD2CD0}"/>
              </a:ext>
            </a:extLst>
          </p:cNvPr>
          <p:cNvCxnSpPr>
            <a:cxnSpLocks/>
          </p:cNvCxnSpPr>
          <p:nvPr/>
        </p:nvCxnSpPr>
        <p:spPr>
          <a:xfrm flipH="1" flipV="1">
            <a:off x="11523164" y="2679369"/>
            <a:ext cx="1" cy="2402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7" name="文本框 296">
            <a:extLst>
              <a:ext uri="{FF2B5EF4-FFF2-40B4-BE49-F238E27FC236}">
                <a16:creationId xmlns:a16="http://schemas.microsoft.com/office/drawing/2014/main" id="{88869912-659B-4F88-AB77-34AC8FE00DA7}"/>
              </a:ext>
            </a:extLst>
          </p:cNvPr>
          <p:cNvSpPr txBox="1"/>
          <p:nvPr/>
        </p:nvSpPr>
        <p:spPr>
          <a:xfrm>
            <a:off x="-2480" y="3789951"/>
            <a:ext cx="922716" cy="646331"/>
          </a:xfrm>
          <a:prstGeom prst="rect">
            <a:avLst/>
          </a:prstGeom>
          <a:noFill/>
        </p:spPr>
        <p:txBody>
          <a:bodyPr wrap="square">
            <a:spAutoFit/>
          </a:bodyPr>
          <a:lstStyle/>
          <a:p>
            <a:r>
              <a:rPr lang="en-US" altLang="zh-CN" dirty="0"/>
              <a:t>Hidden layer(s)</a:t>
            </a:r>
            <a:endParaRPr lang="zh-CN" altLang="en-US" dirty="0"/>
          </a:p>
        </p:txBody>
      </p:sp>
      <p:sp>
        <p:nvSpPr>
          <p:cNvPr id="299" name="文本框 298">
            <a:extLst>
              <a:ext uri="{FF2B5EF4-FFF2-40B4-BE49-F238E27FC236}">
                <a16:creationId xmlns:a16="http://schemas.microsoft.com/office/drawing/2014/main" id="{2DDE0698-C92C-403D-B80A-25E7EB464C83}"/>
              </a:ext>
            </a:extLst>
          </p:cNvPr>
          <p:cNvSpPr txBox="1"/>
          <p:nvPr/>
        </p:nvSpPr>
        <p:spPr>
          <a:xfrm>
            <a:off x="1702874" y="3087280"/>
            <a:ext cx="3327464" cy="369332"/>
          </a:xfrm>
          <a:prstGeom prst="rect">
            <a:avLst/>
          </a:prstGeom>
          <a:noFill/>
        </p:spPr>
        <p:txBody>
          <a:bodyPr wrap="square">
            <a:spAutoFit/>
          </a:bodyPr>
          <a:lstStyle/>
          <a:p>
            <a:pPr algn="ctr"/>
            <a:r>
              <a:rPr lang="en-US" altLang="zh-CN" dirty="0"/>
              <a:t>(output of source is ignored)</a:t>
            </a:r>
            <a:endParaRPr lang="zh-CN" altLang="en-US" dirty="0"/>
          </a:p>
        </p:txBody>
      </p:sp>
      <p:sp>
        <p:nvSpPr>
          <p:cNvPr id="313" name="任意多边形: 形状 312">
            <a:extLst>
              <a:ext uri="{FF2B5EF4-FFF2-40B4-BE49-F238E27FC236}">
                <a16:creationId xmlns:a16="http://schemas.microsoft.com/office/drawing/2014/main" id="{9D4BA732-6C5E-42C3-BE0A-697799F30F75}"/>
              </a:ext>
            </a:extLst>
          </p:cNvPr>
          <p:cNvSpPr/>
          <p:nvPr/>
        </p:nvSpPr>
        <p:spPr>
          <a:xfrm>
            <a:off x="6612391" y="2076452"/>
            <a:ext cx="1111048" cy="4228143"/>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28575">
            <a:solidFill>
              <a:schemeClr val="tx1"/>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任意多边形: 形状 314">
            <a:extLst>
              <a:ext uri="{FF2B5EF4-FFF2-40B4-BE49-F238E27FC236}">
                <a16:creationId xmlns:a16="http://schemas.microsoft.com/office/drawing/2014/main" id="{BB7D754B-001F-4048-9469-656808E87DD9}"/>
              </a:ext>
            </a:extLst>
          </p:cNvPr>
          <p:cNvSpPr/>
          <p:nvPr/>
        </p:nvSpPr>
        <p:spPr>
          <a:xfrm>
            <a:off x="7792205" y="2076452"/>
            <a:ext cx="1160997" cy="4228143"/>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28575">
            <a:solidFill>
              <a:schemeClr val="tx1"/>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任意多边形: 形状 315">
            <a:extLst>
              <a:ext uri="{FF2B5EF4-FFF2-40B4-BE49-F238E27FC236}">
                <a16:creationId xmlns:a16="http://schemas.microsoft.com/office/drawing/2014/main" id="{6BDE8804-C152-49E8-9D5C-0ED42BA4CEC0}"/>
              </a:ext>
            </a:extLst>
          </p:cNvPr>
          <p:cNvSpPr/>
          <p:nvPr/>
        </p:nvSpPr>
        <p:spPr>
          <a:xfrm>
            <a:off x="9106910" y="2134571"/>
            <a:ext cx="1160997" cy="4228143"/>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28575">
            <a:solidFill>
              <a:schemeClr val="tx1"/>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任意多边形: 形状 316">
            <a:extLst>
              <a:ext uri="{FF2B5EF4-FFF2-40B4-BE49-F238E27FC236}">
                <a16:creationId xmlns:a16="http://schemas.microsoft.com/office/drawing/2014/main" id="{2F473658-0655-4FA9-BC87-E711444F764E}"/>
              </a:ext>
            </a:extLst>
          </p:cNvPr>
          <p:cNvSpPr/>
          <p:nvPr/>
        </p:nvSpPr>
        <p:spPr>
          <a:xfrm>
            <a:off x="10298428" y="2112113"/>
            <a:ext cx="1160997" cy="4228143"/>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28575">
            <a:solidFill>
              <a:schemeClr val="tx1"/>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156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5" grpId="0" animBg="1"/>
      <p:bldP spid="316" grpId="0" animBg="1"/>
      <p:bldP spid="3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389E4-9BCF-418A-B831-C7EFB5560658}"/>
              </a:ext>
            </a:extLst>
          </p:cNvPr>
          <p:cNvSpPr>
            <a:spLocks noGrp="1"/>
          </p:cNvSpPr>
          <p:nvPr>
            <p:ph type="title"/>
          </p:nvPr>
        </p:nvSpPr>
        <p:spPr/>
        <p:txBody>
          <a:bodyPr/>
          <a:lstStyle/>
          <a:p>
            <a:r>
              <a:rPr lang="en-US" altLang="zh-CN" dirty="0"/>
              <a:t>Translating a single sentence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9B407B3-3B13-41F6-B92E-8F6C6B9B1608}"/>
                  </a:ext>
                </a:extLst>
              </p:cNvPr>
              <p:cNvSpPr>
                <a:spLocks noGrp="1"/>
              </p:cNvSpPr>
              <p:nvPr>
                <p:ph idx="1"/>
              </p:nvPr>
            </p:nvSpPr>
            <p:spPr>
              <a:xfrm>
                <a:off x="705994" y="1047918"/>
                <a:ext cx="5341423" cy="1196898"/>
              </a:xfrm>
            </p:spPr>
            <p:txBody>
              <a:bodyPr lIns="90000">
                <a:noAutofit/>
              </a:bodyPr>
              <a:lstStyle/>
              <a:p>
                <a:pPr marL="0" indent="0">
                  <a:buNone/>
                </a:pPr>
                <a:r>
                  <a:rPr lang="en-US" altLang="zh-CN" sz="2400" dirty="0"/>
                  <a:t>Use the superscripts </a:t>
                </a:r>
                <a14:m>
                  <m:oMath xmlns:m="http://schemas.openxmlformats.org/officeDocument/2006/math">
                    <m:r>
                      <a:rPr lang="en-US" altLang="zh-CN" sz="2400" i="1" dirty="0" smtClean="0">
                        <a:latin typeface="Cambria Math" panose="02040503050406030204" pitchFamily="18" charset="0"/>
                      </a:rPr>
                      <m:t>𝑒</m:t>
                    </m:r>
                  </m:oMath>
                </a14:m>
                <a:r>
                  <a:rPr lang="en-US" altLang="zh-CN" sz="2400" dirty="0"/>
                  <a:t> and </a:t>
                </a:r>
                <a14:m>
                  <m:oMath xmlns:m="http://schemas.openxmlformats.org/officeDocument/2006/math">
                    <m:r>
                      <a:rPr lang="en-US" altLang="zh-CN" sz="2400" i="1" dirty="0" smtClean="0">
                        <a:latin typeface="Cambria Math" panose="02040503050406030204" pitchFamily="18" charset="0"/>
                      </a:rPr>
                      <m:t>𝑑</m:t>
                    </m:r>
                  </m:oMath>
                </a14:m>
                <a:r>
                  <a:rPr lang="en-US" altLang="zh-CN" sz="2400" dirty="0"/>
                  <a:t> where needed to distinguish the hidden states of the encoder and the decoder.</a:t>
                </a:r>
                <a:endParaRPr lang="zh-CN" altLang="en-US" sz="2400" dirty="0"/>
              </a:p>
            </p:txBody>
          </p:sp>
        </mc:Choice>
        <mc:Fallback xmlns="">
          <p:sp>
            <p:nvSpPr>
              <p:cNvPr id="3" name="内容占位符 2">
                <a:extLst>
                  <a:ext uri="{FF2B5EF4-FFF2-40B4-BE49-F238E27FC236}">
                    <a16:creationId xmlns:a16="http://schemas.microsoft.com/office/drawing/2014/main" id="{B9B407B3-3B13-41F6-B92E-8F6C6B9B1608}"/>
                  </a:ext>
                </a:extLst>
              </p:cNvPr>
              <p:cNvSpPr>
                <a:spLocks noGrp="1" noRot="1" noChangeAspect="1" noMove="1" noResize="1" noEditPoints="1" noAdjustHandles="1" noChangeArrowheads="1" noChangeShapeType="1" noTextEdit="1"/>
              </p:cNvSpPr>
              <p:nvPr>
                <p:ph idx="1"/>
              </p:nvPr>
            </p:nvSpPr>
            <p:spPr>
              <a:xfrm>
                <a:off x="705994" y="1047918"/>
                <a:ext cx="5341423" cy="1196898"/>
              </a:xfrm>
              <a:blipFill>
                <a:blip r:embed="rId3"/>
                <a:stretch>
                  <a:fillRect l="-1659" t="-4211" r="-2370" b="-1052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89F28FB7-DE8B-47FE-92BD-5FAC3719BE70}"/>
              </a:ext>
            </a:extLst>
          </p:cNvPr>
          <p:cNvSpPr>
            <a:spLocks noGrp="1"/>
          </p:cNvSpPr>
          <p:nvPr>
            <p:ph type="sldNum" sz="quarter" idx="12"/>
          </p:nvPr>
        </p:nvSpPr>
        <p:spPr/>
        <p:txBody>
          <a:bodyPr/>
          <a:lstStyle/>
          <a:p>
            <a:fld id="{DC8BB421-126E-41CB-B73A-69D52E98CAE3}" type="slidenum">
              <a:rPr lang="zh-CN" altLang="en-US" smtClean="0"/>
              <a:t>42</a:t>
            </a:fld>
            <a:endParaRPr lang="zh-CN" altLang="en-US"/>
          </a:p>
        </p:txBody>
      </p:sp>
      <p:sp>
        <p:nvSpPr>
          <p:cNvPr id="5" name="矩形: 圆角 4">
            <a:extLst>
              <a:ext uri="{FF2B5EF4-FFF2-40B4-BE49-F238E27FC236}">
                <a16:creationId xmlns:a16="http://schemas.microsoft.com/office/drawing/2014/main" id="{1B0D1776-1C12-458F-9DDA-594F5FB139D9}"/>
              </a:ext>
            </a:extLst>
          </p:cNvPr>
          <p:cNvSpPr/>
          <p:nvPr/>
        </p:nvSpPr>
        <p:spPr>
          <a:xfrm>
            <a:off x="1238626" y="2411294"/>
            <a:ext cx="10893214" cy="1777847"/>
          </a:xfrm>
          <a:prstGeom prst="roundRect">
            <a:avLst>
              <a:gd name="adj" fmla="val 5538"/>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8B6B336F-6676-4296-8E44-3BB9F6CC3F6E}"/>
              </a:ext>
            </a:extLst>
          </p:cNvPr>
          <p:cNvSpPr/>
          <p:nvPr/>
        </p:nvSpPr>
        <p:spPr>
          <a:xfrm>
            <a:off x="6428402" y="4918343"/>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A10A92EA-80F6-4065-A18C-69A5FEB393F0}"/>
                  </a:ext>
                </a:extLst>
              </p:cNvPr>
              <p:cNvSpPr/>
              <p:nvPr/>
            </p:nvSpPr>
            <p:spPr>
              <a:xfrm>
                <a:off x="6366577" y="3335914"/>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0" smtClean="0">
                              <a:solidFill>
                                <a:schemeClr val="tx1"/>
                              </a:solidFill>
                              <a:latin typeface="Cambria Math" panose="02040503050406030204" pitchFamily="18" charset="0"/>
                            </a:rPr>
                            <m:t>1</m:t>
                          </m:r>
                        </m:sub>
                        <m:sup>
                          <m:r>
                            <m:rPr>
                              <m:sty m:val="p"/>
                            </m:rPr>
                            <a:rPr lang="en-US" altLang="zh-CN" sz="1800" b="0" i="0" smtClean="0">
                              <a:solidFill>
                                <a:schemeClr val="tx1"/>
                              </a:solidFill>
                              <a:latin typeface="Cambria Math" panose="02040503050406030204" pitchFamily="18" charset="0"/>
                            </a:rPr>
                            <m:t>d</m:t>
                          </m:r>
                        </m:sup>
                      </m:sSubSup>
                    </m:oMath>
                  </m:oMathPara>
                </a14:m>
                <a:endParaRPr lang="zh-CN" altLang="en-US" dirty="0"/>
              </a:p>
            </p:txBody>
          </p:sp>
        </mc:Choice>
        <mc:Fallback xmlns="">
          <p:sp>
            <p:nvSpPr>
              <p:cNvPr id="7" name="矩形: 圆角 6">
                <a:extLst>
                  <a:ext uri="{FF2B5EF4-FFF2-40B4-BE49-F238E27FC236}">
                    <a16:creationId xmlns:a16="http://schemas.microsoft.com/office/drawing/2014/main" id="{A10A92EA-80F6-4065-A18C-69A5FEB393F0}"/>
                  </a:ext>
                </a:extLst>
              </p:cNvPr>
              <p:cNvSpPr>
                <a:spLocks noRot="1" noChangeAspect="1" noMove="1" noResize="1" noEditPoints="1" noAdjustHandles="1" noChangeArrowheads="1" noChangeShapeType="1" noTextEdit="1"/>
              </p:cNvSpPr>
              <p:nvPr/>
            </p:nvSpPr>
            <p:spPr>
              <a:xfrm>
                <a:off x="6366577" y="3335914"/>
                <a:ext cx="400826" cy="689078"/>
              </a:xfrm>
              <a:prstGeom prst="roundRect">
                <a:avLst/>
              </a:prstGeom>
              <a:blipFill>
                <a:blip r:embed="rId4"/>
                <a:stretch>
                  <a:fillRect l="-6944"/>
                </a:stretch>
              </a:blipFill>
              <a:ln w="381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圆角 7">
                <a:extLst>
                  <a:ext uri="{FF2B5EF4-FFF2-40B4-BE49-F238E27FC236}">
                    <a16:creationId xmlns:a16="http://schemas.microsoft.com/office/drawing/2014/main" id="{B9AC764F-D963-4B6B-8EC1-664949A5CA3B}"/>
                  </a:ext>
                </a:extLst>
              </p:cNvPr>
              <p:cNvSpPr/>
              <p:nvPr/>
            </p:nvSpPr>
            <p:spPr>
              <a:xfrm>
                <a:off x="7592675" y="3335914"/>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0" smtClean="0">
                              <a:solidFill>
                                <a:schemeClr val="tx1"/>
                              </a:solidFill>
                              <a:latin typeface="Cambria Math" panose="02040503050406030204" pitchFamily="18" charset="0"/>
                            </a:rPr>
                            <m:t>2</m:t>
                          </m:r>
                        </m:sub>
                        <m:sup>
                          <m:r>
                            <m:rPr>
                              <m:sty m:val="p"/>
                            </m:rPr>
                            <a:rPr lang="en-US" altLang="zh-CN" sz="1800" b="0" i="0" smtClean="0">
                              <a:solidFill>
                                <a:schemeClr val="tx1"/>
                              </a:solidFill>
                              <a:latin typeface="Cambria Math" panose="02040503050406030204" pitchFamily="18" charset="0"/>
                            </a:rPr>
                            <m:t>d</m:t>
                          </m:r>
                        </m:sup>
                      </m:sSubSup>
                    </m:oMath>
                  </m:oMathPara>
                </a14:m>
                <a:endParaRPr lang="zh-CN" altLang="en-US" dirty="0"/>
              </a:p>
            </p:txBody>
          </p:sp>
        </mc:Choice>
        <mc:Fallback xmlns="">
          <p:sp>
            <p:nvSpPr>
              <p:cNvPr id="8" name="矩形: 圆角 7">
                <a:extLst>
                  <a:ext uri="{FF2B5EF4-FFF2-40B4-BE49-F238E27FC236}">
                    <a16:creationId xmlns:a16="http://schemas.microsoft.com/office/drawing/2014/main" id="{B9AC764F-D963-4B6B-8EC1-664949A5CA3B}"/>
                  </a:ext>
                </a:extLst>
              </p:cNvPr>
              <p:cNvSpPr>
                <a:spLocks noRot="1" noChangeAspect="1" noMove="1" noResize="1" noEditPoints="1" noAdjustHandles="1" noChangeArrowheads="1" noChangeShapeType="1" noTextEdit="1"/>
              </p:cNvSpPr>
              <p:nvPr/>
            </p:nvSpPr>
            <p:spPr>
              <a:xfrm>
                <a:off x="7592675" y="3335914"/>
                <a:ext cx="400826" cy="689078"/>
              </a:xfrm>
              <a:prstGeom prst="roundRect">
                <a:avLst/>
              </a:prstGeom>
              <a:blipFill>
                <a:blip r:embed="rId5"/>
                <a:stretch>
                  <a:fillRect l="-8451"/>
                </a:stretch>
              </a:blipFill>
              <a:ln w="381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圆角 8">
                <a:extLst>
                  <a:ext uri="{FF2B5EF4-FFF2-40B4-BE49-F238E27FC236}">
                    <a16:creationId xmlns:a16="http://schemas.microsoft.com/office/drawing/2014/main" id="{2488E57A-84C5-40A0-9E53-2EDB22D15AEE}"/>
                  </a:ext>
                </a:extLst>
              </p:cNvPr>
              <p:cNvSpPr/>
              <p:nvPr/>
            </p:nvSpPr>
            <p:spPr>
              <a:xfrm>
                <a:off x="8833265" y="3335914"/>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0" smtClean="0">
                              <a:solidFill>
                                <a:schemeClr val="tx1"/>
                              </a:solidFill>
                              <a:latin typeface="Cambria Math" panose="02040503050406030204" pitchFamily="18" charset="0"/>
                            </a:rPr>
                            <m:t>3</m:t>
                          </m:r>
                        </m:sub>
                        <m:sup>
                          <m:r>
                            <m:rPr>
                              <m:sty m:val="p"/>
                            </m:rPr>
                            <a:rPr lang="en-US" altLang="zh-CN" sz="1800" b="0" i="0" smtClean="0">
                              <a:solidFill>
                                <a:schemeClr val="tx1"/>
                              </a:solidFill>
                              <a:latin typeface="Cambria Math" panose="02040503050406030204" pitchFamily="18" charset="0"/>
                            </a:rPr>
                            <m:t>d</m:t>
                          </m:r>
                        </m:sup>
                      </m:sSubSup>
                    </m:oMath>
                  </m:oMathPara>
                </a14:m>
                <a:endParaRPr lang="zh-CN" altLang="en-US" dirty="0"/>
              </a:p>
            </p:txBody>
          </p:sp>
        </mc:Choice>
        <mc:Fallback xmlns="">
          <p:sp>
            <p:nvSpPr>
              <p:cNvPr id="9" name="矩形: 圆角 8">
                <a:extLst>
                  <a:ext uri="{FF2B5EF4-FFF2-40B4-BE49-F238E27FC236}">
                    <a16:creationId xmlns:a16="http://schemas.microsoft.com/office/drawing/2014/main" id="{2488E57A-84C5-40A0-9E53-2EDB22D15AEE}"/>
                  </a:ext>
                </a:extLst>
              </p:cNvPr>
              <p:cNvSpPr>
                <a:spLocks noRot="1" noChangeAspect="1" noMove="1" noResize="1" noEditPoints="1" noAdjustHandles="1" noChangeArrowheads="1" noChangeShapeType="1" noTextEdit="1"/>
              </p:cNvSpPr>
              <p:nvPr/>
            </p:nvSpPr>
            <p:spPr>
              <a:xfrm>
                <a:off x="8833265" y="3335914"/>
                <a:ext cx="400826" cy="689078"/>
              </a:xfrm>
              <a:prstGeom prst="roundRect">
                <a:avLst/>
              </a:prstGeom>
              <a:blipFill>
                <a:blip r:embed="rId6"/>
                <a:stretch>
                  <a:fillRect l="-8333"/>
                </a:stretch>
              </a:blipFill>
              <a:ln w="38100">
                <a:solidFill>
                  <a:schemeClr val="tx1"/>
                </a:solidFill>
              </a:ln>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60F07AB2-ADF6-4F91-B3EA-9B05BD7F755D}"/>
              </a:ext>
            </a:extLst>
          </p:cNvPr>
          <p:cNvCxnSpPr>
            <a:cxnSpLocks/>
            <a:stCxn id="6" idx="0"/>
            <a:endCxn id="7" idx="2"/>
          </p:cNvCxnSpPr>
          <p:nvPr/>
        </p:nvCxnSpPr>
        <p:spPr>
          <a:xfrm flipH="1" flipV="1">
            <a:off x="6566990" y="4024992"/>
            <a:ext cx="715" cy="893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6C24F59-7907-4147-97C9-D5EA2DFD5A93}"/>
              </a:ext>
            </a:extLst>
          </p:cNvPr>
          <p:cNvCxnSpPr>
            <a:cxnSpLocks/>
            <a:stCxn id="22" idx="0"/>
            <a:endCxn id="8" idx="2"/>
          </p:cNvCxnSpPr>
          <p:nvPr/>
        </p:nvCxnSpPr>
        <p:spPr>
          <a:xfrm flipH="1" flipV="1">
            <a:off x="7793088" y="4024992"/>
            <a:ext cx="18096" cy="893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DFDDB4D-0D67-40B0-B121-1119D32CCB2C}"/>
              </a:ext>
            </a:extLst>
          </p:cNvPr>
          <p:cNvCxnSpPr>
            <a:cxnSpLocks/>
            <a:stCxn id="26" idx="0"/>
            <a:endCxn id="9" idx="2"/>
          </p:cNvCxnSpPr>
          <p:nvPr/>
        </p:nvCxnSpPr>
        <p:spPr>
          <a:xfrm flipV="1">
            <a:off x="9031338" y="4024992"/>
            <a:ext cx="2340" cy="893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9AFB4B9E-EAFC-431E-A788-E989BF142F6D}"/>
              </a:ext>
            </a:extLst>
          </p:cNvPr>
          <p:cNvCxnSpPr>
            <a:cxnSpLocks/>
            <a:stCxn id="7" idx="3"/>
            <a:endCxn id="8" idx="1"/>
          </p:cNvCxnSpPr>
          <p:nvPr/>
        </p:nvCxnSpPr>
        <p:spPr>
          <a:xfrm>
            <a:off x="6767403" y="3680453"/>
            <a:ext cx="8252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0FBC100-6736-4F7B-8539-E4316F6E2499}"/>
              </a:ext>
            </a:extLst>
          </p:cNvPr>
          <p:cNvCxnSpPr>
            <a:cxnSpLocks/>
            <a:stCxn id="8" idx="3"/>
            <a:endCxn id="9" idx="1"/>
          </p:cNvCxnSpPr>
          <p:nvPr/>
        </p:nvCxnSpPr>
        <p:spPr>
          <a:xfrm>
            <a:off x="7993501" y="3680453"/>
            <a:ext cx="8397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DBB6F29-3472-4418-9A43-09D9FF622B60}"/>
              </a:ext>
            </a:extLst>
          </p:cNvPr>
          <p:cNvCxnSpPr>
            <a:cxnSpLocks/>
            <a:stCxn id="17" idx="3"/>
            <a:endCxn id="107" idx="1"/>
          </p:cNvCxnSpPr>
          <p:nvPr/>
        </p:nvCxnSpPr>
        <p:spPr>
          <a:xfrm flipV="1">
            <a:off x="10507025" y="3668599"/>
            <a:ext cx="852411" cy="3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9769BDE-EFC3-4733-B3F3-4F2EE673B34F}"/>
              </a:ext>
            </a:extLst>
          </p:cNvPr>
          <p:cNvCxnSpPr>
            <a:cxnSpLocks/>
            <a:stCxn id="30" idx="0"/>
            <a:endCxn id="17" idx="2"/>
          </p:cNvCxnSpPr>
          <p:nvPr/>
        </p:nvCxnSpPr>
        <p:spPr>
          <a:xfrm flipH="1" flipV="1">
            <a:off x="10306612" y="4016413"/>
            <a:ext cx="22856" cy="901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圆角 16">
                <a:extLst>
                  <a:ext uri="{FF2B5EF4-FFF2-40B4-BE49-F238E27FC236}">
                    <a16:creationId xmlns:a16="http://schemas.microsoft.com/office/drawing/2014/main" id="{B99417F3-9747-4169-A099-EDEB9E91334D}"/>
                  </a:ext>
                </a:extLst>
              </p:cNvPr>
              <p:cNvSpPr/>
              <p:nvPr/>
            </p:nvSpPr>
            <p:spPr>
              <a:xfrm>
                <a:off x="10106199" y="3327335"/>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0" smtClean="0">
                              <a:solidFill>
                                <a:schemeClr val="tx1"/>
                              </a:solidFill>
                              <a:latin typeface="Cambria Math" panose="02040503050406030204" pitchFamily="18" charset="0"/>
                            </a:rPr>
                            <m:t>4</m:t>
                          </m:r>
                        </m:sub>
                        <m:sup>
                          <m:r>
                            <m:rPr>
                              <m:sty m:val="p"/>
                            </m:rPr>
                            <a:rPr lang="en-US" altLang="zh-CN" sz="1800" b="0" i="0" smtClean="0">
                              <a:solidFill>
                                <a:schemeClr val="tx1"/>
                              </a:solidFill>
                              <a:latin typeface="Cambria Math" panose="02040503050406030204" pitchFamily="18" charset="0"/>
                            </a:rPr>
                            <m:t>d</m:t>
                          </m:r>
                        </m:sup>
                      </m:sSubSup>
                    </m:oMath>
                  </m:oMathPara>
                </a14:m>
                <a:endParaRPr lang="zh-CN" altLang="en-US" dirty="0"/>
              </a:p>
            </p:txBody>
          </p:sp>
        </mc:Choice>
        <mc:Fallback xmlns="">
          <p:sp>
            <p:nvSpPr>
              <p:cNvPr id="17" name="矩形: 圆角 16">
                <a:extLst>
                  <a:ext uri="{FF2B5EF4-FFF2-40B4-BE49-F238E27FC236}">
                    <a16:creationId xmlns:a16="http://schemas.microsoft.com/office/drawing/2014/main" id="{B99417F3-9747-4169-A099-EDEB9E91334D}"/>
                  </a:ext>
                </a:extLst>
              </p:cNvPr>
              <p:cNvSpPr>
                <a:spLocks noRot="1" noChangeAspect="1" noMove="1" noResize="1" noEditPoints="1" noAdjustHandles="1" noChangeArrowheads="1" noChangeShapeType="1" noTextEdit="1"/>
              </p:cNvSpPr>
              <p:nvPr/>
            </p:nvSpPr>
            <p:spPr>
              <a:xfrm>
                <a:off x="10106199" y="3327335"/>
                <a:ext cx="400826" cy="689078"/>
              </a:xfrm>
              <a:prstGeom prst="roundRect">
                <a:avLst/>
              </a:prstGeom>
              <a:blipFill>
                <a:blip r:embed="rId7"/>
                <a:stretch>
                  <a:fillRect l="-8333"/>
                </a:stretch>
              </a:blipFill>
              <a:ln w="38100">
                <a:solidFill>
                  <a:schemeClr val="tx1"/>
                </a:solidFill>
              </a:ln>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C5E3420D-1A25-46B5-98A8-38602CEC44FC}"/>
              </a:ext>
            </a:extLst>
          </p:cNvPr>
          <p:cNvCxnSpPr>
            <a:cxnSpLocks/>
            <a:stCxn id="9" idx="3"/>
            <a:endCxn id="17" idx="1"/>
          </p:cNvCxnSpPr>
          <p:nvPr/>
        </p:nvCxnSpPr>
        <p:spPr>
          <a:xfrm flipV="1">
            <a:off x="9234091" y="3671874"/>
            <a:ext cx="872108" cy="8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9DE5FCE3-569F-4EDE-A383-B701F04BE6E1}"/>
              </a:ext>
            </a:extLst>
          </p:cNvPr>
          <p:cNvSpPr/>
          <p:nvPr/>
        </p:nvSpPr>
        <p:spPr>
          <a:xfrm>
            <a:off x="6459018" y="4944076"/>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62C7701D-A041-4E2A-BA5D-6CF72A6A5F1E}"/>
              </a:ext>
            </a:extLst>
          </p:cNvPr>
          <p:cNvSpPr/>
          <p:nvPr/>
        </p:nvSpPr>
        <p:spPr>
          <a:xfrm>
            <a:off x="6459018" y="519001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5126535F-7294-4B73-90B9-BECDF5FD350A}"/>
              </a:ext>
            </a:extLst>
          </p:cNvPr>
          <p:cNvSpPr/>
          <p:nvPr/>
        </p:nvSpPr>
        <p:spPr>
          <a:xfrm>
            <a:off x="6459018" y="544069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7503FBC7-A0E0-4DA3-9CD6-574C065086E7}"/>
              </a:ext>
            </a:extLst>
          </p:cNvPr>
          <p:cNvSpPr/>
          <p:nvPr/>
        </p:nvSpPr>
        <p:spPr>
          <a:xfrm>
            <a:off x="7671881" y="4918343"/>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3" name="椭圆 22">
            <a:extLst>
              <a:ext uri="{FF2B5EF4-FFF2-40B4-BE49-F238E27FC236}">
                <a16:creationId xmlns:a16="http://schemas.microsoft.com/office/drawing/2014/main" id="{284DB5EC-2550-4A60-B459-0CA811CC23FE}"/>
              </a:ext>
            </a:extLst>
          </p:cNvPr>
          <p:cNvSpPr/>
          <p:nvPr/>
        </p:nvSpPr>
        <p:spPr>
          <a:xfrm>
            <a:off x="7702497" y="4944076"/>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4083387-0DAB-46AE-AC67-70075BFA88E5}"/>
              </a:ext>
            </a:extLst>
          </p:cNvPr>
          <p:cNvSpPr/>
          <p:nvPr/>
        </p:nvSpPr>
        <p:spPr>
          <a:xfrm>
            <a:off x="7702497" y="519001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6598A6C-C7A7-4EDB-AB02-7BB3137266A4}"/>
              </a:ext>
            </a:extLst>
          </p:cNvPr>
          <p:cNvSpPr/>
          <p:nvPr/>
        </p:nvSpPr>
        <p:spPr>
          <a:xfrm>
            <a:off x="7702497" y="544069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E05B4DC6-9346-4AAE-A968-EE4FC0B0DE85}"/>
              </a:ext>
            </a:extLst>
          </p:cNvPr>
          <p:cNvSpPr/>
          <p:nvPr/>
        </p:nvSpPr>
        <p:spPr>
          <a:xfrm>
            <a:off x="8892035" y="4918343"/>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27" name="椭圆 26">
            <a:extLst>
              <a:ext uri="{FF2B5EF4-FFF2-40B4-BE49-F238E27FC236}">
                <a16:creationId xmlns:a16="http://schemas.microsoft.com/office/drawing/2014/main" id="{DF000F44-1FC5-4F04-9E2C-A28F634D8783}"/>
              </a:ext>
            </a:extLst>
          </p:cNvPr>
          <p:cNvSpPr/>
          <p:nvPr/>
        </p:nvSpPr>
        <p:spPr>
          <a:xfrm>
            <a:off x="8922651" y="4944076"/>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BE55A142-47F7-4444-939A-8BD23599E588}"/>
              </a:ext>
            </a:extLst>
          </p:cNvPr>
          <p:cNvSpPr/>
          <p:nvPr/>
        </p:nvSpPr>
        <p:spPr>
          <a:xfrm>
            <a:off x="8922651" y="519001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9AD9A7B-DCC1-43EA-8E2A-8A21DC5C0649}"/>
              </a:ext>
            </a:extLst>
          </p:cNvPr>
          <p:cNvSpPr/>
          <p:nvPr/>
        </p:nvSpPr>
        <p:spPr>
          <a:xfrm>
            <a:off x="8922651" y="544069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CC624E35-2EF3-4AD7-B781-A0A00B05D6D5}"/>
              </a:ext>
            </a:extLst>
          </p:cNvPr>
          <p:cNvSpPr/>
          <p:nvPr/>
        </p:nvSpPr>
        <p:spPr>
          <a:xfrm>
            <a:off x="10190165" y="4918343"/>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31" name="椭圆 30">
            <a:extLst>
              <a:ext uri="{FF2B5EF4-FFF2-40B4-BE49-F238E27FC236}">
                <a16:creationId xmlns:a16="http://schemas.microsoft.com/office/drawing/2014/main" id="{677AF752-2F2B-432F-929B-AF65128E05E9}"/>
              </a:ext>
            </a:extLst>
          </p:cNvPr>
          <p:cNvSpPr/>
          <p:nvPr/>
        </p:nvSpPr>
        <p:spPr>
          <a:xfrm>
            <a:off x="10220781" y="4944076"/>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3A378A9-D215-48F8-A2C7-C43ACAC3FE18}"/>
              </a:ext>
            </a:extLst>
          </p:cNvPr>
          <p:cNvSpPr/>
          <p:nvPr/>
        </p:nvSpPr>
        <p:spPr>
          <a:xfrm>
            <a:off x="10220781" y="519001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FAFC611-5FF0-44B8-ADFB-2B3224E4DAC2}"/>
              </a:ext>
            </a:extLst>
          </p:cNvPr>
          <p:cNvSpPr/>
          <p:nvPr/>
        </p:nvSpPr>
        <p:spPr>
          <a:xfrm>
            <a:off x="10220781" y="544069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4794867-4D99-4A5D-A83E-D819AE22EF9A}"/>
              </a:ext>
            </a:extLst>
          </p:cNvPr>
          <p:cNvSpPr/>
          <p:nvPr/>
        </p:nvSpPr>
        <p:spPr>
          <a:xfrm>
            <a:off x="6084696" y="2501116"/>
            <a:ext cx="929889"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CD0F60D9-A9E2-4C12-B3E7-DEABA95DCFB2}"/>
              </a:ext>
            </a:extLst>
          </p:cNvPr>
          <p:cNvSpPr/>
          <p:nvPr/>
        </p:nvSpPr>
        <p:spPr>
          <a:xfrm>
            <a:off x="6111282" y="2685772"/>
            <a:ext cx="73354" cy="3629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17CD7BF-9C1E-4C78-BC55-808BCCE7ADB4}"/>
              </a:ext>
            </a:extLst>
          </p:cNvPr>
          <p:cNvSpPr/>
          <p:nvPr/>
        </p:nvSpPr>
        <p:spPr>
          <a:xfrm>
            <a:off x="6224739" y="2884350"/>
            <a:ext cx="73354" cy="1628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CE094437-6678-4204-AF0F-9E2CAFF31646}"/>
              </a:ext>
            </a:extLst>
          </p:cNvPr>
          <p:cNvSpPr/>
          <p:nvPr/>
        </p:nvSpPr>
        <p:spPr>
          <a:xfrm>
            <a:off x="6343494" y="2775593"/>
            <a:ext cx="73354" cy="2739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E8A86F64-6627-4211-B433-464CFFDFC4BD}"/>
              </a:ext>
            </a:extLst>
          </p:cNvPr>
          <p:cNvSpPr/>
          <p:nvPr/>
        </p:nvSpPr>
        <p:spPr>
          <a:xfrm>
            <a:off x="6456951" y="2558523"/>
            <a:ext cx="73354" cy="4910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67A2524C-638C-49FB-8E58-1F11A0E35618}"/>
              </a:ext>
            </a:extLst>
          </p:cNvPr>
          <p:cNvSpPr/>
          <p:nvPr/>
        </p:nvSpPr>
        <p:spPr>
          <a:xfrm>
            <a:off x="6570408" y="2981589"/>
            <a:ext cx="73354" cy="669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5396696F-5962-4BAC-BA9F-73A06D0F9AF0}"/>
              </a:ext>
            </a:extLst>
          </p:cNvPr>
          <p:cNvSpPr/>
          <p:nvPr/>
        </p:nvSpPr>
        <p:spPr>
          <a:xfrm>
            <a:off x="6683865" y="2929246"/>
            <a:ext cx="73354" cy="1207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426DD8C8-A8E5-4B97-A39D-295D92F47ABD}"/>
              </a:ext>
            </a:extLst>
          </p:cNvPr>
          <p:cNvSpPr/>
          <p:nvPr/>
        </p:nvSpPr>
        <p:spPr>
          <a:xfrm>
            <a:off x="6802620" y="2737122"/>
            <a:ext cx="73354" cy="31291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933B2167-9E91-4472-8E89-F0DAE290BDA0}"/>
              </a:ext>
            </a:extLst>
          </p:cNvPr>
          <p:cNvSpPr/>
          <p:nvPr/>
        </p:nvSpPr>
        <p:spPr>
          <a:xfrm>
            <a:off x="6916345" y="2982428"/>
            <a:ext cx="73354" cy="659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DCED5075-0951-4F20-A606-30B406BE9E9F}"/>
              </a:ext>
            </a:extLst>
          </p:cNvPr>
          <p:cNvSpPr/>
          <p:nvPr/>
        </p:nvSpPr>
        <p:spPr>
          <a:xfrm>
            <a:off x="7330208" y="2499757"/>
            <a:ext cx="929889"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15CB0A0-68B0-4B21-8BD9-F06A0ECF527A}"/>
              </a:ext>
            </a:extLst>
          </p:cNvPr>
          <p:cNvSpPr/>
          <p:nvPr/>
        </p:nvSpPr>
        <p:spPr>
          <a:xfrm>
            <a:off x="7354642" y="2930251"/>
            <a:ext cx="73354" cy="1171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AFA42FB3-AE13-4D6F-9C3D-91862917250D}"/>
              </a:ext>
            </a:extLst>
          </p:cNvPr>
          <p:cNvSpPr/>
          <p:nvPr/>
        </p:nvSpPr>
        <p:spPr>
          <a:xfrm>
            <a:off x="7468099" y="2877651"/>
            <a:ext cx="73354" cy="17057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C240102B-8FFE-4924-8C1C-2651C7C70174}"/>
              </a:ext>
            </a:extLst>
          </p:cNvPr>
          <p:cNvSpPr/>
          <p:nvPr/>
        </p:nvSpPr>
        <p:spPr>
          <a:xfrm>
            <a:off x="7586854" y="2557164"/>
            <a:ext cx="73354" cy="4910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9D0577D1-608A-47D7-A7C7-9BD60B3ADD71}"/>
              </a:ext>
            </a:extLst>
          </p:cNvPr>
          <p:cNvSpPr/>
          <p:nvPr/>
        </p:nvSpPr>
        <p:spPr>
          <a:xfrm>
            <a:off x="7700311" y="2789976"/>
            <a:ext cx="73354" cy="2582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343D5CB3-0F3E-415D-86BF-8663069CD5B8}"/>
              </a:ext>
            </a:extLst>
          </p:cNvPr>
          <p:cNvSpPr/>
          <p:nvPr/>
        </p:nvSpPr>
        <p:spPr>
          <a:xfrm>
            <a:off x="7813768" y="2977056"/>
            <a:ext cx="73354" cy="7011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24B774E-4321-4205-BBB5-C6DF5FC364F4}"/>
              </a:ext>
            </a:extLst>
          </p:cNvPr>
          <p:cNvSpPr/>
          <p:nvPr/>
        </p:nvSpPr>
        <p:spPr>
          <a:xfrm>
            <a:off x="7927225" y="2811190"/>
            <a:ext cx="73354" cy="2374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74C4A8FB-97DD-4703-A0CE-4DBBB2988F6C}"/>
              </a:ext>
            </a:extLst>
          </p:cNvPr>
          <p:cNvSpPr/>
          <p:nvPr/>
        </p:nvSpPr>
        <p:spPr>
          <a:xfrm>
            <a:off x="8045980" y="2977223"/>
            <a:ext cx="73354" cy="714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716124F-3DCF-4618-B9C2-D94D44D0BBFA}"/>
              </a:ext>
            </a:extLst>
          </p:cNvPr>
          <p:cNvSpPr/>
          <p:nvPr/>
        </p:nvSpPr>
        <p:spPr>
          <a:xfrm>
            <a:off x="8159705" y="2769345"/>
            <a:ext cx="73354" cy="27770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76A054FA-9E41-44DD-B399-458787D44782}"/>
              </a:ext>
            </a:extLst>
          </p:cNvPr>
          <p:cNvSpPr/>
          <p:nvPr/>
        </p:nvSpPr>
        <p:spPr>
          <a:xfrm>
            <a:off x="8567610" y="2510377"/>
            <a:ext cx="938288"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59BE762-F6B3-468C-A7BE-DBA24F121E71}"/>
              </a:ext>
            </a:extLst>
          </p:cNvPr>
          <p:cNvSpPr/>
          <p:nvPr/>
        </p:nvSpPr>
        <p:spPr>
          <a:xfrm>
            <a:off x="8593137" y="2728655"/>
            <a:ext cx="74291" cy="3293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A3C9DFB-800B-4666-BE0F-FDBA6FA002AD}"/>
              </a:ext>
            </a:extLst>
          </p:cNvPr>
          <p:cNvSpPr/>
          <p:nvPr/>
        </p:nvSpPr>
        <p:spPr>
          <a:xfrm>
            <a:off x="8706594" y="2911076"/>
            <a:ext cx="74291" cy="1477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F78C4E7-AF3D-48FB-B91F-91FF5515D456}"/>
              </a:ext>
            </a:extLst>
          </p:cNvPr>
          <p:cNvSpPr/>
          <p:nvPr/>
        </p:nvSpPr>
        <p:spPr>
          <a:xfrm>
            <a:off x="8825349" y="2984453"/>
            <a:ext cx="74291" cy="7439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B7031C31-451E-4595-AB4D-78EB0067C649}"/>
              </a:ext>
            </a:extLst>
          </p:cNvPr>
          <p:cNvSpPr/>
          <p:nvPr/>
        </p:nvSpPr>
        <p:spPr>
          <a:xfrm>
            <a:off x="8939700" y="3013574"/>
            <a:ext cx="74291" cy="457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BF7745D0-264F-4B58-83D9-2850BFF786BB}"/>
              </a:ext>
            </a:extLst>
          </p:cNvPr>
          <p:cNvSpPr/>
          <p:nvPr/>
        </p:nvSpPr>
        <p:spPr>
          <a:xfrm>
            <a:off x="9053157" y="2997493"/>
            <a:ext cx="74291" cy="607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0CF6174F-6792-44DA-9B47-FFF5F118B07E}"/>
              </a:ext>
            </a:extLst>
          </p:cNvPr>
          <p:cNvSpPr/>
          <p:nvPr/>
        </p:nvSpPr>
        <p:spPr>
          <a:xfrm>
            <a:off x="9165720" y="2949694"/>
            <a:ext cx="74291" cy="1095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DC31C61-2CF2-4B6A-9AB8-DFF73BE45D6E}"/>
              </a:ext>
            </a:extLst>
          </p:cNvPr>
          <p:cNvSpPr/>
          <p:nvPr/>
        </p:nvSpPr>
        <p:spPr>
          <a:xfrm>
            <a:off x="9284475" y="2560904"/>
            <a:ext cx="74291" cy="49838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66AF46C4-B6CF-4EBB-88C2-A81E3E71CC1A}"/>
              </a:ext>
            </a:extLst>
          </p:cNvPr>
          <p:cNvSpPr/>
          <p:nvPr/>
        </p:nvSpPr>
        <p:spPr>
          <a:xfrm>
            <a:off x="9401922" y="3001655"/>
            <a:ext cx="74291" cy="598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AAD0C458-F853-4FC3-9D4E-0A01F651904E}"/>
              </a:ext>
            </a:extLst>
          </p:cNvPr>
          <p:cNvSpPr/>
          <p:nvPr/>
        </p:nvSpPr>
        <p:spPr>
          <a:xfrm>
            <a:off x="9838471" y="2505508"/>
            <a:ext cx="938289"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8AC54CE9-D83E-454C-8E95-4DA2EA02A429}"/>
              </a:ext>
            </a:extLst>
          </p:cNvPr>
          <p:cNvSpPr/>
          <p:nvPr/>
        </p:nvSpPr>
        <p:spPr>
          <a:xfrm>
            <a:off x="9864232" y="2925882"/>
            <a:ext cx="77814" cy="1272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32E31A39-65DC-4BD4-8A99-443FC81E8FC3}"/>
              </a:ext>
            </a:extLst>
          </p:cNvPr>
          <p:cNvSpPr/>
          <p:nvPr/>
        </p:nvSpPr>
        <p:spPr>
          <a:xfrm>
            <a:off x="9977689" y="2556216"/>
            <a:ext cx="77814" cy="4977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57F3E3AA-90A5-4945-BAA1-6D42ECBE1CE7}"/>
              </a:ext>
            </a:extLst>
          </p:cNvPr>
          <p:cNvSpPr/>
          <p:nvPr/>
        </p:nvSpPr>
        <p:spPr>
          <a:xfrm>
            <a:off x="10096444" y="2986298"/>
            <a:ext cx="77814" cy="676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BA5B82B9-E1C3-484C-8D26-23F5DDA80329}"/>
              </a:ext>
            </a:extLst>
          </p:cNvPr>
          <p:cNvSpPr/>
          <p:nvPr/>
        </p:nvSpPr>
        <p:spPr>
          <a:xfrm>
            <a:off x="10209901" y="2949331"/>
            <a:ext cx="77814" cy="1046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BEDE20FF-921E-4983-A7BC-83BEA60BF69D}"/>
              </a:ext>
            </a:extLst>
          </p:cNvPr>
          <p:cNvSpPr/>
          <p:nvPr/>
        </p:nvSpPr>
        <p:spPr>
          <a:xfrm>
            <a:off x="10323358" y="2986136"/>
            <a:ext cx="77814" cy="667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3E2B9F39-C11A-49D1-A49C-1ED75F7676BE}"/>
              </a:ext>
            </a:extLst>
          </p:cNvPr>
          <p:cNvSpPr/>
          <p:nvPr/>
        </p:nvSpPr>
        <p:spPr>
          <a:xfrm>
            <a:off x="10436815" y="2933919"/>
            <a:ext cx="77814" cy="1205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95E2271-64FE-4783-B37E-EE651EE17E8F}"/>
              </a:ext>
            </a:extLst>
          </p:cNvPr>
          <p:cNvSpPr/>
          <p:nvPr/>
        </p:nvSpPr>
        <p:spPr>
          <a:xfrm>
            <a:off x="10555570" y="2986365"/>
            <a:ext cx="77814" cy="680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A03964CA-C3FE-4AA5-93D0-26F10DFC91AB}"/>
              </a:ext>
            </a:extLst>
          </p:cNvPr>
          <p:cNvSpPr/>
          <p:nvPr/>
        </p:nvSpPr>
        <p:spPr>
          <a:xfrm>
            <a:off x="10669295" y="2556034"/>
            <a:ext cx="77814" cy="49676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a16="http://schemas.microsoft.com/office/drawing/2014/main" id="{CEFD4EC1-E4FC-4B4A-A219-46D264AFC1D4}"/>
              </a:ext>
            </a:extLst>
          </p:cNvPr>
          <p:cNvCxnSpPr>
            <a:cxnSpLocks/>
            <a:stCxn id="7" idx="0"/>
            <a:endCxn id="34" idx="2"/>
          </p:cNvCxnSpPr>
          <p:nvPr/>
        </p:nvCxnSpPr>
        <p:spPr>
          <a:xfrm flipH="1" flipV="1">
            <a:off x="6549641" y="3067075"/>
            <a:ext cx="17349" cy="2688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09E9C334-0EA6-4231-94E0-92421C73BF8F}"/>
              </a:ext>
            </a:extLst>
          </p:cNvPr>
          <p:cNvCxnSpPr>
            <a:cxnSpLocks/>
            <a:stCxn id="8" idx="0"/>
            <a:endCxn id="43" idx="2"/>
          </p:cNvCxnSpPr>
          <p:nvPr/>
        </p:nvCxnSpPr>
        <p:spPr>
          <a:xfrm flipV="1">
            <a:off x="7793088" y="3065716"/>
            <a:ext cx="2065" cy="270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3625AF2F-133D-409E-96A0-86B9769A216A}"/>
              </a:ext>
            </a:extLst>
          </p:cNvPr>
          <p:cNvCxnSpPr>
            <a:cxnSpLocks/>
            <a:stCxn id="9" idx="0"/>
            <a:endCxn id="52" idx="2"/>
          </p:cNvCxnSpPr>
          <p:nvPr/>
        </p:nvCxnSpPr>
        <p:spPr>
          <a:xfrm flipV="1">
            <a:off x="9033678" y="3076336"/>
            <a:ext cx="3076" cy="259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D8AF3CF-23BE-492E-97DB-3961D9278050}"/>
              </a:ext>
            </a:extLst>
          </p:cNvPr>
          <p:cNvCxnSpPr>
            <a:cxnSpLocks/>
            <a:stCxn id="17" idx="0"/>
            <a:endCxn id="61" idx="2"/>
          </p:cNvCxnSpPr>
          <p:nvPr/>
        </p:nvCxnSpPr>
        <p:spPr>
          <a:xfrm flipV="1">
            <a:off x="10306612" y="3071467"/>
            <a:ext cx="1004" cy="255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81690E1A-5099-46D2-8F38-3694B5CCB19C}"/>
                  </a:ext>
                </a:extLst>
              </p:cNvPr>
              <p:cNvSpPr txBox="1"/>
              <p:nvPr/>
            </p:nvSpPr>
            <p:spPr>
              <a:xfrm>
                <a:off x="6111282" y="1203220"/>
                <a:ext cx="5899709" cy="1061829"/>
              </a:xfrm>
              <a:prstGeom prst="rect">
                <a:avLst/>
              </a:prstGeom>
              <a:noFill/>
            </p:spPr>
            <p:txBody>
              <a:bodyPr wrap="square">
                <a:spAutoFit/>
              </a:bodyPr>
              <a:lstStyle/>
              <a:p>
                <a:pPr algn="ctr">
                  <a:spcAft>
                    <a:spcPts val="1800"/>
                  </a:spcAft>
                </a:pPr>
                <a:r>
                  <a:rPr lang="en-US" altLang="zh-CN" sz="2400" b="1" dirty="0">
                    <a:solidFill>
                      <a:srgbClr val="7030A0"/>
                    </a:solidFill>
                  </a:rPr>
                  <a:t>Decoder</a:t>
                </a:r>
              </a:p>
              <a:p>
                <a:pPr algn="ctr">
                  <a:spcAft>
                    <a:spcPts val="1800"/>
                  </a:spcAft>
                </a:pPr>
                <a:r>
                  <a:rPr lang="es-ES" altLang="zh-CN" sz="2400" dirty="0">
                    <a:solidFill>
                      <a:srgbClr val="7030A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r>
                          <a:rPr lang="en-US" altLang="zh-CN" sz="2400" b="1" i="1" smtClean="0">
                            <a:solidFill>
                              <a:srgbClr val="7030A0"/>
                            </a:solidFill>
                            <a:latin typeface="Cambria Math" panose="02040503050406030204" pitchFamily="18" charset="0"/>
                          </a:rPr>
                          <m:t>𝒚</m:t>
                        </m:r>
                      </m:e>
                      <m:sub>
                        <m:r>
                          <a:rPr lang="en-US" altLang="zh-CN" sz="2400" i="1">
                            <a:solidFill>
                              <a:srgbClr val="7030A0"/>
                            </a:solidFill>
                            <a:latin typeface="Cambria Math" panose="02040503050406030204" pitchFamily="18" charset="0"/>
                          </a:rPr>
                          <m:t>1</m:t>
                        </m:r>
                      </m:sub>
                    </m:sSub>
                  </m:oMath>
                </a14:m>
                <a:r>
                  <a:rPr lang="en-US" altLang="zh-CN" sz="2400" dirty="0">
                    <a:solidFill>
                      <a:srgbClr val="7030A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r>
                          <a:rPr lang="en-US" altLang="zh-CN" sz="2400" b="1" i="1" smtClean="0">
                            <a:solidFill>
                              <a:srgbClr val="7030A0"/>
                            </a:solidFill>
                            <a:latin typeface="Cambria Math" panose="02040503050406030204" pitchFamily="18" charset="0"/>
                          </a:rPr>
                          <m:t>𝒚</m:t>
                        </m:r>
                      </m:e>
                      <m:sub>
                        <m:r>
                          <a:rPr lang="en-US" altLang="zh-CN" sz="2400" i="1">
                            <a:solidFill>
                              <a:srgbClr val="7030A0"/>
                            </a:solidFill>
                            <a:latin typeface="Cambria Math" panose="02040503050406030204" pitchFamily="18" charset="0"/>
                          </a:rPr>
                          <m:t>2</m:t>
                        </m:r>
                      </m:sub>
                    </m:sSub>
                  </m:oMath>
                </a14:m>
                <a:r>
                  <a:rPr lang="en-US" altLang="zh-CN" sz="2400" dirty="0">
                    <a:solidFill>
                      <a:srgbClr val="7030A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r>
                          <a:rPr lang="en-US" altLang="zh-CN" sz="2400" b="1" i="1" smtClean="0">
                            <a:solidFill>
                              <a:srgbClr val="7030A0"/>
                            </a:solidFill>
                            <a:latin typeface="Cambria Math" panose="02040503050406030204" pitchFamily="18" charset="0"/>
                          </a:rPr>
                          <m:t>𝒚</m:t>
                        </m:r>
                      </m:e>
                      <m:sub>
                        <m:r>
                          <a:rPr lang="en-US" altLang="zh-CN" sz="2400" i="1">
                            <a:solidFill>
                              <a:srgbClr val="7030A0"/>
                            </a:solidFill>
                            <a:latin typeface="Cambria Math" panose="02040503050406030204" pitchFamily="18" charset="0"/>
                          </a:rPr>
                          <m:t>3</m:t>
                        </m:r>
                      </m:sub>
                    </m:sSub>
                  </m:oMath>
                </a14:m>
                <a:r>
                  <a:rPr lang="en-US" altLang="zh-CN" sz="2400" dirty="0">
                    <a:solidFill>
                      <a:srgbClr val="7030A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r>
                          <a:rPr lang="en-US" altLang="zh-CN" sz="2400" b="1" i="1" smtClean="0">
                            <a:solidFill>
                              <a:srgbClr val="7030A0"/>
                            </a:solidFill>
                            <a:latin typeface="Cambria Math" panose="02040503050406030204" pitchFamily="18" charset="0"/>
                          </a:rPr>
                          <m:t>𝒚</m:t>
                        </m:r>
                      </m:e>
                      <m:sub>
                        <m:r>
                          <a:rPr lang="en-US" altLang="zh-CN" sz="2400" b="0" i="1" smtClean="0">
                            <a:solidFill>
                              <a:srgbClr val="7030A0"/>
                            </a:solidFill>
                            <a:latin typeface="Cambria Math" panose="02040503050406030204" pitchFamily="18" charset="0"/>
                          </a:rPr>
                          <m:t>4</m:t>
                        </m:r>
                      </m:sub>
                    </m:sSub>
                  </m:oMath>
                </a14:m>
                <a:r>
                  <a:rPr lang="en-US" altLang="zh-CN" sz="2400" dirty="0">
                    <a:solidFill>
                      <a:srgbClr val="7030A0"/>
                    </a:solidFill>
                  </a:rPr>
                  <a:t>      &lt;/s&gt;</a:t>
                </a:r>
                <a:endParaRPr lang="zh-CN" altLang="en-US" sz="2400" dirty="0">
                  <a:solidFill>
                    <a:srgbClr val="7030A0"/>
                  </a:solidFill>
                </a:endParaRPr>
              </a:p>
            </p:txBody>
          </p:sp>
        </mc:Choice>
        <mc:Fallback xmlns="">
          <p:sp>
            <p:nvSpPr>
              <p:cNvPr id="74" name="文本框 73">
                <a:extLst>
                  <a:ext uri="{FF2B5EF4-FFF2-40B4-BE49-F238E27FC236}">
                    <a16:creationId xmlns:a16="http://schemas.microsoft.com/office/drawing/2014/main" id="{81690E1A-5099-46D2-8F38-3694B5CCB19C}"/>
                  </a:ext>
                </a:extLst>
              </p:cNvPr>
              <p:cNvSpPr txBox="1">
                <a:spLocks noRot="1" noChangeAspect="1" noMove="1" noResize="1" noEditPoints="1" noAdjustHandles="1" noChangeArrowheads="1" noChangeShapeType="1" noTextEdit="1"/>
              </p:cNvSpPr>
              <p:nvPr/>
            </p:nvSpPr>
            <p:spPr>
              <a:xfrm>
                <a:off x="6111282" y="1203220"/>
                <a:ext cx="5899709" cy="1061829"/>
              </a:xfrm>
              <a:prstGeom prst="rect">
                <a:avLst/>
              </a:prstGeom>
              <a:blipFill>
                <a:blip r:embed="rId8"/>
                <a:stretch>
                  <a:fillRect t="-4571" r="-620" b="-11429"/>
                </a:stretch>
              </a:blipFill>
            </p:spPr>
            <p:txBody>
              <a:bodyPr/>
              <a:lstStyle/>
              <a:p>
                <a:r>
                  <a:rPr lang="zh-CN" altLang="en-US">
                    <a:noFill/>
                  </a:rPr>
                  <a:t> </a:t>
                </a:r>
              </a:p>
            </p:txBody>
          </p:sp>
        </mc:Fallback>
      </mc:AlternateContent>
      <p:sp>
        <p:nvSpPr>
          <p:cNvPr id="75" name="矩形: 圆角 74">
            <a:extLst>
              <a:ext uri="{FF2B5EF4-FFF2-40B4-BE49-F238E27FC236}">
                <a16:creationId xmlns:a16="http://schemas.microsoft.com/office/drawing/2014/main" id="{22E73098-FB33-4AAE-A6A0-890D8B1EFFF7}"/>
              </a:ext>
            </a:extLst>
          </p:cNvPr>
          <p:cNvSpPr/>
          <p:nvPr/>
        </p:nvSpPr>
        <p:spPr>
          <a:xfrm>
            <a:off x="1378057" y="4916049"/>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mc:AlternateContent xmlns:mc="http://schemas.openxmlformats.org/markup-compatibility/2006" xmlns:a14="http://schemas.microsoft.com/office/drawing/2010/main">
        <mc:Choice Requires="a14">
          <p:sp>
            <p:nvSpPr>
              <p:cNvPr id="76" name="矩形: 圆角 75">
                <a:extLst>
                  <a:ext uri="{FF2B5EF4-FFF2-40B4-BE49-F238E27FC236}">
                    <a16:creationId xmlns:a16="http://schemas.microsoft.com/office/drawing/2014/main" id="{A22CE1BC-3348-47FB-8C76-095E0B891FF4}"/>
                  </a:ext>
                </a:extLst>
              </p:cNvPr>
              <p:cNvSpPr/>
              <p:nvPr/>
            </p:nvSpPr>
            <p:spPr>
              <a:xfrm>
                <a:off x="1316232" y="3333620"/>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altLang="zh-CN" sz="2000" b="0" i="1" smtClean="0">
                              <a:solidFill>
                                <a:schemeClr val="tx1"/>
                              </a:solidFill>
                              <a:latin typeface="Cambria Math" panose="02040503050406030204" pitchFamily="18" charset="0"/>
                            </a:rPr>
                          </m:ctrlPr>
                        </m:sSubSupPr>
                        <m:e>
                          <m:r>
                            <a:rPr lang="en-US" altLang="zh-CN" sz="2000" b="1" i="1" smtClean="0">
                              <a:solidFill>
                                <a:schemeClr val="tx1"/>
                              </a:solidFill>
                              <a:latin typeface="Cambria Math" panose="02040503050406030204" pitchFamily="18" charset="0"/>
                            </a:rPr>
                            <m:t>𝒉</m:t>
                          </m:r>
                        </m:e>
                        <m:sub>
                          <m:r>
                            <a:rPr lang="en-US" altLang="zh-CN" sz="2000" b="0" i="0" smtClean="0">
                              <a:solidFill>
                                <a:schemeClr val="tx1"/>
                              </a:solidFill>
                              <a:latin typeface="Cambria Math" panose="02040503050406030204" pitchFamily="18" charset="0"/>
                            </a:rPr>
                            <m:t>1</m:t>
                          </m:r>
                        </m:sub>
                        <m:sup>
                          <m:r>
                            <m:rPr>
                              <m:sty m:val="p"/>
                            </m:rPr>
                            <a:rPr lang="en-US" altLang="zh-CN" sz="2000" b="0" i="0" smtClean="0">
                              <a:solidFill>
                                <a:schemeClr val="tx1"/>
                              </a:solidFill>
                              <a:latin typeface="Cambria Math" panose="02040503050406030204" pitchFamily="18" charset="0"/>
                            </a:rPr>
                            <m:t>e</m:t>
                          </m:r>
                        </m:sup>
                      </m:sSubSup>
                    </m:oMath>
                  </m:oMathPara>
                </a14:m>
                <a:endParaRPr lang="zh-CN" altLang="en-US" sz="2000" dirty="0">
                  <a:solidFill>
                    <a:schemeClr val="tx1"/>
                  </a:solidFill>
                </a:endParaRPr>
              </a:p>
            </p:txBody>
          </p:sp>
        </mc:Choice>
        <mc:Fallback xmlns="">
          <p:sp>
            <p:nvSpPr>
              <p:cNvPr id="76" name="矩形: 圆角 75">
                <a:extLst>
                  <a:ext uri="{FF2B5EF4-FFF2-40B4-BE49-F238E27FC236}">
                    <a16:creationId xmlns:a16="http://schemas.microsoft.com/office/drawing/2014/main" id="{A22CE1BC-3348-47FB-8C76-095E0B891FF4}"/>
                  </a:ext>
                </a:extLst>
              </p:cNvPr>
              <p:cNvSpPr>
                <a:spLocks noRot="1" noChangeAspect="1" noMove="1" noResize="1" noEditPoints="1" noAdjustHandles="1" noChangeArrowheads="1" noChangeShapeType="1" noTextEdit="1"/>
              </p:cNvSpPr>
              <p:nvPr/>
            </p:nvSpPr>
            <p:spPr>
              <a:xfrm>
                <a:off x="1316232" y="3333620"/>
                <a:ext cx="400826" cy="689078"/>
              </a:xfrm>
              <a:prstGeom prst="roundRect">
                <a:avLst/>
              </a:prstGeom>
              <a:blipFill>
                <a:blip r:embed="rId9"/>
                <a:stretch>
                  <a:fillRect l="-12500"/>
                </a:stretch>
              </a:blipFill>
              <a:ln w="381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圆角 76">
                <a:extLst>
                  <a:ext uri="{FF2B5EF4-FFF2-40B4-BE49-F238E27FC236}">
                    <a16:creationId xmlns:a16="http://schemas.microsoft.com/office/drawing/2014/main" id="{5846CE96-BD45-4FBE-BF40-F081067AB363}"/>
                  </a:ext>
                </a:extLst>
              </p:cNvPr>
              <p:cNvSpPr/>
              <p:nvPr/>
            </p:nvSpPr>
            <p:spPr>
              <a:xfrm>
                <a:off x="2537250" y="3333620"/>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0" smtClean="0">
                              <a:solidFill>
                                <a:schemeClr val="tx1"/>
                              </a:solidFill>
                              <a:latin typeface="Cambria Math" panose="02040503050406030204" pitchFamily="18" charset="0"/>
                            </a:rPr>
                            <m:t>2</m:t>
                          </m:r>
                        </m:sub>
                        <m:sup>
                          <m:r>
                            <m:rPr>
                              <m:sty m:val="p"/>
                            </m:rPr>
                            <a:rPr lang="en-US" altLang="zh-CN" sz="1800" b="0" i="0" smtClean="0">
                              <a:solidFill>
                                <a:schemeClr val="tx1"/>
                              </a:solidFill>
                              <a:latin typeface="Cambria Math" panose="02040503050406030204" pitchFamily="18" charset="0"/>
                            </a:rPr>
                            <m:t>e</m:t>
                          </m:r>
                        </m:sup>
                      </m:sSubSup>
                    </m:oMath>
                  </m:oMathPara>
                </a14:m>
                <a:endParaRPr lang="zh-CN" altLang="en-US" sz="1800" dirty="0">
                  <a:solidFill>
                    <a:schemeClr val="tx1"/>
                  </a:solidFill>
                </a:endParaRPr>
              </a:p>
            </p:txBody>
          </p:sp>
        </mc:Choice>
        <mc:Fallback xmlns="">
          <p:sp>
            <p:nvSpPr>
              <p:cNvPr id="77" name="矩形: 圆角 76">
                <a:extLst>
                  <a:ext uri="{FF2B5EF4-FFF2-40B4-BE49-F238E27FC236}">
                    <a16:creationId xmlns:a16="http://schemas.microsoft.com/office/drawing/2014/main" id="{5846CE96-BD45-4FBE-BF40-F081067AB363}"/>
                  </a:ext>
                </a:extLst>
              </p:cNvPr>
              <p:cNvSpPr>
                <a:spLocks noRot="1" noChangeAspect="1" noMove="1" noResize="1" noEditPoints="1" noAdjustHandles="1" noChangeArrowheads="1" noChangeShapeType="1" noTextEdit="1"/>
              </p:cNvSpPr>
              <p:nvPr/>
            </p:nvSpPr>
            <p:spPr>
              <a:xfrm>
                <a:off x="2537250" y="3333620"/>
                <a:ext cx="400826" cy="689078"/>
              </a:xfrm>
              <a:prstGeom prst="roundRect">
                <a:avLst/>
              </a:prstGeom>
              <a:blipFill>
                <a:blip r:embed="rId10"/>
                <a:stretch>
                  <a:fillRect l="-6944"/>
                </a:stretch>
              </a:blipFill>
              <a:ln w="381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圆角 77">
                <a:extLst>
                  <a:ext uri="{FF2B5EF4-FFF2-40B4-BE49-F238E27FC236}">
                    <a16:creationId xmlns:a16="http://schemas.microsoft.com/office/drawing/2014/main" id="{069A3EB7-8331-4F03-B9A7-540BC776FF16}"/>
                  </a:ext>
                </a:extLst>
              </p:cNvPr>
              <p:cNvSpPr/>
              <p:nvPr/>
            </p:nvSpPr>
            <p:spPr>
              <a:xfrm>
                <a:off x="3833085" y="3333620"/>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0" smtClean="0">
                              <a:solidFill>
                                <a:schemeClr val="tx1"/>
                              </a:solidFill>
                              <a:latin typeface="Cambria Math" panose="02040503050406030204" pitchFamily="18" charset="0"/>
                            </a:rPr>
                            <m:t>3</m:t>
                          </m:r>
                        </m:sub>
                        <m:sup>
                          <m:r>
                            <m:rPr>
                              <m:sty m:val="p"/>
                            </m:rPr>
                            <a:rPr lang="en-US" altLang="zh-CN" sz="1800" b="0" i="0" smtClean="0">
                              <a:solidFill>
                                <a:schemeClr val="tx1"/>
                              </a:solidFill>
                              <a:latin typeface="Cambria Math" panose="02040503050406030204" pitchFamily="18" charset="0"/>
                            </a:rPr>
                            <m:t>e</m:t>
                          </m:r>
                        </m:sup>
                      </m:sSubSup>
                    </m:oMath>
                  </m:oMathPara>
                </a14:m>
                <a:endParaRPr lang="zh-CN" altLang="en-US" sz="1800" dirty="0">
                  <a:solidFill>
                    <a:schemeClr val="tx1"/>
                  </a:solidFill>
                </a:endParaRPr>
              </a:p>
            </p:txBody>
          </p:sp>
        </mc:Choice>
        <mc:Fallback xmlns="">
          <p:sp>
            <p:nvSpPr>
              <p:cNvPr id="78" name="矩形: 圆角 77">
                <a:extLst>
                  <a:ext uri="{FF2B5EF4-FFF2-40B4-BE49-F238E27FC236}">
                    <a16:creationId xmlns:a16="http://schemas.microsoft.com/office/drawing/2014/main" id="{069A3EB7-8331-4F03-B9A7-540BC776FF16}"/>
                  </a:ext>
                </a:extLst>
              </p:cNvPr>
              <p:cNvSpPr>
                <a:spLocks noRot="1" noChangeAspect="1" noMove="1" noResize="1" noEditPoints="1" noAdjustHandles="1" noChangeArrowheads="1" noChangeShapeType="1" noTextEdit="1"/>
              </p:cNvSpPr>
              <p:nvPr/>
            </p:nvSpPr>
            <p:spPr>
              <a:xfrm>
                <a:off x="3833085" y="3333620"/>
                <a:ext cx="400826" cy="689078"/>
              </a:xfrm>
              <a:prstGeom prst="roundRect">
                <a:avLst/>
              </a:prstGeom>
              <a:blipFill>
                <a:blip r:embed="rId11"/>
                <a:stretch>
                  <a:fillRect l="-6944"/>
                </a:stretch>
              </a:blipFill>
              <a:ln w="38100">
                <a:solidFill>
                  <a:schemeClr val="tx1"/>
                </a:solidFill>
              </a:ln>
            </p:spPr>
            <p:txBody>
              <a:bodyPr/>
              <a:lstStyle/>
              <a:p>
                <a:r>
                  <a:rPr lang="zh-CN" altLang="en-US">
                    <a:noFill/>
                  </a:rPr>
                  <a:t> </a:t>
                </a:r>
              </a:p>
            </p:txBody>
          </p:sp>
        </mc:Fallback>
      </mc:AlternateContent>
      <p:cxnSp>
        <p:nvCxnSpPr>
          <p:cNvPr id="79" name="直接箭头连接符 78">
            <a:extLst>
              <a:ext uri="{FF2B5EF4-FFF2-40B4-BE49-F238E27FC236}">
                <a16:creationId xmlns:a16="http://schemas.microsoft.com/office/drawing/2014/main" id="{976A873E-63F6-45E8-825E-BE97714033FB}"/>
              </a:ext>
            </a:extLst>
          </p:cNvPr>
          <p:cNvCxnSpPr>
            <a:cxnSpLocks/>
            <a:stCxn id="75" idx="0"/>
            <a:endCxn id="76" idx="2"/>
          </p:cNvCxnSpPr>
          <p:nvPr/>
        </p:nvCxnSpPr>
        <p:spPr>
          <a:xfrm flipH="1" flipV="1">
            <a:off x="1516645" y="4022698"/>
            <a:ext cx="715" cy="893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724FEFB-93AD-4B1C-97DD-28E9D84E20EE}"/>
              </a:ext>
            </a:extLst>
          </p:cNvPr>
          <p:cNvCxnSpPr>
            <a:cxnSpLocks/>
            <a:stCxn id="90" idx="0"/>
            <a:endCxn id="77" idx="2"/>
          </p:cNvCxnSpPr>
          <p:nvPr/>
        </p:nvCxnSpPr>
        <p:spPr>
          <a:xfrm flipV="1">
            <a:off x="2736709" y="4022698"/>
            <a:ext cx="954" cy="893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5008CB7-F350-4577-ABFF-C0E0057EE975}"/>
              </a:ext>
            </a:extLst>
          </p:cNvPr>
          <p:cNvCxnSpPr>
            <a:cxnSpLocks/>
            <a:stCxn id="94" idx="0"/>
            <a:endCxn id="78" idx="2"/>
          </p:cNvCxnSpPr>
          <p:nvPr/>
        </p:nvCxnSpPr>
        <p:spPr>
          <a:xfrm flipV="1">
            <a:off x="4031158" y="4022698"/>
            <a:ext cx="2340" cy="893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2F8C1DE2-52D9-42B0-B918-3044BEEEEE8B}"/>
              </a:ext>
            </a:extLst>
          </p:cNvPr>
          <p:cNvCxnSpPr>
            <a:cxnSpLocks/>
            <a:stCxn id="76" idx="3"/>
            <a:endCxn id="77" idx="1"/>
          </p:cNvCxnSpPr>
          <p:nvPr/>
        </p:nvCxnSpPr>
        <p:spPr>
          <a:xfrm>
            <a:off x="1717058" y="3678159"/>
            <a:ext cx="8201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CE37D7C9-BA40-4D3E-82E4-0F9973375EA7}"/>
              </a:ext>
            </a:extLst>
          </p:cNvPr>
          <p:cNvCxnSpPr>
            <a:cxnSpLocks/>
            <a:stCxn id="77" idx="3"/>
            <a:endCxn id="78" idx="1"/>
          </p:cNvCxnSpPr>
          <p:nvPr/>
        </p:nvCxnSpPr>
        <p:spPr>
          <a:xfrm>
            <a:off x="2938076" y="3678159"/>
            <a:ext cx="8950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081DEC5-2EBD-41AE-A470-24286549C4C5}"/>
              </a:ext>
            </a:extLst>
          </p:cNvPr>
          <p:cNvCxnSpPr>
            <a:cxnSpLocks/>
            <a:stCxn id="98" idx="0"/>
            <a:endCxn id="85" idx="2"/>
          </p:cNvCxnSpPr>
          <p:nvPr/>
        </p:nvCxnSpPr>
        <p:spPr>
          <a:xfrm flipH="1" flipV="1">
            <a:off x="5311235" y="4022663"/>
            <a:ext cx="1820" cy="901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矩形: 圆角 84">
                <a:extLst>
                  <a:ext uri="{FF2B5EF4-FFF2-40B4-BE49-F238E27FC236}">
                    <a16:creationId xmlns:a16="http://schemas.microsoft.com/office/drawing/2014/main" id="{B65BDE72-2824-4C79-8EA4-E894A87F4689}"/>
                  </a:ext>
                </a:extLst>
              </p:cNvPr>
              <p:cNvSpPr/>
              <p:nvPr/>
            </p:nvSpPr>
            <p:spPr>
              <a:xfrm>
                <a:off x="4498443" y="3333585"/>
                <a:ext cx="1625583" cy="689078"/>
              </a:xfrm>
              <a:prstGeom prst="round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m:rPr>
                              <m:sty m:val="p"/>
                            </m:rPr>
                            <a:rPr lang="en-US" altLang="zh-CN" sz="1800" b="0" i="0" smtClean="0">
                              <a:solidFill>
                                <a:schemeClr val="tx1"/>
                              </a:solidFill>
                              <a:latin typeface="Cambria Math" panose="02040503050406030204" pitchFamily="18" charset="0"/>
                            </a:rPr>
                            <m:t>n</m:t>
                          </m:r>
                        </m:sub>
                        <m:sup>
                          <m:r>
                            <m:rPr>
                              <m:sty m:val="p"/>
                            </m:rPr>
                            <a:rPr lang="en-US" altLang="zh-CN" sz="1800" b="0" i="0" smtClean="0">
                              <a:solidFill>
                                <a:schemeClr val="tx1"/>
                              </a:solidFill>
                              <a:latin typeface="Cambria Math" panose="02040503050406030204" pitchFamily="18" charset="0"/>
                            </a:rPr>
                            <m:t>e</m:t>
                          </m:r>
                        </m:sup>
                      </m:sSubSup>
                      <m:r>
                        <a:rPr lang="en-US" altLang="zh-CN" sz="1800" b="0" i="1" smtClean="0">
                          <a:solidFill>
                            <a:schemeClr val="tx1"/>
                          </a:solidFill>
                          <a:latin typeface="Cambria Math" panose="02040503050406030204" pitchFamily="18" charset="0"/>
                        </a:rPr>
                        <m:t>=</m:t>
                      </m:r>
                      <m:r>
                        <a:rPr lang="en-US" altLang="zh-CN" sz="1800" b="1" i="1" smtClean="0">
                          <a:solidFill>
                            <a:schemeClr val="tx1"/>
                          </a:solidFill>
                          <a:latin typeface="Cambria Math" panose="02040503050406030204" pitchFamily="18" charset="0"/>
                        </a:rPr>
                        <m:t>𝒄</m:t>
                      </m:r>
                      <m:r>
                        <a:rPr lang="en-US" altLang="zh-CN" sz="1800" b="0" i="1" smtClean="0">
                          <a:solidFill>
                            <a:schemeClr val="tx1"/>
                          </a:solidFill>
                          <a:latin typeface="Cambria Math" panose="02040503050406030204" pitchFamily="18" charset="0"/>
                        </a:rPr>
                        <m:t>=</m:t>
                      </m:r>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1" smtClean="0">
                              <a:solidFill>
                                <a:schemeClr val="tx1"/>
                              </a:solidFill>
                              <a:latin typeface="Cambria Math" panose="02040503050406030204" pitchFamily="18" charset="0"/>
                            </a:rPr>
                            <m:t>0</m:t>
                          </m:r>
                        </m:sub>
                        <m:sup>
                          <m:r>
                            <a:rPr lang="en-US" altLang="zh-CN" sz="1800" b="0" i="1" smtClean="0">
                              <a:solidFill>
                                <a:schemeClr val="tx1"/>
                              </a:solidFill>
                              <a:latin typeface="Cambria Math" panose="02040503050406030204" pitchFamily="18" charset="0"/>
                            </a:rPr>
                            <m:t>𝑑</m:t>
                          </m:r>
                        </m:sup>
                      </m:sSubSup>
                    </m:oMath>
                  </m:oMathPara>
                </a14:m>
                <a:endParaRPr lang="zh-CN" altLang="en-US" sz="1800" dirty="0">
                  <a:solidFill>
                    <a:schemeClr val="tx1"/>
                  </a:solidFill>
                </a:endParaRPr>
              </a:p>
            </p:txBody>
          </p:sp>
        </mc:Choice>
        <mc:Fallback xmlns="">
          <p:sp>
            <p:nvSpPr>
              <p:cNvPr id="85" name="矩形: 圆角 84">
                <a:extLst>
                  <a:ext uri="{FF2B5EF4-FFF2-40B4-BE49-F238E27FC236}">
                    <a16:creationId xmlns:a16="http://schemas.microsoft.com/office/drawing/2014/main" id="{B65BDE72-2824-4C79-8EA4-E894A87F4689}"/>
                  </a:ext>
                </a:extLst>
              </p:cNvPr>
              <p:cNvSpPr>
                <a:spLocks noRot="1" noChangeAspect="1" noMove="1" noResize="1" noEditPoints="1" noAdjustHandles="1" noChangeArrowheads="1" noChangeShapeType="1" noTextEdit="1"/>
              </p:cNvSpPr>
              <p:nvPr/>
            </p:nvSpPr>
            <p:spPr>
              <a:xfrm>
                <a:off x="4498443" y="3333585"/>
                <a:ext cx="1625583" cy="689078"/>
              </a:xfrm>
              <a:prstGeom prst="roundRect">
                <a:avLst/>
              </a:prstGeom>
              <a:blipFill>
                <a:blip r:embed="rId12"/>
                <a:stretch>
                  <a:fillRect/>
                </a:stretch>
              </a:blipFill>
              <a:ln w="38100">
                <a:solidFill>
                  <a:schemeClr val="tx1"/>
                </a:solidFill>
              </a:ln>
            </p:spPr>
            <p:txBody>
              <a:bodyPr/>
              <a:lstStyle/>
              <a:p>
                <a:r>
                  <a:rPr lang="zh-CN" altLang="en-US">
                    <a:noFill/>
                  </a:rPr>
                  <a:t> </a:t>
                </a:r>
              </a:p>
            </p:txBody>
          </p:sp>
        </mc:Fallback>
      </mc:AlternateContent>
      <p:cxnSp>
        <p:nvCxnSpPr>
          <p:cNvPr id="86" name="直接箭头连接符 85">
            <a:extLst>
              <a:ext uri="{FF2B5EF4-FFF2-40B4-BE49-F238E27FC236}">
                <a16:creationId xmlns:a16="http://schemas.microsoft.com/office/drawing/2014/main" id="{D83AB15B-3CC6-4627-A823-88395F163C17}"/>
              </a:ext>
            </a:extLst>
          </p:cNvPr>
          <p:cNvCxnSpPr>
            <a:cxnSpLocks/>
            <a:stCxn id="78" idx="3"/>
            <a:endCxn id="85" idx="1"/>
          </p:cNvCxnSpPr>
          <p:nvPr/>
        </p:nvCxnSpPr>
        <p:spPr>
          <a:xfrm flipV="1">
            <a:off x="4233911" y="3678124"/>
            <a:ext cx="264532" cy="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椭圆 86">
            <a:extLst>
              <a:ext uri="{FF2B5EF4-FFF2-40B4-BE49-F238E27FC236}">
                <a16:creationId xmlns:a16="http://schemas.microsoft.com/office/drawing/2014/main" id="{61925661-D707-4F2A-A7DF-F619F61B1C04}"/>
              </a:ext>
            </a:extLst>
          </p:cNvPr>
          <p:cNvSpPr/>
          <p:nvPr/>
        </p:nvSpPr>
        <p:spPr>
          <a:xfrm>
            <a:off x="1408673" y="4941782"/>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8AAF4D3C-0B0F-4047-BC2B-B5A22C1B7CC3}"/>
              </a:ext>
            </a:extLst>
          </p:cNvPr>
          <p:cNvSpPr/>
          <p:nvPr/>
        </p:nvSpPr>
        <p:spPr>
          <a:xfrm>
            <a:off x="1408673" y="518771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E8314FCE-1F05-468E-929B-FBC26C016FC3}"/>
              </a:ext>
            </a:extLst>
          </p:cNvPr>
          <p:cNvSpPr/>
          <p:nvPr/>
        </p:nvSpPr>
        <p:spPr>
          <a:xfrm>
            <a:off x="1408673" y="543839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圆角 89">
            <a:extLst>
              <a:ext uri="{FF2B5EF4-FFF2-40B4-BE49-F238E27FC236}">
                <a16:creationId xmlns:a16="http://schemas.microsoft.com/office/drawing/2014/main" id="{36442534-F410-4295-AD76-D1F1EE7D6236}"/>
              </a:ext>
            </a:extLst>
          </p:cNvPr>
          <p:cNvSpPr/>
          <p:nvPr/>
        </p:nvSpPr>
        <p:spPr>
          <a:xfrm>
            <a:off x="2597406" y="4916049"/>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1" name="椭圆 90">
            <a:extLst>
              <a:ext uri="{FF2B5EF4-FFF2-40B4-BE49-F238E27FC236}">
                <a16:creationId xmlns:a16="http://schemas.microsoft.com/office/drawing/2014/main" id="{D98F7C91-448D-475A-BA29-BDB6D555BDC8}"/>
              </a:ext>
            </a:extLst>
          </p:cNvPr>
          <p:cNvSpPr/>
          <p:nvPr/>
        </p:nvSpPr>
        <p:spPr>
          <a:xfrm>
            <a:off x="2628022" y="4941782"/>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1E65DD1-57BC-4ACA-895F-F103E077FD3E}"/>
              </a:ext>
            </a:extLst>
          </p:cNvPr>
          <p:cNvSpPr/>
          <p:nvPr/>
        </p:nvSpPr>
        <p:spPr>
          <a:xfrm>
            <a:off x="2628022" y="518771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E030B954-BB4D-40ED-AA88-BEEA07FC5FD6}"/>
              </a:ext>
            </a:extLst>
          </p:cNvPr>
          <p:cNvSpPr/>
          <p:nvPr/>
        </p:nvSpPr>
        <p:spPr>
          <a:xfrm>
            <a:off x="2628022" y="543839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圆角 93">
            <a:extLst>
              <a:ext uri="{FF2B5EF4-FFF2-40B4-BE49-F238E27FC236}">
                <a16:creationId xmlns:a16="http://schemas.microsoft.com/office/drawing/2014/main" id="{09C92EAE-E056-4849-AB01-62AEE3018177}"/>
              </a:ext>
            </a:extLst>
          </p:cNvPr>
          <p:cNvSpPr/>
          <p:nvPr/>
        </p:nvSpPr>
        <p:spPr>
          <a:xfrm>
            <a:off x="3891855" y="4916049"/>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5" name="椭圆 94">
            <a:extLst>
              <a:ext uri="{FF2B5EF4-FFF2-40B4-BE49-F238E27FC236}">
                <a16:creationId xmlns:a16="http://schemas.microsoft.com/office/drawing/2014/main" id="{129B6886-F371-403F-BC8E-AE79D2CEA8F5}"/>
              </a:ext>
            </a:extLst>
          </p:cNvPr>
          <p:cNvSpPr/>
          <p:nvPr/>
        </p:nvSpPr>
        <p:spPr>
          <a:xfrm>
            <a:off x="3922471" y="4941782"/>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52558C12-8462-4B14-8FDB-59A3AF85AF4F}"/>
              </a:ext>
            </a:extLst>
          </p:cNvPr>
          <p:cNvSpPr/>
          <p:nvPr/>
        </p:nvSpPr>
        <p:spPr>
          <a:xfrm>
            <a:off x="3922471" y="518771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B3DA95EF-1754-48D7-8E40-DB28C8CF5594}"/>
              </a:ext>
            </a:extLst>
          </p:cNvPr>
          <p:cNvSpPr/>
          <p:nvPr/>
        </p:nvSpPr>
        <p:spPr>
          <a:xfrm>
            <a:off x="3922471" y="5438399"/>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圆角 97">
            <a:extLst>
              <a:ext uri="{FF2B5EF4-FFF2-40B4-BE49-F238E27FC236}">
                <a16:creationId xmlns:a16="http://schemas.microsoft.com/office/drawing/2014/main" id="{5B6FD251-0B5B-49C7-8BB9-9517BCE86DB9}"/>
              </a:ext>
            </a:extLst>
          </p:cNvPr>
          <p:cNvSpPr/>
          <p:nvPr/>
        </p:nvSpPr>
        <p:spPr>
          <a:xfrm>
            <a:off x="5173752" y="4924593"/>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99" name="椭圆 98">
            <a:extLst>
              <a:ext uri="{FF2B5EF4-FFF2-40B4-BE49-F238E27FC236}">
                <a16:creationId xmlns:a16="http://schemas.microsoft.com/office/drawing/2014/main" id="{37772572-AF3F-4CA7-9BFC-1DF2D0DD7985}"/>
              </a:ext>
            </a:extLst>
          </p:cNvPr>
          <p:cNvSpPr/>
          <p:nvPr/>
        </p:nvSpPr>
        <p:spPr>
          <a:xfrm>
            <a:off x="5204368" y="4950326"/>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AB4C49FA-284E-459B-BACD-D8DD8F9E41DA}"/>
              </a:ext>
            </a:extLst>
          </p:cNvPr>
          <p:cNvSpPr/>
          <p:nvPr/>
        </p:nvSpPr>
        <p:spPr>
          <a:xfrm>
            <a:off x="5204368" y="519626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CE9CBF37-6EF9-4B04-8301-40BE38E90BA5}"/>
              </a:ext>
            </a:extLst>
          </p:cNvPr>
          <p:cNvSpPr/>
          <p:nvPr/>
        </p:nvSpPr>
        <p:spPr>
          <a:xfrm>
            <a:off x="5204368" y="5446943"/>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接箭头连接符 101">
            <a:extLst>
              <a:ext uri="{FF2B5EF4-FFF2-40B4-BE49-F238E27FC236}">
                <a16:creationId xmlns:a16="http://schemas.microsoft.com/office/drawing/2014/main" id="{58EEF907-9521-40E6-B341-C5974491C992}"/>
              </a:ext>
            </a:extLst>
          </p:cNvPr>
          <p:cNvCxnSpPr>
            <a:cxnSpLocks/>
            <a:stCxn id="76" idx="0"/>
          </p:cNvCxnSpPr>
          <p:nvPr/>
        </p:nvCxnSpPr>
        <p:spPr>
          <a:xfrm flipH="1" flipV="1">
            <a:off x="1511606" y="3078564"/>
            <a:ext cx="5039" cy="255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3838F6F1-52B1-4D02-A239-B32A9E85B96F}"/>
              </a:ext>
            </a:extLst>
          </p:cNvPr>
          <p:cNvCxnSpPr>
            <a:cxnSpLocks/>
            <a:stCxn id="77" idx="0"/>
          </p:cNvCxnSpPr>
          <p:nvPr/>
        </p:nvCxnSpPr>
        <p:spPr>
          <a:xfrm flipH="1" flipV="1">
            <a:off x="2732797" y="3078564"/>
            <a:ext cx="4866" cy="255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1B2706E5-CE08-46EB-A98A-7ABD64735970}"/>
              </a:ext>
            </a:extLst>
          </p:cNvPr>
          <p:cNvCxnSpPr>
            <a:cxnSpLocks/>
            <a:stCxn id="78" idx="0"/>
          </p:cNvCxnSpPr>
          <p:nvPr/>
        </p:nvCxnSpPr>
        <p:spPr>
          <a:xfrm flipH="1" flipV="1">
            <a:off x="4033363" y="3087825"/>
            <a:ext cx="135" cy="2457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D2A17EF4-E857-40E3-916E-2828FCF0A7B1}"/>
              </a:ext>
            </a:extLst>
          </p:cNvPr>
          <p:cNvCxnSpPr>
            <a:cxnSpLocks/>
            <a:stCxn id="85" idx="0"/>
          </p:cNvCxnSpPr>
          <p:nvPr/>
        </p:nvCxnSpPr>
        <p:spPr>
          <a:xfrm flipH="1" flipV="1">
            <a:off x="5309655" y="3096369"/>
            <a:ext cx="1580" cy="237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FAA5481D-D298-457D-AE56-8FDED76D3B29}"/>
              </a:ext>
            </a:extLst>
          </p:cNvPr>
          <p:cNvCxnSpPr>
            <a:cxnSpLocks/>
            <a:stCxn id="108" idx="0"/>
            <a:endCxn id="107" idx="2"/>
          </p:cNvCxnSpPr>
          <p:nvPr/>
        </p:nvCxnSpPr>
        <p:spPr>
          <a:xfrm flipH="1" flipV="1">
            <a:off x="11559849" y="4013138"/>
            <a:ext cx="1427" cy="9019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矩形: 圆角 106">
                <a:extLst>
                  <a:ext uri="{FF2B5EF4-FFF2-40B4-BE49-F238E27FC236}">
                    <a16:creationId xmlns:a16="http://schemas.microsoft.com/office/drawing/2014/main" id="{2C13AA92-954D-44EF-8CBC-951868344C43}"/>
                  </a:ext>
                </a:extLst>
              </p:cNvPr>
              <p:cNvSpPr/>
              <p:nvPr/>
            </p:nvSpPr>
            <p:spPr>
              <a:xfrm>
                <a:off x="11359436" y="3324060"/>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m:rPr>
                              <m:sty m:val="p"/>
                            </m:rPr>
                            <a:rPr lang="en-US" altLang="zh-CN" sz="1800" b="0" i="0" smtClean="0">
                              <a:solidFill>
                                <a:schemeClr val="tx1"/>
                              </a:solidFill>
                              <a:latin typeface="Cambria Math" panose="02040503050406030204" pitchFamily="18" charset="0"/>
                            </a:rPr>
                            <m:t>n</m:t>
                          </m:r>
                        </m:sub>
                        <m:sup>
                          <m:r>
                            <m:rPr>
                              <m:sty m:val="p"/>
                            </m:rPr>
                            <a:rPr lang="en-US" altLang="zh-CN" sz="1800" b="0" i="0" smtClean="0">
                              <a:solidFill>
                                <a:schemeClr val="tx1"/>
                              </a:solidFill>
                              <a:latin typeface="Cambria Math" panose="02040503050406030204" pitchFamily="18" charset="0"/>
                            </a:rPr>
                            <m:t>d</m:t>
                          </m:r>
                        </m:sup>
                      </m:sSubSup>
                    </m:oMath>
                  </m:oMathPara>
                </a14:m>
                <a:endParaRPr lang="zh-CN" altLang="en-US" dirty="0"/>
              </a:p>
            </p:txBody>
          </p:sp>
        </mc:Choice>
        <mc:Fallback xmlns="">
          <p:sp>
            <p:nvSpPr>
              <p:cNvPr id="107" name="矩形: 圆角 106">
                <a:extLst>
                  <a:ext uri="{FF2B5EF4-FFF2-40B4-BE49-F238E27FC236}">
                    <a16:creationId xmlns:a16="http://schemas.microsoft.com/office/drawing/2014/main" id="{2C13AA92-954D-44EF-8CBC-951868344C43}"/>
                  </a:ext>
                </a:extLst>
              </p:cNvPr>
              <p:cNvSpPr>
                <a:spLocks noRot="1" noChangeAspect="1" noMove="1" noResize="1" noEditPoints="1" noAdjustHandles="1" noChangeArrowheads="1" noChangeShapeType="1" noTextEdit="1"/>
              </p:cNvSpPr>
              <p:nvPr/>
            </p:nvSpPr>
            <p:spPr>
              <a:xfrm>
                <a:off x="11359436" y="3324060"/>
                <a:ext cx="400826" cy="689078"/>
              </a:xfrm>
              <a:prstGeom prst="roundRect">
                <a:avLst/>
              </a:prstGeom>
              <a:blipFill>
                <a:blip r:embed="rId13"/>
                <a:stretch>
                  <a:fillRect l="-6944"/>
                </a:stretch>
              </a:blipFill>
              <a:ln w="38100">
                <a:solidFill>
                  <a:schemeClr val="tx1"/>
                </a:solidFill>
              </a:ln>
            </p:spPr>
            <p:txBody>
              <a:bodyPr/>
              <a:lstStyle/>
              <a:p>
                <a:r>
                  <a:rPr lang="zh-CN" altLang="en-US">
                    <a:noFill/>
                  </a:rPr>
                  <a:t> </a:t>
                </a:r>
              </a:p>
            </p:txBody>
          </p:sp>
        </mc:Fallback>
      </mc:AlternateContent>
      <p:sp>
        <p:nvSpPr>
          <p:cNvPr id="108" name="矩形: 圆角 107">
            <a:extLst>
              <a:ext uri="{FF2B5EF4-FFF2-40B4-BE49-F238E27FC236}">
                <a16:creationId xmlns:a16="http://schemas.microsoft.com/office/drawing/2014/main" id="{EF6D1C95-CD43-42D1-A2B5-36774A0CFBCD}"/>
              </a:ext>
            </a:extLst>
          </p:cNvPr>
          <p:cNvSpPr/>
          <p:nvPr/>
        </p:nvSpPr>
        <p:spPr>
          <a:xfrm>
            <a:off x="11421973" y="4915068"/>
            <a:ext cx="278606" cy="75924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sp>
        <p:nvSpPr>
          <p:cNvPr id="109" name="椭圆 108">
            <a:extLst>
              <a:ext uri="{FF2B5EF4-FFF2-40B4-BE49-F238E27FC236}">
                <a16:creationId xmlns:a16="http://schemas.microsoft.com/office/drawing/2014/main" id="{747639EF-9C0E-4A0D-BF45-C99A9291CDB9}"/>
              </a:ext>
            </a:extLst>
          </p:cNvPr>
          <p:cNvSpPr/>
          <p:nvPr/>
        </p:nvSpPr>
        <p:spPr>
          <a:xfrm>
            <a:off x="11452589" y="4940801"/>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D63E8D33-CD89-4B39-90BF-4461A60EF609}"/>
              </a:ext>
            </a:extLst>
          </p:cNvPr>
          <p:cNvSpPr/>
          <p:nvPr/>
        </p:nvSpPr>
        <p:spPr>
          <a:xfrm>
            <a:off x="11452589" y="5186738"/>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967F3640-42D1-40ED-B620-4F4B41B3B56F}"/>
              </a:ext>
            </a:extLst>
          </p:cNvPr>
          <p:cNvSpPr/>
          <p:nvPr/>
        </p:nvSpPr>
        <p:spPr>
          <a:xfrm>
            <a:off x="11452589" y="5437418"/>
            <a:ext cx="220020" cy="21902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420DB545-B4EF-43BF-9A46-BE533B604CE4}"/>
              </a:ext>
            </a:extLst>
          </p:cNvPr>
          <p:cNvSpPr/>
          <p:nvPr/>
        </p:nvSpPr>
        <p:spPr>
          <a:xfrm>
            <a:off x="11074434" y="2498465"/>
            <a:ext cx="957207" cy="5659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EA74DCDC-9D89-4EED-B200-AB4D7D2E8BA9}"/>
              </a:ext>
            </a:extLst>
          </p:cNvPr>
          <p:cNvSpPr/>
          <p:nvPr/>
        </p:nvSpPr>
        <p:spPr>
          <a:xfrm>
            <a:off x="11105435" y="2845745"/>
            <a:ext cx="81875" cy="20036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9B9E7054-6A92-47CD-8F94-60E87ECBA749}"/>
              </a:ext>
            </a:extLst>
          </p:cNvPr>
          <p:cNvSpPr/>
          <p:nvPr/>
        </p:nvSpPr>
        <p:spPr>
          <a:xfrm>
            <a:off x="11218892" y="2574360"/>
            <a:ext cx="81875" cy="47257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8CA13B02-631F-493A-8346-02EE75712D8F}"/>
              </a:ext>
            </a:extLst>
          </p:cNvPr>
          <p:cNvSpPr/>
          <p:nvPr/>
        </p:nvSpPr>
        <p:spPr>
          <a:xfrm>
            <a:off x="11337647" y="2732816"/>
            <a:ext cx="81875" cy="3141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E7BF441B-04D8-49C8-A45D-CD7C7E5FD446}"/>
              </a:ext>
            </a:extLst>
          </p:cNvPr>
          <p:cNvSpPr/>
          <p:nvPr/>
        </p:nvSpPr>
        <p:spPr>
          <a:xfrm>
            <a:off x="11451104" y="2882185"/>
            <a:ext cx="81875" cy="1647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8C26BFA4-1C5D-49A7-8734-03C98B613B22}"/>
              </a:ext>
            </a:extLst>
          </p:cNvPr>
          <p:cNvSpPr/>
          <p:nvPr/>
        </p:nvSpPr>
        <p:spPr>
          <a:xfrm>
            <a:off x="11564561" y="2940737"/>
            <a:ext cx="81875" cy="1051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833C8ED5-919C-4EF7-A18C-A1BDA6C3EF71}"/>
              </a:ext>
            </a:extLst>
          </p:cNvPr>
          <p:cNvSpPr/>
          <p:nvPr/>
        </p:nvSpPr>
        <p:spPr>
          <a:xfrm>
            <a:off x="11678018" y="2574214"/>
            <a:ext cx="81875" cy="4731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9937A6AF-9DA2-4F4B-B1AD-61CA2F5E3472}"/>
              </a:ext>
            </a:extLst>
          </p:cNvPr>
          <p:cNvSpPr/>
          <p:nvPr/>
        </p:nvSpPr>
        <p:spPr>
          <a:xfrm>
            <a:off x="11796773" y="2940235"/>
            <a:ext cx="81875" cy="1071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0ADB48F5-1CF4-4D32-AEAF-AE7091F5E73B}"/>
              </a:ext>
            </a:extLst>
          </p:cNvPr>
          <p:cNvSpPr/>
          <p:nvPr/>
        </p:nvSpPr>
        <p:spPr>
          <a:xfrm>
            <a:off x="11910498" y="2743725"/>
            <a:ext cx="81875" cy="30203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1" name="直接箭头连接符 120">
            <a:extLst>
              <a:ext uri="{FF2B5EF4-FFF2-40B4-BE49-F238E27FC236}">
                <a16:creationId xmlns:a16="http://schemas.microsoft.com/office/drawing/2014/main" id="{B54B2179-05AD-4628-89EB-7253C13BABAB}"/>
              </a:ext>
            </a:extLst>
          </p:cNvPr>
          <p:cNvCxnSpPr>
            <a:cxnSpLocks/>
            <a:stCxn id="107" idx="0"/>
            <a:endCxn id="112" idx="2"/>
          </p:cNvCxnSpPr>
          <p:nvPr/>
        </p:nvCxnSpPr>
        <p:spPr>
          <a:xfrm flipH="1" flipV="1">
            <a:off x="11553038" y="3064424"/>
            <a:ext cx="6811" cy="2596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6D4E8EF8-1E98-4CBB-8E1D-74D7CB9778B9}"/>
              </a:ext>
            </a:extLst>
          </p:cNvPr>
          <p:cNvCxnSpPr>
            <a:cxnSpLocks/>
            <a:stCxn id="85" idx="3"/>
            <a:endCxn id="7" idx="1"/>
          </p:cNvCxnSpPr>
          <p:nvPr/>
        </p:nvCxnSpPr>
        <p:spPr>
          <a:xfrm>
            <a:off x="6124026" y="3678124"/>
            <a:ext cx="242551" cy="23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393F58B6-E8EC-4803-9D67-0D5FF7942749}"/>
              </a:ext>
            </a:extLst>
          </p:cNvPr>
          <p:cNvSpPr txBox="1"/>
          <p:nvPr/>
        </p:nvSpPr>
        <p:spPr>
          <a:xfrm>
            <a:off x="5192" y="5091036"/>
            <a:ext cx="1401605" cy="369332"/>
          </a:xfrm>
          <a:prstGeom prst="rect">
            <a:avLst/>
          </a:prstGeom>
          <a:noFill/>
        </p:spPr>
        <p:txBody>
          <a:bodyPr wrap="square">
            <a:spAutoFit/>
          </a:bodyPr>
          <a:lstStyle/>
          <a:p>
            <a:r>
              <a:rPr lang="en-US" altLang="zh-CN" dirty="0"/>
              <a:t>Embedding</a:t>
            </a:r>
            <a:endParaRPr lang="zh-CN" altLang="en-US" dirty="0"/>
          </a:p>
        </p:txBody>
      </p:sp>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A9F51675-E402-475D-9F00-062E8913C3E1}"/>
                  </a:ext>
                </a:extLst>
              </p:cNvPr>
              <p:cNvSpPr txBox="1"/>
              <p:nvPr/>
            </p:nvSpPr>
            <p:spPr>
              <a:xfrm>
                <a:off x="1196103" y="5764041"/>
                <a:ext cx="10724423" cy="1061829"/>
              </a:xfrm>
              <a:prstGeom prst="rect">
                <a:avLst/>
              </a:prstGeom>
              <a:noFill/>
            </p:spPr>
            <p:txBody>
              <a:bodyPr wrap="square">
                <a:spAutoFit/>
              </a:bodyPr>
              <a:lstStyle/>
              <a:p>
                <a:pPr>
                  <a:spcAft>
                    <a:spcPts val="1800"/>
                  </a:spcAft>
                </a:pPr>
                <a:r>
                  <a:rPr lang="en-US" altLang="zh-CN" sz="2400" b="0" dirty="0">
                    <a:solidFill>
                      <a:schemeClr val="accent1"/>
                    </a:solidFill>
                  </a:rPr>
                  <a:t> </a:t>
                </a:r>
                <a14:m>
                  <m:oMath xmlns:m="http://schemas.openxmlformats.org/officeDocument/2006/math">
                    <m:sSub>
                      <m:sSubPr>
                        <m:ctrlPr>
                          <a:rPr lang="en-US" altLang="zh-CN" sz="2400" b="0" i="1" smtClean="0">
                            <a:solidFill>
                              <a:schemeClr val="accent1"/>
                            </a:solidFill>
                            <a:latin typeface="Cambria Math" panose="02040503050406030204" pitchFamily="18" charset="0"/>
                          </a:rPr>
                        </m:ctrlPr>
                      </m:sSubPr>
                      <m:e>
                        <m:r>
                          <a:rPr lang="en-US" altLang="zh-CN" sz="2400" b="1" i="1" smtClean="0">
                            <a:solidFill>
                              <a:schemeClr val="accent1"/>
                            </a:solidFill>
                            <a:latin typeface="Cambria Math" panose="02040503050406030204" pitchFamily="18" charset="0"/>
                          </a:rPr>
                          <m:t>𝒙</m:t>
                        </m:r>
                      </m:e>
                      <m:sub>
                        <m:r>
                          <a:rPr lang="en-US" altLang="zh-CN" sz="2400" b="0" i="1" smtClean="0">
                            <a:solidFill>
                              <a:schemeClr val="accent1"/>
                            </a:solidFill>
                            <a:latin typeface="Cambria Math" panose="02040503050406030204" pitchFamily="18" charset="0"/>
                          </a:rPr>
                          <m:t>1</m:t>
                        </m:r>
                      </m:sub>
                    </m:sSub>
                  </m:oMath>
                </a14:m>
                <a:r>
                  <a:rPr lang="en-US" altLang="zh-CN" sz="2400" dirty="0">
                    <a:solidFill>
                      <a:schemeClr val="accent1"/>
                    </a:solidFill>
                  </a:rPr>
                  <a:t>         </a:t>
                </a:r>
                <a14:m>
                  <m:oMath xmlns:m="http://schemas.openxmlformats.org/officeDocument/2006/math">
                    <m:sSub>
                      <m:sSubPr>
                        <m:ctrlPr>
                          <a:rPr lang="en-US" altLang="zh-CN" sz="2400" i="1">
                            <a:solidFill>
                              <a:schemeClr val="accent1"/>
                            </a:solidFill>
                            <a:latin typeface="Cambria Math" panose="02040503050406030204" pitchFamily="18" charset="0"/>
                          </a:rPr>
                        </m:ctrlPr>
                      </m:sSubPr>
                      <m:e>
                        <m:r>
                          <a:rPr lang="en-US" altLang="zh-CN" sz="2400" b="1" i="1">
                            <a:solidFill>
                              <a:schemeClr val="accent1"/>
                            </a:solidFill>
                            <a:latin typeface="Cambria Math" panose="02040503050406030204" pitchFamily="18" charset="0"/>
                          </a:rPr>
                          <m:t>𝒙</m:t>
                        </m:r>
                      </m:e>
                      <m:sub>
                        <m:r>
                          <a:rPr lang="en-US" altLang="zh-CN" sz="2400" b="0" i="1" smtClean="0">
                            <a:solidFill>
                              <a:schemeClr val="accent1"/>
                            </a:solidFill>
                            <a:latin typeface="Cambria Math" panose="02040503050406030204" pitchFamily="18" charset="0"/>
                          </a:rPr>
                          <m:t>2</m:t>
                        </m:r>
                      </m:sub>
                    </m:sSub>
                  </m:oMath>
                </a14:m>
                <a:r>
                  <a:rPr lang="en-US" altLang="zh-CN" sz="2400" dirty="0">
                    <a:solidFill>
                      <a:schemeClr val="accent1"/>
                    </a:solidFill>
                  </a:rPr>
                  <a:t>           </a:t>
                </a:r>
                <a14:m>
                  <m:oMath xmlns:m="http://schemas.openxmlformats.org/officeDocument/2006/math">
                    <m:sSub>
                      <m:sSubPr>
                        <m:ctrlPr>
                          <a:rPr lang="en-US" altLang="zh-CN" sz="2400" i="1">
                            <a:solidFill>
                              <a:schemeClr val="accent1"/>
                            </a:solidFill>
                            <a:latin typeface="Cambria Math" panose="02040503050406030204" pitchFamily="18" charset="0"/>
                          </a:rPr>
                        </m:ctrlPr>
                      </m:sSubPr>
                      <m:e>
                        <m:r>
                          <a:rPr lang="en-US" altLang="zh-CN" sz="2400" b="1" i="1">
                            <a:solidFill>
                              <a:schemeClr val="accent1"/>
                            </a:solidFill>
                            <a:latin typeface="Cambria Math" panose="02040503050406030204" pitchFamily="18" charset="0"/>
                          </a:rPr>
                          <m:t>𝒙</m:t>
                        </m:r>
                      </m:e>
                      <m:sub>
                        <m:r>
                          <a:rPr lang="en-US" altLang="zh-CN" sz="2400" b="0" i="1" smtClean="0">
                            <a:solidFill>
                              <a:schemeClr val="accent1"/>
                            </a:solidFill>
                            <a:latin typeface="Cambria Math" panose="02040503050406030204" pitchFamily="18" charset="0"/>
                          </a:rPr>
                          <m:t>3</m:t>
                        </m:r>
                      </m:sub>
                    </m:sSub>
                  </m:oMath>
                </a14:m>
                <a:r>
                  <a:rPr lang="en-US" altLang="zh-CN" sz="2400" dirty="0">
                    <a:solidFill>
                      <a:schemeClr val="accent1"/>
                    </a:solidFill>
                  </a:rPr>
                  <a:t>          </a:t>
                </a:r>
                <a14:m>
                  <m:oMath xmlns:m="http://schemas.openxmlformats.org/officeDocument/2006/math">
                    <m:sSub>
                      <m:sSubPr>
                        <m:ctrlPr>
                          <a:rPr lang="en-US" altLang="zh-CN" sz="2400" i="1">
                            <a:solidFill>
                              <a:schemeClr val="accent1"/>
                            </a:solidFill>
                            <a:latin typeface="Cambria Math" panose="02040503050406030204" pitchFamily="18" charset="0"/>
                          </a:rPr>
                        </m:ctrlPr>
                      </m:sSubPr>
                      <m:e>
                        <m:r>
                          <a:rPr lang="en-US" altLang="zh-CN" sz="2400" b="1" i="1">
                            <a:solidFill>
                              <a:schemeClr val="accent1"/>
                            </a:solidFill>
                            <a:latin typeface="Cambria Math" panose="02040503050406030204" pitchFamily="18" charset="0"/>
                          </a:rPr>
                          <m:t>𝒙</m:t>
                        </m:r>
                      </m:e>
                      <m:sub>
                        <m:r>
                          <a:rPr lang="en-US" altLang="zh-CN" sz="2400" b="0" i="1" smtClean="0">
                            <a:solidFill>
                              <a:schemeClr val="accent1"/>
                            </a:solidFill>
                            <a:latin typeface="Cambria Math" panose="02040503050406030204" pitchFamily="18" charset="0"/>
                          </a:rPr>
                          <m:t>𝑛</m:t>
                        </m:r>
                      </m:sub>
                    </m:sSub>
                    <m:r>
                      <a:rPr lang="en-US" altLang="zh-CN" sz="2400" i="1">
                        <a:solidFill>
                          <a:schemeClr val="accent1"/>
                        </a:solidFill>
                        <a:latin typeface="Cambria Math" panose="02040503050406030204" pitchFamily="18" charset="0"/>
                      </a:rPr>
                      <m:t> </m:t>
                    </m:r>
                  </m:oMath>
                </a14:m>
                <a:r>
                  <a:rPr lang="es-ES" altLang="zh-CN" sz="2400" dirty="0">
                    <a:solidFill>
                      <a:srgbClr val="FF0000"/>
                    </a:solidFill>
                  </a:rPr>
                  <a:t>       &lt;s&gt;</a:t>
                </a:r>
                <a:r>
                  <a:rPr lang="es-ES" altLang="zh-CN" sz="2400" dirty="0"/>
                  <a:t>    </a:t>
                </a:r>
                <a:r>
                  <a:rPr lang="es-ES" altLang="zh-CN" sz="2400" dirty="0">
                    <a:solidFill>
                      <a:srgbClr val="7030A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r>
                          <a:rPr lang="en-US" altLang="zh-CN" sz="2400" b="1" i="1" smtClean="0">
                            <a:solidFill>
                              <a:srgbClr val="7030A0"/>
                            </a:solidFill>
                            <a:latin typeface="Cambria Math" panose="02040503050406030204" pitchFamily="18" charset="0"/>
                          </a:rPr>
                          <m:t>𝒚</m:t>
                        </m:r>
                      </m:e>
                      <m:sub>
                        <m:r>
                          <a:rPr lang="en-US" altLang="zh-CN" sz="2400" i="1">
                            <a:solidFill>
                              <a:srgbClr val="7030A0"/>
                            </a:solidFill>
                            <a:latin typeface="Cambria Math" panose="02040503050406030204" pitchFamily="18" charset="0"/>
                          </a:rPr>
                          <m:t>1</m:t>
                        </m:r>
                      </m:sub>
                    </m:sSub>
                  </m:oMath>
                </a14:m>
                <a:r>
                  <a:rPr lang="en-US" altLang="zh-CN" sz="2400" dirty="0">
                    <a:solidFill>
                      <a:srgbClr val="7030A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r>
                          <a:rPr lang="en-US" altLang="zh-CN" sz="2400" b="1" i="1" smtClean="0">
                            <a:solidFill>
                              <a:srgbClr val="7030A0"/>
                            </a:solidFill>
                            <a:latin typeface="Cambria Math" panose="02040503050406030204" pitchFamily="18" charset="0"/>
                          </a:rPr>
                          <m:t>𝒚</m:t>
                        </m:r>
                      </m:e>
                      <m:sub>
                        <m:r>
                          <a:rPr lang="en-US" altLang="zh-CN" sz="2400" i="1">
                            <a:solidFill>
                              <a:srgbClr val="7030A0"/>
                            </a:solidFill>
                            <a:latin typeface="Cambria Math" panose="02040503050406030204" pitchFamily="18" charset="0"/>
                          </a:rPr>
                          <m:t>2</m:t>
                        </m:r>
                      </m:sub>
                    </m:sSub>
                  </m:oMath>
                </a14:m>
                <a:r>
                  <a:rPr lang="en-US" altLang="zh-CN" sz="2400" dirty="0">
                    <a:solidFill>
                      <a:srgbClr val="7030A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r>
                          <a:rPr lang="en-US" altLang="zh-CN" sz="2400" b="1" i="1" smtClean="0">
                            <a:solidFill>
                              <a:srgbClr val="7030A0"/>
                            </a:solidFill>
                            <a:latin typeface="Cambria Math" panose="02040503050406030204" pitchFamily="18" charset="0"/>
                          </a:rPr>
                          <m:t>𝒚</m:t>
                        </m:r>
                      </m:e>
                      <m:sub>
                        <m:r>
                          <a:rPr lang="en-US" altLang="zh-CN" sz="2400" i="1">
                            <a:solidFill>
                              <a:srgbClr val="7030A0"/>
                            </a:solidFill>
                            <a:latin typeface="Cambria Math" panose="02040503050406030204" pitchFamily="18" charset="0"/>
                          </a:rPr>
                          <m:t>3</m:t>
                        </m:r>
                      </m:sub>
                    </m:sSub>
                  </m:oMath>
                </a14:m>
                <a:r>
                  <a:rPr lang="en-US" altLang="zh-CN" sz="2400" dirty="0">
                    <a:solidFill>
                      <a:srgbClr val="7030A0"/>
                    </a:solidFill>
                  </a:rPr>
                  <a:t>         </a:t>
                </a:r>
                <a14:m>
                  <m:oMath xmlns:m="http://schemas.openxmlformats.org/officeDocument/2006/math">
                    <m:sSub>
                      <m:sSubPr>
                        <m:ctrlPr>
                          <a:rPr lang="en-US" altLang="zh-CN" sz="2400" i="1">
                            <a:solidFill>
                              <a:srgbClr val="7030A0"/>
                            </a:solidFill>
                            <a:latin typeface="Cambria Math" panose="02040503050406030204" pitchFamily="18" charset="0"/>
                          </a:rPr>
                        </m:ctrlPr>
                      </m:sSubPr>
                      <m:e>
                        <m:r>
                          <a:rPr lang="en-US" altLang="zh-CN" sz="2400" b="1" i="1" smtClean="0">
                            <a:solidFill>
                              <a:srgbClr val="7030A0"/>
                            </a:solidFill>
                            <a:latin typeface="Cambria Math" panose="02040503050406030204" pitchFamily="18" charset="0"/>
                          </a:rPr>
                          <m:t>𝒚</m:t>
                        </m:r>
                      </m:e>
                      <m:sub>
                        <m:r>
                          <a:rPr lang="en-US" altLang="zh-CN" sz="2400" i="1">
                            <a:solidFill>
                              <a:srgbClr val="7030A0"/>
                            </a:solidFill>
                            <a:latin typeface="Cambria Math" panose="02040503050406030204" pitchFamily="18" charset="0"/>
                          </a:rPr>
                          <m:t>𝑛</m:t>
                        </m:r>
                      </m:sub>
                    </m:sSub>
                  </m:oMath>
                </a14:m>
                <a:endParaRPr lang="es-ES" altLang="zh-CN" sz="2400" dirty="0"/>
              </a:p>
              <a:p>
                <a:pPr>
                  <a:spcAft>
                    <a:spcPts val="1800"/>
                  </a:spcAft>
                </a:pPr>
                <a:r>
                  <a:rPr lang="es-ES" altLang="zh-CN" sz="2400" dirty="0"/>
                  <a:t>              </a:t>
                </a:r>
                <a:r>
                  <a:rPr lang="es-ES" altLang="zh-CN" sz="2400" b="1" dirty="0">
                    <a:solidFill>
                      <a:schemeClr val="accent1"/>
                    </a:solidFill>
                  </a:rPr>
                  <a:t>Encoder</a:t>
                </a:r>
                <a:endParaRPr lang="zh-CN" altLang="en-US" sz="2400" b="1" dirty="0">
                  <a:solidFill>
                    <a:srgbClr val="FF0000"/>
                  </a:solidFill>
                </a:endParaRPr>
              </a:p>
            </p:txBody>
          </p:sp>
        </mc:Choice>
        <mc:Fallback xmlns="">
          <p:sp>
            <p:nvSpPr>
              <p:cNvPr id="124" name="文本框 123">
                <a:extLst>
                  <a:ext uri="{FF2B5EF4-FFF2-40B4-BE49-F238E27FC236}">
                    <a16:creationId xmlns:a16="http://schemas.microsoft.com/office/drawing/2014/main" id="{A9F51675-E402-475D-9F00-062E8913C3E1}"/>
                  </a:ext>
                </a:extLst>
              </p:cNvPr>
              <p:cNvSpPr txBox="1">
                <a:spLocks noRot="1" noChangeAspect="1" noMove="1" noResize="1" noEditPoints="1" noAdjustHandles="1" noChangeArrowheads="1" noChangeShapeType="1" noTextEdit="1"/>
              </p:cNvSpPr>
              <p:nvPr/>
            </p:nvSpPr>
            <p:spPr>
              <a:xfrm>
                <a:off x="1196103" y="5764041"/>
                <a:ext cx="10724423" cy="1061829"/>
              </a:xfrm>
              <a:prstGeom prst="rect">
                <a:avLst/>
              </a:prstGeom>
              <a:blipFill>
                <a:blip r:embed="rId14"/>
                <a:stretch>
                  <a:fillRect t="-5172" b="-12069"/>
                </a:stretch>
              </a:blipFill>
            </p:spPr>
            <p:txBody>
              <a:bodyPr/>
              <a:lstStyle/>
              <a:p>
                <a:r>
                  <a:rPr lang="zh-CN" altLang="en-US">
                    <a:noFill/>
                  </a:rPr>
                  <a:t> </a:t>
                </a:r>
              </a:p>
            </p:txBody>
          </p:sp>
        </mc:Fallback>
      </mc:AlternateContent>
      <p:sp>
        <p:nvSpPr>
          <p:cNvPr id="125" name="文本框 124">
            <a:extLst>
              <a:ext uri="{FF2B5EF4-FFF2-40B4-BE49-F238E27FC236}">
                <a16:creationId xmlns:a16="http://schemas.microsoft.com/office/drawing/2014/main" id="{08BFAE94-C34C-4D81-8772-787F648EDDEC}"/>
              </a:ext>
            </a:extLst>
          </p:cNvPr>
          <p:cNvSpPr txBox="1"/>
          <p:nvPr/>
        </p:nvSpPr>
        <p:spPr>
          <a:xfrm>
            <a:off x="-1708" y="2602183"/>
            <a:ext cx="1014950" cy="369332"/>
          </a:xfrm>
          <a:prstGeom prst="rect">
            <a:avLst/>
          </a:prstGeom>
          <a:noFill/>
        </p:spPr>
        <p:txBody>
          <a:bodyPr wrap="square">
            <a:spAutoFit/>
          </a:bodyPr>
          <a:lstStyle/>
          <a:p>
            <a:r>
              <a:rPr lang="en-US" altLang="zh-CN" dirty="0"/>
              <a:t>Softmax</a:t>
            </a:r>
            <a:endParaRPr lang="zh-CN" altLang="en-US" dirty="0"/>
          </a:p>
        </p:txBody>
      </p:sp>
      <p:cxnSp>
        <p:nvCxnSpPr>
          <p:cNvPr id="126" name="直接箭头连接符 125">
            <a:extLst>
              <a:ext uri="{FF2B5EF4-FFF2-40B4-BE49-F238E27FC236}">
                <a16:creationId xmlns:a16="http://schemas.microsoft.com/office/drawing/2014/main" id="{8AD2C7F0-0AC0-46F4-A444-228DF48BD905}"/>
              </a:ext>
            </a:extLst>
          </p:cNvPr>
          <p:cNvCxnSpPr>
            <a:cxnSpLocks/>
          </p:cNvCxnSpPr>
          <p:nvPr/>
        </p:nvCxnSpPr>
        <p:spPr>
          <a:xfrm flipH="1" flipV="1">
            <a:off x="6561236" y="5675631"/>
            <a:ext cx="715"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FF99C7D9-D2B5-4F3E-8EF0-6708C7E9C266}"/>
              </a:ext>
            </a:extLst>
          </p:cNvPr>
          <p:cNvCxnSpPr>
            <a:cxnSpLocks/>
          </p:cNvCxnSpPr>
          <p:nvPr/>
        </p:nvCxnSpPr>
        <p:spPr>
          <a:xfrm flipV="1">
            <a:off x="7805430" y="5675631"/>
            <a:ext cx="954"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FD87DEF3-4FD5-4E8F-86EF-2B14BEFA1449}"/>
              </a:ext>
            </a:extLst>
          </p:cNvPr>
          <p:cNvCxnSpPr>
            <a:cxnSpLocks/>
          </p:cNvCxnSpPr>
          <p:nvPr/>
        </p:nvCxnSpPr>
        <p:spPr>
          <a:xfrm flipV="1">
            <a:off x="9044634" y="5675631"/>
            <a:ext cx="2340"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92A8D08C-7FFF-4E43-A02C-68DA7B9C87F1}"/>
              </a:ext>
            </a:extLst>
          </p:cNvPr>
          <p:cNvCxnSpPr>
            <a:cxnSpLocks/>
          </p:cNvCxnSpPr>
          <p:nvPr/>
        </p:nvCxnSpPr>
        <p:spPr>
          <a:xfrm flipH="1" flipV="1">
            <a:off x="10322287" y="5667052"/>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B10F86D4-3EF0-41F6-A230-13E032C466C0}"/>
              </a:ext>
            </a:extLst>
          </p:cNvPr>
          <p:cNvCxnSpPr>
            <a:cxnSpLocks/>
          </p:cNvCxnSpPr>
          <p:nvPr/>
        </p:nvCxnSpPr>
        <p:spPr>
          <a:xfrm flipH="1" flipV="1">
            <a:off x="1510891" y="5673337"/>
            <a:ext cx="715"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693D0EA-CD5B-4F8B-865D-CF4D52216A03}"/>
              </a:ext>
            </a:extLst>
          </p:cNvPr>
          <p:cNvCxnSpPr>
            <a:cxnSpLocks/>
          </p:cNvCxnSpPr>
          <p:nvPr/>
        </p:nvCxnSpPr>
        <p:spPr>
          <a:xfrm flipV="1">
            <a:off x="2730955" y="5673337"/>
            <a:ext cx="954"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34293B7D-38BB-4B75-AD11-0FFB79DC14A7}"/>
              </a:ext>
            </a:extLst>
          </p:cNvPr>
          <p:cNvCxnSpPr>
            <a:cxnSpLocks/>
          </p:cNvCxnSpPr>
          <p:nvPr/>
        </p:nvCxnSpPr>
        <p:spPr>
          <a:xfrm flipV="1">
            <a:off x="4025404" y="5673337"/>
            <a:ext cx="2340" cy="253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B57A4B2D-B2FD-41A5-8688-CDBA98042C01}"/>
              </a:ext>
            </a:extLst>
          </p:cNvPr>
          <p:cNvCxnSpPr>
            <a:cxnSpLocks/>
          </p:cNvCxnSpPr>
          <p:nvPr/>
        </p:nvCxnSpPr>
        <p:spPr>
          <a:xfrm flipH="1" flipV="1">
            <a:off x="5305874" y="5673302"/>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4EA10F18-30AA-4491-97E4-63AC7E342CA0}"/>
              </a:ext>
            </a:extLst>
          </p:cNvPr>
          <p:cNvCxnSpPr>
            <a:cxnSpLocks/>
          </p:cNvCxnSpPr>
          <p:nvPr/>
        </p:nvCxnSpPr>
        <p:spPr>
          <a:xfrm flipH="1" flipV="1">
            <a:off x="11554095" y="5663777"/>
            <a:ext cx="1427" cy="2625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3FCB2B5C-D620-42F9-BB26-F49962E13B58}"/>
              </a:ext>
            </a:extLst>
          </p:cNvPr>
          <p:cNvCxnSpPr>
            <a:cxnSpLocks/>
          </p:cNvCxnSpPr>
          <p:nvPr/>
        </p:nvCxnSpPr>
        <p:spPr>
          <a:xfrm flipH="1" flipV="1">
            <a:off x="6530305" y="2218883"/>
            <a:ext cx="1" cy="2681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5708ADED-81F4-43DB-8AC6-8402CB00B1F4}"/>
              </a:ext>
            </a:extLst>
          </p:cNvPr>
          <p:cNvCxnSpPr>
            <a:cxnSpLocks/>
          </p:cNvCxnSpPr>
          <p:nvPr/>
        </p:nvCxnSpPr>
        <p:spPr>
          <a:xfrm flipH="1" flipV="1">
            <a:off x="7773665" y="2212101"/>
            <a:ext cx="1790" cy="2749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EA5AD288-EB4C-4FFE-939D-563D980410A8}"/>
              </a:ext>
            </a:extLst>
          </p:cNvPr>
          <p:cNvCxnSpPr>
            <a:cxnSpLocks/>
          </p:cNvCxnSpPr>
          <p:nvPr/>
        </p:nvCxnSpPr>
        <p:spPr>
          <a:xfrm flipH="1" flipV="1">
            <a:off x="9013991" y="2226657"/>
            <a:ext cx="2052" cy="260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E52671FC-28B1-4BB6-BF42-D9018B7DAA32}"/>
              </a:ext>
            </a:extLst>
          </p:cNvPr>
          <p:cNvCxnSpPr>
            <a:cxnSpLocks/>
          </p:cNvCxnSpPr>
          <p:nvPr/>
        </p:nvCxnSpPr>
        <p:spPr>
          <a:xfrm flipH="1" flipV="1">
            <a:off x="10287715" y="2225369"/>
            <a:ext cx="3642" cy="253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56036E7D-EAD4-49E9-B168-49AEC02134C1}"/>
              </a:ext>
            </a:extLst>
          </p:cNvPr>
          <p:cNvCxnSpPr>
            <a:cxnSpLocks/>
          </p:cNvCxnSpPr>
          <p:nvPr/>
        </p:nvCxnSpPr>
        <p:spPr>
          <a:xfrm flipH="1" flipV="1">
            <a:off x="11523164" y="2234869"/>
            <a:ext cx="1" cy="2402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文本框 139">
            <a:extLst>
              <a:ext uri="{FF2B5EF4-FFF2-40B4-BE49-F238E27FC236}">
                <a16:creationId xmlns:a16="http://schemas.microsoft.com/office/drawing/2014/main" id="{6ABB5DF1-03AB-4453-B3BB-0D6F9F81A378}"/>
              </a:ext>
            </a:extLst>
          </p:cNvPr>
          <p:cNvSpPr txBox="1"/>
          <p:nvPr/>
        </p:nvSpPr>
        <p:spPr>
          <a:xfrm>
            <a:off x="-2480" y="3345451"/>
            <a:ext cx="922716" cy="646331"/>
          </a:xfrm>
          <a:prstGeom prst="rect">
            <a:avLst/>
          </a:prstGeom>
          <a:noFill/>
        </p:spPr>
        <p:txBody>
          <a:bodyPr wrap="square">
            <a:spAutoFit/>
          </a:bodyPr>
          <a:lstStyle/>
          <a:p>
            <a:r>
              <a:rPr lang="en-US" altLang="zh-CN" dirty="0"/>
              <a:t>Hidden layer(s)</a:t>
            </a:r>
            <a:endParaRPr lang="zh-CN" altLang="en-US" dirty="0"/>
          </a:p>
        </p:txBody>
      </p:sp>
      <p:sp>
        <p:nvSpPr>
          <p:cNvPr id="141" name="文本框 140">
            <a:extLst>
              <a:ext uri="{FF2B5EF4-FFF2-40B4-BE49-F238E27FC236}">
                <a16:creationId xmlns:a16="http://schemas.microsoft.com/office/drawing/2014/main" id="{5D6034DE-1E6C-4AC2-9512-9A7B35723093}"/>
              </a:ext>
            </a:extLst>
          </p:cNvPr>
          <p:cNvSpPr txBox="1"/>
          <p:nvPr/>
        </p:nvSpPr>
        <p:spPr>
          <a:xfrm>
            <a:off x="1284414" y="2567164"/>
            <a:ext cx="4708850" cy="369332"/>
          </a:xfrm>
          <a:prstGeom prst="rect">
            <a:avLst/>
          </a:prstGeom>
          <a:noFill/>
        </p:spPr>
        <p:txBody>
          <a:bodyPr wrap="square">
            <a:spAutoFit/>
          </a:bodyPr>
          <a:lstStyle/>
          <a:p>
            <a:pPr algn="ctr"/>
            <a:r>
              <a:rPr lang="en-US" altLang="zh-CN" dirty="0"/>
              <a:t>(output of source is ignored during encoding)</a:t>
            </a:r>
            <a:endParaRPr lang="zh-CN" altLang="en-US" dirty="0"/>
          </a:p>
        </p:txBody>
      </p:sp>
      <p:sp>
        <p:nvSpPr>
          <p:cNvPr id="142" name="任意多边形: 形状 141">
            <a:extLst>
              <a:ext uri="{FF2B5EF4-FFF2-40B4-BE49-F238E27FC236}">
                <a16:creationId xmlns:a16="http://schemas.microsoft.com/office/drawing/2014/main" id="{FA48513A-71BB-44FD-9970-FD1466CDB1E2}"/>
              </a:ext>
            </a:extLst>
          </p:cNvPr>
          <p:cNvSpPr/>
          <p:nvPr/>
        </p:nvSpPr>
        <p:spPr>
          <a:xfrm>
            <a:off x="6612391" y="1631952"/>
            <a:ext cx="1111048" cy="4683419"/>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12700">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任意多边形: 形状 142">
            <a:extLst>
              <a:ext uri="{FF2B5EF4-FFF2-40B4-BE49-F238E27FC236}">
                <a16:creationId xmlns:a16="http://schemas.microsoft.com/office/drawing/2014/main" id="{DED6B562-7860-421C-AA6F-93B164EBAD44}"/>
              </a:ext>
            </a:extLst>
          </p:cNvPr>
          <p:cNvSpPr/>
          <p:nvPr/>
        </p:nvSpPr>
        <p:spPr>
          <a:xfrm>
            <a:off x="7792205" y="1631952"/>
            <a:ext cx="1160997" cy="4683419"/>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12700">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任意多边形: 形状 143">
            <a:extLst>
              <a:ext uri="{FF2B5EF4-FFF2-40B4-BE49-F238E27FC236}">
                <a16:creationId xmlns:a16="http://schemas.microsoft.com/office/drawing/2014/main" id="{2150F392-03A2-481A-A5EC-4C61E5574A87}"/>
              </a:ext>
            </a:extLst>
          </p:cNvPr>
          <p:cNvSpPr/>
          <p:nvPr/>
        </p:nvSpPr>
        <p:spPr>
          <a:xfrm>
            <a:off x="9106910" y="1690071"/>
            <a:ext cx="1160997" cy="4683419"/>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12700">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任意多边形: 形状 144">
            <a:extLst>
              <a:ext uri="{FF2B5EF4-FFF2-40B4-BE49-F238E27FC236}">
                <a16:creationId xmlns:a16="http://schemas.microsoft.com/office/drawing/2014/main" id="{5250FABB-A6E2-416E-AFDF-5EE1A3CC25C5}"/>
              </a:ext>
            </a:extLst>
          </p:cNvPr>
          <p:cNvSpPr/>
          <p:nvPr/>
        </p:nvSpPr>
        <p:spPr>
          <a:xfrm>
            <a:off x="10298428" y="1667613"/>
            <a:ext cx="1160997" cy="4683419"/>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12700">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连接符: 曲线 171">
            <a:extLst>
              <a:ext uri="{FF2B5EF4-FFF2-40B4-BE49-F238E27FC236}">
                <a16:creationId xmlns:a16="http://schemas.microsoft.com/office/drawing/2014/main" id="{84274696-C3C9-458E-BC03-66BC684A4E07}"/>
              </a:ext>
            </a:extLst>
          </p:cNvPr>
          <p:cNvCxnSpPr>
            <a:cxnSpLocks/>
            <a:stCxn id="85" idx="2"/>
          </p:cNvCxnSpPr>
          <p:nvPr/>
        </p:nvCxnSpPr>
        <p:spPr>
          <a:xfrm rot="5400000" flipH="1" flipV="1">
            <a:off x="5823553" y="3478212"/>
            <a:ext cx="32132" cy="1056769"/>
          </a:xfrm>
          <a:prstGeom prst="curvedConnector4">
            <a:avLst>
              <a:gd name="adj1" fmla="val -227266"/>
              <a:gd name="adj2" fmla="val 76438"/>
            </a:avLst>
          </a:prstGeom>
          <a:ln w="12700">
            <a:solidFill>
              <a:schemeClr val="accent5"/>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7" name="连接符: 曲线 176">
            <a:extLst>
              <a:ext uri="{FF2B5EF4-FFF2-40B4-BE49-F238E27FC236}">
                <a16:creationId xmlns:a16="http://schemas.microsoft.com/office/drawing/2014/main" id="{61F83231-819D-47B3-8397-70EFB3539CB2}"/>
              </a:ext>
            </a:extLst>
          </p:cNvPr>
          <p:cNvCxnSpPr>
            <a:cxnSpLocks/>
            <a:stCxn id="85" idx="2"/>
          </p:cNvCxnSpPr>
          <p:nvPr/>
        </p:nvCxnSpPr>
        <p:spPr>
          <a:xfrm rot="5400000" flipH="1" flipV="1">
            <a:off x="6439168" y="2870583"/>
            <a:ext cx="24146" cy="2280013"/>
          </a:xfrm>
          <a:prstGeom prst="curvedConnector4">
            <a:avLst>
              <a:gd name="adj1" fmla="val -749503"/>
              <a:gd name="adj2" fmla="val 81192"/>
            </a:avLst>
          </a:prstGeom>
          <a:ln w="12700">
            <a:solidFill>
              <a:schemeClr val="accent5"/>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3" name="连接符: 曲线 182">
            <a:extLst>
              <a:ext uri="{FF2B5EF4-FFF2-40B4-BE49-F238E27FC236}">
                <a16:creationId xmlns:a16="http://schemas.microsoft.com/office/drawing/2014/main" id="{1AB47AC2-56F1-4FBE-9E3F-929A1D6FB385}"/>
              </a:ext>
            </a:extLst>
          </p:cNvPr>
          <p:cNvCxnSpPr>
            <a:cxnSpLocks/>
            <a:stCxn id="85" idx="2"/>
          </p:cNvCxnSpPr>
          <p:nvPr/>
        </p:nvCxnSpPr>
        <p:spPr>
          <a:xfrm rot="5400000" flipH="1" flipV="1">
            <a:off x="7040086" y="2248272"/>
            <a:ext cx="45539" cy="3503243"/>
          </a:xfrm>
          <a:prstGeom prst="curvedConnector4">
            <a:avLst>
              <a:gd name="adj1" fmla="val -648400"/>
              <a:gd name="adj2" fmla="val 87431"/>
            </a:avLst>
          </a:prstGeom>
          <a:ln w="12700">
            <a:solidFill>
              <a:schemeClr val="accent5"/>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0" name="连接符: 曲线 189">
            <a:extLst>
              <a:ext uri="{FF2B5EF4-FFF2-40B4-BE49-F238E27FC236}">
                <a16:creationId xmlns:a16="http://schemas.microsoft.com/office/drawing/2014/main" id="{EB2FCDC0-D1EC-468C-9EDE-ED38BC7CB6A6}"/>
              </a:ext>
            </a:extLst>
          </p:cNvPr>
          <p:cNvCxnSpPr>
            <a:cxnSpLocks/>
            <a:stCxn id="85" idx="2"/>
          </p:cNvCxnSpPr>
          <p:nvPr/>
        </p:nvCxnSpPr>
        <p:spPr>
          <a:xfrm rot="5400000" flipH="1" flipV="1">
            <a:off x="7671539" y="1597756"/>
            <a:ext cx="64602" cy="4785211"/>
          </a:xfrm>
          <a:prstGeom prst="curvedConnector4">
            <a:avLst>
              <a:gd name="adj1" fmla="val -560280"/>
              <a:gd name="adj2" fmla="val 91386"/>
            </a:avLst>
          </a:prstGeom>
          <a:ln w="12700">
            <a:solidFill>
              <a:schemeClr val="accent5"/>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4" name="连接符: 曲线 193">
            <a:extLst>
              <a:ext uri="{FF2B5EF4-FFF2-40B4-BE49-F238E27FC236}">
                <a16:creationId xmlns:a16="http://schemas.microsoft.com/office/drawing/2014/main" id="{49056154-C63E-48E9-9FBF-CBF69237A19E}"/>
              </a:ext>
            </a:extLst>
          </p:cNvPr>
          <p:cNvCxnSpPr>
            <a:cxnSpLocks/>
            <a:stCxn id="85" idx="2"/>
          </p:cNvCxnSpPr>
          <p:nvPr/>
        </p:nvCxnSpPr>
        <p:spPr>
          <a:xfrm rot="5400000" flipH="1" flipV="1">
            <a:off x="8333787" y="977864"/>
            <a:ext cx="22246" cy="6067351"/>
          </a:xfrm>
          <a:prstGeom prst="curvedConnector4">
            <a:avLst>
              <a:gd name="adj1" fmla="val -2089463"/>
              <a:gd name="adj2" fmla="val 91738"/>
            </a:avLst>
          </a:prstGeom>
          <a:ln w="12700">
            <a:solidFill>
              <a:schemeClr val="accent5"/>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39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B75304-504F-4816-8D1D-46C91C2AE346}"/>
              </a:ext>
            </a:extLst>
          </p:cNvPr>
          <p:cNvSpPr>
            <a:spLocks noGrp="1"/>
          </p:cNvSpPr>
          <p:nvPr>
            <p:ph type="title"/>
          </p:nvPr>
        </p:nvSpPr>
        <p:spPr/>
        <p:txBody>
          <a:bodyPr/>
          <a:lstStyle/>
          <a:p>
            <a:r>
              <a:rPr lang="en-US" altLang="zh-CN" dirty="0"/>
              <a:t>Translating a single sentence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6F5E15-25BE-4EEC-A7CC-7C62D44809C6}"/>
                  </a:ext>
                </a:extLst>
              </p:cNvPr>
              <p:cNvSpPr>
                <a:spLocks noGrp="1"/>
              </p:cNvSpPr>
              <p:nvPr>
                <p:ph idx="1"/>
              </p:nvPr>
            </p:nvSpPr>
            <p:spPr>
              <a:xfrm>
                <a:off x="911257" y="1082073"/>
                <a:ext cx="6027449" cy="5816567"/>
              </a:xfrm>
            </p:spPr>
            <p:txBody>
              <a:bodyPr>
                <a:noAutofit/>
              </a:bodyPr>
              <a:lstStyle/>
              <a:p>
                <a:pPr marL="0" indent="0">
                  <a:spcBef>
                    <a:spcPts val="400"/>
                  </a:spcBef>
                  <a:spcAft>
                    <a:spcPts val="600"/>
                  </a:spcAft>
                  <a:buNone/>
                </a:pPr>
                <a14:m>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𝑦</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en-US" altLang="zh-CN" dirty="0"/>
                  <a:t> is the embedding for the output sampled from the softmax at the previous step:</a:t>
                </a:r>
              </a:p>
              <a:p>
                <a:pPr marL="0" indent="0">
                  <a:spcBef>
                    <a:spcPts val="400"/>
                  </a:spcBef>
                  <a:spcAft>
                    <a:spcPts val="600"/>
                  </a:spcAft>
                  <a:buNone/>
                </a:pPr>
                <a:r>
                  <a:rPr lang="en-US" altLang="zh-CN" b="1" dirty="0"/>
                  <a:t>		</a:t>
                </a:r>
                <a14:m>
                  <m:oMath xmlns:m="http://schemas.openxmlformats.org/officeDocument/2006/math">
                    <m:r>
                      <a:rPr lang="en-US" altLang="zh-CN" b="1" i="1" smtClean="0">
                        <a:latin typeface="Cambria Math" panose="02040503050406030204" pitchFamily="18" charset="0"/>
                      </a:rPr>
                      <m:t>𝒄</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𝑒</m:t>
                        </m:r>
                      </m:sup>
                    </m:sSubSup>
                  </m:oMath>
                </a14:m>
                <a:r>
                  <a:rPr lang="en-US" altLang="zh-CN" b="0" dirty="0"/>
                  <a:t> </a:t>
                </a:r>
                <a:r>
                  <a:rPr lang="en-US" altLang="zh-CN" dirty="0"/>
                  <a:t>,</a:t>
                </a:r>
                <a:r>
                  <a:rPr lang="zh-CN" altLang="en-US"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𝑑</m:t>
                        </m:r>
                      </m:sup>
                    </m:sSubSup>
                    <m:r>
                      <a:rPr lang="en-US" altLang="zh-CN" b="0" i="1" smtClean="0">
                        <a:latin typeface="Cambria Math" panose="02040503050406030204" pitchFamily="18" charset="0"/>
                      </a:rPr>
                      <m:t>=</m:t>
                    </m:r>
                    <m:r>
                      <a:rPr lang="en-US" altLang="zh-CN" b="1" i="1" smtClean="0">
                        <a:latin typeface="Cambria Math" panose="02040503050406030204" pitchFamily="18" charset="0"/>
                      </a:rPr>
                      <m:t>𝒄</m:t>
                    </m:r>
                  </m:oMath>
                </a14:m>
                <a:r>
                  <a:rPr lang="en-US" altLang="zh-CN" dirty="0"/>
                  <a:t> </a:t>
                </a:r>
              </a:p>
              <a:p>
                <a:pPr marL="0" indent="0">
                  <a:spcBef>
                    <a:spcPts val="400"/>
                  </a:spcBef>
                  <a:spcAft>
                    <a:spcPts val="600"/>
                  </a:spcAft>
                  <a:buNone/>
                </a:pPr>
                <a:r>
                  <a:rPr lang="en-US" altLang="zh-CN" b="0"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𝑑</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𝑑</m:t>
                            </m:r>
                          </m:sup>
                        </m:sSubSup>
                        <m:r>
                          <a:rPr lang="en-US" altLang="zh-CN" b="0" i="1" smtClean="0">
                            <a:latin typeface="Cambria Math" panose="02040503050406030204" pitchFamily="18" charset="0"/>
                          </a:rPr>
                          <m:t>,</m:t>
                        </m:r>
                        <m:r>
                          <a:rPr lang="en-US" altLang="zh-CN" b="1" i="1" smtClean="0">
                            <a:latin typeface="Cambria Math" panose="02040503050406030204" pitchFamily="18" charset="0"/>
                          </a:rPr>
                          <m:t>𝒄</m:t>
                        </m:r>
                      </m:e>
                    </m:d>
                  </m:oMath>
                </a14:m>
                <a:endParaRPr lang="en-US" altLang="zh-CN" b="0" i="1" dirty="0">
                  <a:latin typeface="Cambria Math" panose="02040503050406030204" pitchFamily="18" charset="0"/>
                </a:endParaRPr>
              </a:p>
              <a:p>
                <a:pPr marL="0" indent="0">
                  <a:spcBef>
                    <a:spcPts val="400"/>
                  </a:spcBef>
                  <a:spcAft>
                    <a:spcPts val="600"/>
                  </a:spcAft>
                  <a:buNone/>
                </a:pP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𝑑</m:t>
                            </m:r>
                          </m:sup>
                        </m:sSubSup>
                      </m:e>
                    </m:d>
                  </m:oMath>
                </a14:m>
                <a:r>
                  <a:rPr lang="en-US" altLang="zh-CN" dirty="0"/>
                  <a:t> </a:t>
                </a:r>
              </a:p>
              <a:p>
                <a:pPr marL="0" indent="0">
                  <a:spcBef>
                    <a:spcPts val="400"/>
                  </a:spcBef>
                  <a:spcAft>
                    <a:spcPts val="600"/>
                  </a:spcAft>
                  <a:buNone/>
                </a:pP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𝒚</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softmax</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𝒛</m:t>
                            </m:r>
                          </m:e>
                          <m:sub>
                            <m:r>
                              <a:rPr lang="en-US" altLang="zh-CN" b="0" i="1" smtClean="0">
                                <a:latin typeface="Cambria Math" panose="02040503050406030204" pitchFamily="18" charset="0"/>
                              </a:rPr>
                              <m:t>𝑡</m:t>
                            </m:r>
                          </m:sub>
                        </m:sSub>
                      </m:e>
                    </m:d>
                  </m:oMath>
                </a14:m>
                <a:r>
                  <a:rPr lang="en-US" altLang="zh-CN" dirty="0"/>
                  <a:t> </a:t>
                </a:r>
              </a:p>
              <a:p>
                <a:pPr marL="0" indent="0">
                  <a:spcBef>
                    <a:spcPts val="400"/>
                  </a:spcBef>
                  <a:spcAft>
                    <a:spcPts val="600"/>
                  </a:spcAft>
                  <a:buNone/>
                </a:pPr>
                <a:r>
                  <a:rPr lang="en-US" altLang="zh-CN" dirty="0"/>
                  <a:t>Compute the most likely output at time </a:t>
                </a:r>
                <a14:m>
                  <m:oMath xmlns:m="http://schemas.openxmlformats.org/officeDocument/2006/math">
                    <m:r>
                      <a:rPr lang="en-US" altLang="zh-CN" i="1" dirty="0" smtClean="0">
                        <a:latin typeface="Cambria Math" panose="02040503050406030204" pitchFamily="18" charset="0"/>
                      </a:rPr>
                      <m:t>𝑡</m:t>
                    </m:r>
                  </m:oMath>
                </a14:m>
                <a:r>
                  <a:rPr lang="en-US" altLang="zh-CN" dirty="0"/>
                  <a:t> by taking the argmax over the softmax:</a:t>
                </a:r>
              </a:p>
              <a:p>
                <a:pPr marL="0" indent="0">
                  <a:spcBef>
                    <a:spcPts val="400"/>
                  </a:spcBef>
                  <a:spcAft>
                    <a:spcPts val="600"/>
                  </a:spcAft>
                  <a:buNone/>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𝑦</m:t>
                              </m:r>
                            </m:e>
                          </m:acc>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m:rPr>
                              <m:sty m:val="p"/>
                            </m:rPr>
                            <a:rPr lang="en-US" altLang="zh-CN" b="0" i="0" dirty="0" smtClean="0">
                              <a:latin typeface="Cambria Math" panose="02040503050406030204" pitchFamily="18" charset="0"/>
                            </a:rPr>
                            <m:t>argmax</m:t>
                          </m:r>
                        </m:e>
                        <m:sub>
                          <m:r>
                            <a:rPr lang="en-US" altLang="zh-CN" b="0" i="1" dirty="0" smtClean="0">
                              <a:latin typeface="Cambria Math" panose="02040503050406030204" pitchFamily="18" charset="0"/>
                            </a:rPr>
                            <m:t>𝑤</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sub>
                      </m:sSub>
                      <m:r>
                        <a:rPr lang="en-US" altLang="zh-CN" b="0" i="1" dirty="0" smtClean="0">
                          <a:latin typeface="Cambria Math" panose="02040503050406030204" pitchFamily="18" charset="0"/>
                        </a:rPr>
                        <m:t>𝑃</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𝑤</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𝒚</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e>
                      </m:d>
                    </m:oMath>
                  </m:oMathPara>
                </a14:m>
                <a:endParaRPr lang="zh-CN" altLang="en-US" dirty="0"/>
              </a:p>
            </p:txBody>
          </p:sp>
        </mc:Choice>
        <mc:Fallback xmlns="">
          <p:sp>
            <p:nvSpPr>
              <p:cNvPr id="3" name="内容占位符 2">
                <a:extLst>
                  <a:ext uri="{FF2B5EF4-FFF2-40B4-BE49-F238E27FC236}">
                    <a16:creationId xmlns:a16="http://schemas.microsoft.com/office/drawing/2014/main" id="{C56F5E15-25BE-4EEC-A7CC-7C62D44809C6}"/>
                  </a:ext>
                </a:extLst>
              </p:cNvPr>
              <p:cNvSpPr>
                <a:spLocks noGrp="1" noRot="1" noChangeAspect="1" noMove="1" noResize="1" noEditPoints="1" noAdjustHandles="1" noChangeArrowheads="1" noChangeShapeType="1" noTextEdit="1"/>
              </p:cNvSpPr>
              <p:nvPr>
                <p:ph idx="1"/>
              </p:nvPr>
            </p:nvSpPr>
            <p:spPr>
              <a:xfrm>
                <a:off x="911257" y="1082073"/>
                <a:ext cx="6027449" cy="5816567"/>
              </a:xfrm>
              <a:blipFill>
                <a:blip r:embed="rId3"/>
                <a:stretch>
                  <a:fillRect l="-2101" t="-1307" r="-336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7125C6E0-9C83-4234-A60C-629499A43911}"/>
              </a:ext>
            </a:extLst>
          </p:cNvPr>
          <p:cNvSpPr>
            <a:spLocks noGrp="1"/>
          </p:cNvSpPr>
          <p:nvPr>
            <p:ph type="sldNum" sz="quarter" idx="12"/>
          </p:nvPr>
        </p:nvSpPr>
        <p:spPr/>
        <p:txBody>
          <a:bodyPr/>
          <a:lstStyle/>
          <a:p>
            <a:fld id="{DC8BB421-126E-41CB-B73A-69D52E98CAE3}" type="slidenum">
              <a:rPr lang="zh-CN" altLang="en-US" smtClean="0"/>
              <a:t>43</a:t>
            </a:fld>
            <a:endParaRPr lang="zh-CN" altLang="en-US"/>
          </a:p>
        </p:txBody>
      </p:sp>
      <mc:AlternateContent xmlns:mc="http://schemas.openxmlformats.org/markup-compatibility/2006" xmlns:a14="http://schemas.microsoft.com/office/drawing/2010/main">
        <mc:Choice Requires="a14">
          <p:sp>
            <p:nvSpPr>
              <p:cNvPr id="5" name="矩形: 圆角 4">
                <a:extLst>
                  <a:ext uri="{FF2B5EF4-FFF2-40B4-BE49-F238E27FC236}">
                    <a16:creationId xmlns:a16="http://schemas.microsoft.com/office/drawing/2014/main" id="{2A7E55A9-8D50-4833-959F-4BCE404BF149}"/>
                  </a:ext>
                </a:extLst>
              </p:cNvPr>
              <p:cNvSpPr/>
              <p:nvPr/>
            </p:nvSpPr>
            <p:spPr>
              <a:xfrm>
                <a:off x="7579475" y="3541726"/>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0" smtClean="0">
                              <a:solidFill>
                                <a:schemeClr val="tx1"/>
                              </a:solidFill>
                              <a:latin typeface="Cambria Math" panose="02040503050406030204" pitchFamily="18" charset="0"/>
                            </a:rPr>
                            <m:t>1</m:t>
                          </m:r>
                        </m:sub>
                        <m:sup>
                          <m:r>
                            <m:rPr>
                              <m:sty m:val="p"/>
                            </m:rPr>
                            <a:rPr lang="en-US" altLang="zh-CN" sz="1800" b="0" i="0" smtClean="0">
                              <a:solidFill>
                                <a:schemeClr val="tx1"/>
                              </a:solidFill>
                              <a:latin typeface="Cambria Math" panose="02040503050406030204" pitchFamily="18" charset="0"/>
                            </a:rPr>
                            <m:t>d</m:t>
                          </m:r>
                        </m:sup>
                      </m:sSubSup>
                    </m:oMath>
                  </m:oMathPara>
                </a14:m>
                <a:endParaRPr lang="zh-CN" altLang="en-US" dirty="0"/>
              </a:p>
            </p:txBody>
          </p:sp>
        </mc:Choice>
        <mc:Fallback xmlns="">
          <p:sp>
            <p:nvSpPr>
              <p:cNvPr id="5" name="矩形: 圆角 4">
                <a:extLst>
                  <a:ext uri="{FF2B5EF4-FFF2-40B4-BE49-F238E27FC236}">
                    <a16:creationId xmlns:a16="http://schemas.microsoft.com/office/drawing/2014/main" id="{2A7E55A9-8D50-4833-959F-4BCE404BF149}"/>
                  </a:ext>
                </a:extLst>
              </p:cNvPr>
              <p:cNvSpPr>
                <a:spLocks noRot="1" noChangeAspect="1" noMove="1" noResize="1" noEditPoints="1" noAdjustHandles="1" noChangeArrowheads="1" noChangeShapeType="1" noTextEdit="1"/>
              </p:cNvSpPr>
              <p:nvPr/>
            </p:nvSpPr>
            <p:spPr>
              <a:xfrm>
                <a:off x="7579475" y="3541726"/>
                <a:ext cx="400826" cy="689078"/>
              </a:xfrm>
              <a:prstGeom prst="roundRect">
                <a:avLst/>
              </a:prstGeom>
              <a:blipFill>
                <a:blip r:embed="rId4"/>
                <a:stretch>
                  <a:fillRect l="-8571"/>
                </a:stretch>
              </a:blipFill>
              <a:ln w="38100">
                <a:solidFill>
                  <a:schemeClr val="tx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856D226A-DA96-4B4B-BDC7-D34B38F0EEA8}"/>
                  </a:ext>
                </a:extLst>
              </p:cNvPr>
              <p:cNvSpPr/>
              <p:nvPr/>
            </p:nvSpPr>
            <p:spPr>
              <a:xfrm>
                <a:off x="8805573" y="3541726"/>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0" smtClean="0">
                              <a:solidFill>
                                <a:schemeClr val="tx1"/>
                              </a:solidFill>
                              <a:latin typeface="Cambria Math" panose="02040503050406030204" pitchFamily="18" charset="0"/>
                            </a:rPr>
                            <m:t>2</m:t>
                          </m:r>
                        </m:sub>
                        <m:sup>
                          <m:r>
                            <m:rPr>
                              <m:sty m:val="p"/>
                            </m:rPr>
                            <a:rPr lang="en-US" altLang="zh-CN" sz="1800" b="0" i="0" smtClean="0">
                              <a:solidFill>
                                <a:schemeClr val="tx1"/>
                              </a:solidFill>
                              <a:latin typeface="Cambria Math" panose="02040503050406030204" pitchFamily="18" charset="0"/>
                            </a:rPr>
                            <m:t>d</m:t>
                          </m:r>
                        </m:sup>
                      </m:sSubSup>
                    </m:oMath>
                  </m:oMathPara>
                </a14:m>
                <a:endParaRPr lang="zh-CN" altLang="en-US" dirty="0"/>
              </a:p>
            </p:txBody>
          </p:sp>
        </mc:Choice>
        <mc:Fallback xmlns="">
          <p:sp>
            <p:nvSpPr>
              <p:cNvPr id="6" name="矩形: 圆角 5">
                <a:extLst>
                  <a:ext uri="{FF2B5EF4-FFF2-40B4-BE49-F238E27FC236}">
                    <a16:creationId xmlns:a16="http://schemas.microsoft.com/office/drawing/2014/main" id="{856D226A-DA96-4B4B-BDC7-D34B38F0EEA8}"/>
                  </a:ext>
                </a:extLst>
              </p:cNvPr>
              <p:cNvSpPr>
                <a:spLocks noRot="1" noChangeAspect="1" noMove="1" noResize="1" noEditPoints="1" noAdjustHandles="1" noChangeArrowheads="1" noChangeShapeType="1" noTextEdit="1"/>
              </p:cNvSpPr>
              <p:nvPr/>
            </p:nvSpPr>
            <p:spPr>
              <a:xfrm>
                <a:off x="8805573" y="3541726"/>
                <a:ext cx="400826" cy="689078"/>
              </a:xfrm>
              <a:prstGeom prst="roundRect">
                <a:avLst/>
              </a:prstGeom>
              <a:blipFill>
                <a:blip r:embed="rId5"/>
                <a:stretch>
                  <a:fillRect l="-5556"/>
                </a:stretch>
              </a:blipFill>
              <a:ln w="38100">
                <a:solidFill>
                  <a:schemeClr val="tx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E8EB6B76-81D7-4EC6-BA78-4948D8D3249D}"/>
                  </a:ext>
                </a:extLst>
              </p:cNvPr>
              <p:cNvSpPr/>
              <p:nvPr/>
            </p:nvSpPr>
            <p:spPr>
              <a:xfrm>
                <a:off x="10046163" y="3541726"/>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a:rPr lang="en-US" altLang="zh-CN" sz="1800" b="0" i="0" smtClean="0">
                              <a:solidFill>
                                <a:schemeClr val="tx1"/>
                              </a:solidFill>
                              <a:latin typeface="Cambria Math" panose="02040503050406030204" pitchFamily="18" charset="0"/>
                            </a:rPr>
                            <m:t>3</m:t>
                          </m:r>
                        </m:sub>
                        <m:sup>
                          <m:r>
                            <m:rPr>
                              <m:sty m:val="p"/>
                            </m:rPr>
                            <a:rPr lang="en-US" altLang="zh-CN" sz="1800" b="0" i="0" smtClean="0">
                              <a:solidFill>
                                <a:schemeClr val="tx1"/>
                              </a:solidFill>
                              <a:latin typeface="Cambria Math" panose="02040503050406030204" pitchFamily="18" charset="0"/>
                            </a:rPr>
                            <m:t>d</m:t>
                          </m:r>
                        </m:sup>
                      </m:sSubSup>
                    </m:oMath>
                  </m:oMathPara>
                </a14:m>
                <a:endParaRPr lang="zh-CN" altLang="en-US" dirty="0"/>
              </a:p>
            </p:txBody>
          </p:sp>
        </mc:Choice>
        <mc:Fallback xmlns="">
          <p:sp>
            <p:nvSpPr>
              <p:cNvPr id="7" name="矩形: 圆角 6">
                <a:extLst>
                  <a:ext uri="{FF2B5EF4-FFF2-40B4-BE49-F238E27FC236}">
                    <a16:creationId xmlns:a16="http://schemas.microsoft.com/office/drawing/2014/main" id="{E8EB6B76-81D7-4EC6-BA78-4948D8D3249D}"/>
                  </a:ext>
                </a:extLst>
              </p:cNvPr>
              <p:cNvSpPr>
                <a:spLocks noRot="1" noChangeAspect="1" noMove="1" noResize="1" noEditPoints="1" noAdjustHandles="1" noChangeArrowheads="1" noChangeShapeType="1" noTextEdit="1"/>
              </p:cNvSpPr>
              <p:nvPr/>
            </p:nvSpPr>
            <p:spPr>
              <a:xfrm>
                <a:off x="10046163" y="3541726"/>
                <a:ext cx="400826" cy="689078"/>
              </a:xfrm>
              <a:prstGeom prst="roundRect">
                <a:avLst/>
              </a:prstGeom>
              <a:blipFill>
                <a:blip r:embed="rId6"/>
                <a:stretch>
                  <a:fillRect l="-5556"/>
                </a:stretch>
              </a:blipFill>
              <a:ln w="38100">
                <a:solidFill>
                  <a:schemeClr val="tx1"/>
                </a:solidFill>
              </a:ln>
            </p:spPr>
            <p:txBody>
              <a:bodyPr/>
              <a:lstStyle/>
              <a:p>
                <a:r>
                  <a:rPr lang="en-CN">
                    <a:noFill/>
                  </a:rPr>
                  <a:t> </a:t>
                </a:r>
              </a:p>
            </p:txBody>
          </p:sp>
        </mc:Fallback>
      </mc:AlternateContent>
      <p:cxnSp>
        <p:nvCxnSpPr>
          <p:cNvPr id="8" name="直接箭头连接符 7">
            <a:extLst>
              <a:ext uri="{FF2B5EF4-FFF2-40B4-BE49-F238E27FC236}">
                <a16:creationId xmlns:a16="http://schemas.microsoft.com/office/drawing/2014/main" id="{9C086335-5D11-43E3-8530-5EDAE2225ED8}"/>
              </a:ext>
            </a:extLst>
          </p:cNvPr>
          <p:cNvCxnSpPr>
            <a:cxnSpLocks/>
            <a:endCxn id="5" idx="2"/>
          </p:cNvCxnSpPr>
          <p:nvPr/>
        </p:nvCxnSpPr>
        <p:spPr>
          <a:xfrm flipV="1">
            <a:off x="7779888" y="4230804"/>
            <a:ext cx="0" cy="4673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23131E6-1F51-4C68-B372-F8D6857A9A78}"/>
              </a:ext>
            </a:extLst>
          </p:cNvPr>
          <p:cNvCxnSpPr>
            <a:cxnSpLocks/>
            <a:endCxn id="6" idx="2"/>
          </p:cNvCxnSpPr>
          <p:nvPr/>
        </p:nvCxnSpPr>
        <p:spPr>
          <a:xfrm flipV="1">
            <a:off x="9005986" y="4230804"/>
            <a:ext cx="0" cy="495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50DFD67-4E9E-4AB5-8B92-3C7D6777E500}"/>
              </a:ext>
            </a:extLst>
          </p:cNvPr>
          <p:cNvCxnSpPr>
            <a:cxnSpLocks/>
            <a:endCxn id="7" idx="2"/>
          </p:cNvCxnSpPr>
          <p:nvPr/>
        </p:nvCxnSpPr>
        <p:spPr>
          <a:xfrm flipH="1" flipV="1">
            <a:off x="10246576" y="4230804"/>
            <a:ext cx="12152" cy="4841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396538C-B475-4A75-9AA8-B359A7E974DE}"/>
              </a:ext>
            </a:extLst>
          </p:cNvPr>
          <p:cNvCxnSpPr>
            <a:cxnSpLocks/>
            <a:stCxn id="5" idx="3"/>
            <a:endCxn id="6" idx="1"/>
          </p:cNvCxnSpPr>
          <p:nvPr/>
        </p:nvCxnSpPr>
        <p:spPr>
          <a:xfrm>
            <a:off x="7980301" y="3886265"/>
            <a:ext cx="8252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15EBA21-6A7D-4594-AFE6-5326E9E98AF6}"/>
              </a:ext>
            </a:extLst>
          </p:cNvPr>
          <p:cNvCxnSpPr>
            <a:cxnSpLocks/>
            <a:stCxn id="6" idx="3"/>
            <a:endCxn id="7" idx="1"/>
          </p:cNvCxnSpPr>
          <p:nvPr/>
        </p:nvCxnSpPr>
        <p:spPr>
          <a:xfrm>
            <a:off x="9206399" y="3886265"/>
            <a:ext cx="8397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62B1402-88E7-4E62-8D99-294D1222510C}"/>
              </a:ext>
            </a:extLst>
          </p:cNvPr>
          <p:cNvCxnSpPr>
            <a:cxnSpLocks/>
            <a:stCxn id="5" idx="0"/>
          </p:cNvCxnSpPr>
          <p:nvPr/>
        </p:nvCxnSpPr>
        <p:spPr>
          <a:xfrm flipV="1">
            <a:off x="7779888" y="3271528"/>
            <a:ext cx="0" cy="270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E4BD853-35F3-40A4-AD7B-CD953C9E8D8F}"/>
              </a:ext>
            </a:extLst>
          </p:cNvPr>
          <p:cNvCxnSpPr>
            <a:cxnSpLocks/>
            <a:stCxn id="6" idx="0"/>
          </p:cNvCxnSpPr>
          <p:nvPr/>
        </p:nvCxnSpPr>
        <p:spPr>
          <a:xfrm flipV="1">
            <a:off x="9005986" y="3271528"/>
            <a:ext cx="2065" cy="270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748D0CE-5772-4880-9A82-2F3CA09917DC}"/>
              </a:ext>
            </a:extLst>
          </p:cNvPr>
          <p:cNvCxnSpPr>
            <a:cxnSpLocks/>
            <a:stCxn id="7" idx="0"/>
          </p:cNvCxnSpPr>
          <p:nvPr/>
        </p:nvCxnSpPr>
        <p:spPr>
          <a:xfrm flipV="1">
            <a:off x="10246576" y="3282148"/>
            <a:ext cx="3076" cy="259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1CC64AC-07C5-4B2F-9627-64975CED10C5}"/>
              </a:ext>
            </a:extLst>
          </p:cNvPr>
          <p:cNvCxnSpPr>
            <a:cxnSpLocks/>
            <a:endCxn id="5" idx="1"/>
          </p:cNvCxnSpPr>
          <p:nvPr/>
        </p:nvCxnSpPr>
        <p:spPr>
          <a:xfrm>
            <a:off x="7140537" y="3886265"/>
            <a:ext cx="4389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圆角 16">
                <a:extLst>
                  <a:ext uri="{FF2B5EF4-FFF2-40B4-BE49-F238E27FC236}">
                    <a16:creationId xmlns:a16="http://schemas.microsoft.com/office/drawing/2014/main" id="{72C18BD7-BFF5-43E7-934A-02B8739C7E62}"/>
                  </a:ext>
                </a:extLst>
              </p:cNvPr>
              <p:cNvSpPr/>
              <p:nvPr/>
            </p:nvSpPr>
            <p:spPr>
              <a:xfrm>
                <a:off x="11086340" y="3541726"/>
                <a:ext cx="400826" cy="689078"/>
              </a:xfrm>
              <a:prstGeom prst="roundRect">
                <a:avLst/>
              </a:pr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1800" b="0" i="1" smtClean="0">
                              <a:solidFill>
                                <a:schemeClr val="tx1"/>
                              </a:solidFill>
                              <a:latin typeface="Cambria Math" panose="02040503050406030204" pitchFamily="18" charset="0"/>
                            </a:rPr>
                          </m:ctrlPr>
                        </m:sSubSupPr>
                        <m:e>
                          <m:r>
                            <a:rPr lang="en-US" altLang="zh-CN" sz="1800" b="1" i="1" smtClean="0">
                              <a:solidFill>
                                <a:schemeClr val="tx1"/>
                              </a:solidFill>
                              <a:latin typeface="Cambria Math" panose="02040503050406030204" pitchFamily="18" charset="0"/>
                            </a:rPr>
                            <m:t>𝒉</m:t>
                          </m:r>
                        </m:e>
                        <m:sub>
                          <m:r>
                            <m:rPr>
                              <m:sty m:val="p"/>
                            </m:rPr>
                            <a:rPr lang="en-US" altLang="zh-CN" sz="1800" b="0" i="0" smtClean="0">
                              <a:solidFill>
                                <a:schemeClr val="tx1"/>
                              </a:solidFill>
                              <a:latin typeface="Cambria Math" panose="02040503050406030204" pitchFamily="18" charset="0"/>
                            </a:rPr>
                            <m:t>i</m:t>
                          </m:r>
                        </m:sub>
                        <m:sup>
                          <m:r>
                            <m:rPr>
                              <m:sty m:val="p"/>
                            </m:rPr>
                            <a:rPr lang="en-US" altLang="zh-CN" sz="1800" b="0" i="0" smtClean="0">
                              <a:solidFill>
                                <a:schemeClr val="tx1"/>
                              </a:solidFill>
                              <a:latin typeface="Cambria Math" panose="02040503050406030204" pitchFamily="18" charset="0"/>
                            </a:rPr>
                            <m:t>d</m:t>
                          </m:r>
                        </m:sup>
                      </m:sSubSup>
                    </m:oMath>
                  </m:oMathPara>
                </a14:m>
                <a:endParaRPr lang="zh-CN" altLang="en-US" dirty="0"/>
              </a:p>
            </p:txBody>
          </p:sp>
        </mc:Choice>
        <mc:Fallback xmlns="">
          <p:sp>
            <p:nvSpPr>
              <p:cNvPr id="17" name="矩形: 圆角 16">
                <a:extLst>
                  <a:ext uri="{FF2B5EF4-FFF2-40B4-BE49-F238E27FC236}">
                    <a16:creationId xmlns:a16="http://schemas.microsoft.com/office/drawing/2014/main" id="{72C18BD7-BFF5-43E7-934A-02B8739C7E62}"/>
                  </a:ext>
                </a:extLst>
              </p:cNvPr>
              <p:cNvSpPr>
                <a:spLocks noRot="1" noChangeAspect="1" noMove="1" noResize="1" noEditPoints="1" noAdjustHandles="1" noChangeArrowheads="1" noChangeShapeType="1" noTextEdit="1"/>
              </p:cNvSpPr>
              <p:nvPr/>
            </p:nvSpPr>
            <p:spPr>
              <a:xfrm>
                <a:off x="11086340" y="3541726"/>
                <a:ext cx="400826" cy="689078"/>
              </a:xfrm>
              <a:prstGeom prst="roundRect">
                <a:avLst/>
              </a:prstGeom>
              <a:blipFill>
                <a:blip r:embed="rId7"/>
                <a:stretch>
                  <a:fillRect l="-8571"/>
                </a:stretch>
              </a:blipFill>
              <a:ln w="38100">
                <a:solidFill>
                  <a:schemeClr val="tx1"/>
                </a:solidFill>
              </a:ln>
            </p:spPr>
            <p:txBody>
              <a:bodyPr/>
              <a:lstStyle/>
              <a:p>
                <a:r>
                  <a:rPr lang="en-CN">
                    <a:noFill/>
                  </a:rPr>
                  <a:t> </a:t>
                </a:r>
              </a:p>
            </p:txBody>
          </p:sp>
        </mc:Fallback>
      </mc:AlternateContent>
      <p:cxnSp>
        <p:nvCxnSpPr>
          <p:cNvPr id="18" name="直接箭头连接符 17">
            <a:extLst>
              <a:ext uri="{FF2B5EF4-FFF2-40B4-BE49-F238E27FC236}">
                <a16:creationId xmlns:a16="http://schemas.microsoft.com/office/drawing/2014/main" id="{D60308E1-4161-49BC-9DCD-80B4DACF7CE9}"/>
              </a:ext>
            </a:extLst>
          </p:cNvPr>
          <p:cNvCxnSpPr>
            <a:cxnSpLocks/>
            <a:endCxn id="17" idx="2"/>
          </p:cNvCxnSpPr>
          <p:nvPr/>
        </p:nvCxnSpPr>
        <p:spPr>
          <a:xfrm flipV="1">
            <a:off x="11286753" y="4230804"/>
            <a:ext cx="0" cy="4673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5B84E651-68A5-44D3-A68B-9EC9639AEB3A}"/>
              </a:ext>
            </a:extLst>
          </p:cNvPr>
          <p:cNvCxnSpPr>
            <a:cxnSpLocks/>
            <a:stCxn id="17" idx="0"/>
          </p:cNvCxnSpPr>
          <p:nvPr/>
        </p:nvCxnSpPr>
        <p:spPr>
          <a:xfrm flipV="1">
            <a:off x="11286753" y="3282148"/>
            <a:ext cx="3076" cy="2595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D83E3FB-3AEF-4EB7-8BA4-B6FCAE7C23F0}"/>
                  </a:ext>
                </a:extLst>
              </p:cNvPr>
              <p:cNvSpPr txBox="1"/>
              <p:nvPr/>
            </p:nvSpPr>
            <p:spPr>
              <a:xfrm>
                <a:off x="7572074" y="4697370"/>
                <a:ext cx="43862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𝒄</m:t>
                      </m:r>
                    </m:oMath>
                  </m:oMathPara>
                </a14:m>
                <a:endParaRPr lang="zh-CN" altLang="en-US" sz="2800" dirty="0"/>
              </a:p>
            </p:txBody>
          </p:sp>
        </mc:Choice>
        <mc:Fallback xmlns="">
          <p:sp>
            <p:nvSpPr>
              <p:cNvPr id="23" name="文本框 22">
                <a:extLst>
                  <a:ext uri="{FF2B5EF4-FFF2-40B4-BE49-F238E27FC236}">
                    <a16:creationId xmlns:a16="http://schemas.microsoft.com/office/drawing/2014/main" id="{4D83E3FB-3AEF-4EB7-8BA4-B6FCAE7C23F0}"/>
                  </a:ext>
                </a:extLst>
              </p:cNvPr>
              <p:cNvSpPr txBox="1">
                <a:spLocks noRot="1" noChangeAspect="1" noMove="1" noResize="1" noEditPoints="1" noAdjustHandles="1" noChangeArrowheads="1" noChangeShapeType="1" noTextEdit="1"/>
              </p:cNvSpPr>
              <p:nvPr/>
            </p:nvSpPr>
            <p:spPr>
              <a:xfrm>
                <a:off x="7572074" y="4697370"/>
                <a:ext cx="438625" cy="523220"/>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D44EDDA-D956-41A2-9BE6-BCDA8D6765C7}"/>
                  </a:ext>
                </a:extLst>
              </p:cNvPr>
              <p:cNvSpPr txBox="1"/>
              <p:nvPr/>
            </p:nvSpPr>
            <p:spPr>
              <a:xfrm>
                <a:off x="8715462" y="4697370"/>
                <a:ext cx="43862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𝒄</m:t>
                      </m:r>
                    </m:oMath>
                  </m:oMathPara>
                </a14:m>
                <a:endParaRPr lang="zh-CN" altLang="en-US" sz="2800" dirty="0"/>
              </a:p>
            </p:txBody>
          </p:sp>
        </mc:Choice>
        <mc:Fallback xmlns="">
          <p:sp>
            <p:nvSpPr>
              <p:cNvPr id="24" name="文本框 23">
                <a:extLst>
                  <a:ext uri="{FF2B5EF4-FFF2-40B4-BE49-F238E27FC236}">
                    <a16:creationId xmlns:a16="http://schemas.microsoft.com/office/drawing/2014/main" id="{0D44EDDA-D956-41A2-9BE6-BCDA8D6765C7}"/>
                  </a:ext>
                </a:extLst>
              </p:cNvPr>
              <p:cNvSpPr txBox="1">
                <a:spLocks noRot="1" noChangeAspect="1" noMove="1" noResize="1" noEditPoints="1" noAdjustHandles="1" noChangeArrowheads="1" noChangeShapeType="1" noTextEdit="1"/>
              </p:cNvSpPr>
              <p:nvPr/>
            </p:nvSpPr>
            <p:spPr>
              <a:xfrm>
                <a:off x="8715462" y="4697370"/>
                <a:ext cx="438625" cy="523220"/>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47B99F3-D27A-4086-860C-7D7DB1EADC47}"/>
                  </a:ext>
                </a:extLst>
              </p:cNvPr>
              <p:cNvSpPr txBox="1"/>
              <p:nvPr/>
            </p:nvSpPr>
            <p:spPr>
              <a:xfrm>
                <a:off x="10000963" y="4703084"/>
                <a:ext cx="43862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𝒄</m:t>
                      </m:r>
                    </m:oMath>
                  </m:oMathPara>
                </a14:m>
                <a:endParaRPr lang="zh-CN" altLang="en-US" sz="2800" dirty="0"/>
              </a:p>
            </p:txBody>
          </p:sp>
        </mc:Choice>
        <mc:Fallback xmlns="">
          <p:sp>
            <p:nvSpPr>
              <p:cNvPr id="25" name="文本框 24">
                <a:extLst>
                  <a:ext uri="{FF2B5EF4-FFF2-40B4-BE49-F238E27FC236}">
                    <a16:creationId xmlns:a16="http://schemas.microsoft.com/office/drawing/2014/main" id="{847B99F3-D27A-4086-860C-7D7DB1EADC47}"/>
                  </a:ext>
                </a:extLst>
              </p:cNvPr>
              <p:cNvSpPr txBox="1">
                <a:spLocks noRot="1" noChangeAspect="1" noMove="1" noResize="1" noEditPoints="1" noAdjustHandles="1" noChangeArrowheads="1" noChangeShapeType="1" noTextEdit="1"/>
              </p:cNvSpPr>
              <p:nvPr/>
            </p:nvSpPr>
            <p:spPr>
              <a:xfrm>
                <a:off x="10000963" y="4703084"/>
                <a:ext cx="438625" cy="523220"/>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05E0B38-1CB9-4D7E-94B1-AA1945BE60CE}"/>
                  </a:ext>
                </a:extLst>
              </p:cNvPr>
              <p:cNvSpPr txBox="1"/>
              <p:nvPr/>
            </p:nvSpPr>
            <p:spPr>
              <a:xfrm>
                <a:off x="11144351" y="4703084"/>
                <a:ext cx="43862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rPr>
                        <m:t>𝒄</m:t>
                      </m:r>
                    </m:oMath>
                  </m:oMathPara>
                </a14:m>
                <a:endParaRPr lang="zh-CN" altLang="en-US" sz="2800" dirty="0"/>
              </a:p>
            </p:txBody>
          </p:sp>
        </mc:Choice>
        <mc:Fallback xmlns="">
          <p:sp>
            <p:nvSpPr>
              <p:cNvPr id="26" name="文本框 25">
                <a:extLst>
                  <a:ext uri="{FF2B5EF4-FFF2-40B4-BE49-F238E27FC236}">
                    <a16:creationId xmlns:a16="http://schemas.microsoft.com/office/drawing/2014/main" id="{505E0B38-1CB9-4D7E-94B1-AA1945BE60CE}"/>
                  </a:ext>
                </a:extLst>
              </p:cNvPr>
              <p:cNvSpPr txBox="1">
                <a:spLocks noRot="1" noChangeAspect="1" noMove="1" noResize="1" noEditPoints="1" noAdjustHandles="1" noChangeArrowheads="1" noChangeShapeType="1" noTextEdit="1"/>
              </p:cNvSpPr>
              <p:nvPr/>
            </p:nvSpPr>
            <p:spPr>
              <a:xfrm>
                <a:off x="11144351" y="4703084"/>
                <a:ext cx="438625" cy="523220"/>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059CB42-2554-435A-AE29-E99243320539}"/>
                  </a:ext>
                </a:extLst>
              </p:cNvPr>
              <p:cNvSpPr txBox="1"/>
              <p:nvPr/>
            </p:nvSpPr>
            <p:spPr>
              <a:xfrm>
                <a:off x="7360006" y="2777236"/>
                <a:ext cx="4361715" cy="461665"/>
              </a:xfrm>
              <a:prstGeom prst="rect">
                <a:avLst/>
              </a:prstGeom>
              <a:noFill/>
            </p:spPr>
            <p:txBody>
              <a:bodyPr wrap="square">
                <a:spAutoFit/>
              </a:bodyPr>
              <a:lstStyle/>
              <a:p>
                <a:pPr algn="ctr">
                  <a:spcAft>
                    <a:spcPts val="1800"/>
                  </a:spcAft>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i="1">
                            <a:solidFill>
                              <a:schemeClr val="tx1"/>
                            </a:solidFill>
                            <a:latin typeface="Cambria Math" panose="02040503050406030204" pitchFamily="18" charset="0"/>
                          </a:rPr>
                          <m:t>1</m:t>
                        </m:r>
                      </m:sub>
                    </m:sSub>
                  </m:oMath>
                </a14:m>
                <a:r>
                  <a:rPr lang="en-US" altLang="zh-CN" sz="2400" dirty="0">
                    <a:solidFill>
                      <a:schemeClr val="tx1"/>
                    </a:solidFill>
                  </a:rPr>
                  <a:t>          </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i="1">
                            <a:solidFill>
                              <a:schemeClr val="tx1"/>
                            </a:solidFill>
                            <a:latin typeface="Cambria Math" panose="02040503050406030204" pitchFamily="18" charset="0"/>
                          </a:rPr>
                          <m:t>2</m:t>
                        </m:r>
                      </m:sub>
                    </m:sSub>
                  </m:oMath>
                </a14:m>
                <a:r>
                  <a:rPr lang="en-US" altLang="zh-CN" sz="2400" dirty="0">
                    <a:solidFill>
                      <a:schemeClr val="tx1"/>
                    </a:solidFill>
                  </a:rPr>
                  <a:t>          </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i="1">
                            <a:solidFill>
                              <a:schemeClr val="tx1"/>
                            </a:solidFill>
                            <a:latin typeface="Cambria Math" panose="02040503050406030204" pitchFamily="18" charset="0"/>
                          </a:rPr>
                          <m:t>3</m:t>
                        </m:r>
                      </m:sub>
                    </m:sSub>
                  </m:oMath>
                </a14:m>
                <a:r>
                  <a:rPr lang="en-US" altLang="zh-CN" sz="2400" dirty="0">
                    <a:solidFill>
                      <a:schemeClr val="tx1"/>
                    </a:solidFill>
                  </a:rPr>
                  <a:t>       </a:t>
                </a:r>
                <a14:m>
                  <m:oMath xmlns:m="http://schemas.openxmlformats.org/officeDocument/2006/math">
                    <m:sSub>
                      <m:sSubPr>
                        <m:ctrlPr>
                          <a:rPr lang="en-US" altLang="zh-CN" sz="2400" i="1">
                            <a:solidFill>
                              <a:schemeClr val="tx1"/>
                            </a:solidFill>
                            <a:latin typeface="Cambria Math" panose="02040503050406030204" pitchFamily="18" charset="0"/>
                          </a:rPr>
                        </m:ctrlPr>
                      </m:sSubPr>
                      <m:e>
                        <m:r>
                          <a:rPr lang="en-US" altLang="zh-CN" sz="2400" b="1" i="1" smtClean="0">
                            <a:solidFill>
                              <a:schemeClr val="tx1"/>
                            </a:solidFill>
                            <a:latin typeface="Cambria Math" panose="02040503050406030204" pitchFamily="18" charset="0"/>
                          </a:rPr>
                          <m:t>𝒚</m:t>
                        </m:r>
                      </m:e>
                      <m:sub>
                        <m:r>
                          <a:rPr lang="en-US" altLang="zh-CN" sz="2400" b="0" i="1" smtClean="0">
                            <a:solidFill>
                              <a:schemeClr val="tx1"/>
                            </a:solidFill>
                            <a:latin typeface="Cambria Math" panose="02040503050406030204" pitchFamily="18" charset="0"/>
                          </a:rPr>
                          <m:t>𝑖</m:t>
                        </m:r>
                      </m:sub>
                    </m:sSub>
                  </m:oMath>
                </a14:m>
                <a:endParaRPr lang="zh-CN" altLang="en-US" sz="2400" dirty="0">
                  <a:solidFill>
                    <a:schemeClr val="tx1"/>
                  </a:solidFill>
                </a:endParaRPr>
              </a:p>
            </p:txBody>
          </p:sp>
        </mc:Choice>
        <mc:Fallback xmlns="">
          <p:sp>
            <p:nvSpPr>
              <p:cNvPr id="39" name="文本框 38">
                <a:extLst>
                  <a:ext uri="{FF2B5EF4-FFF2-40B4-BE49-F238E27FC236}">
                    <a16:creationId xmlns:a16="http://schemas.microsoft.com/office/drawing/2014/main" id="{3059CB42-2554-435A-AE29-E99243320539}"/>
                  </a:ext>
                </a:extLst>
              </p:cNvPr>
              <p:cNvSpPr txBox="1">
                <a:spLocks noRot="1" noChangeAspect="1" noMove="1" noResize="1" noEditPoints="1" noAdjustHandles="1" noChangeArrowheads="1" noChangeShapeType="1" noTextEdit="1"/>
              </p:cNvSpPr>
              <p:nvPr/>
            </p:nvSpPr>
            <p:spPr>
              <a:xfrm>
                <a:off x="7360006" y="2777236"/>
                <a:ext cx="4361715" cy="461665"/>
              </a:xfrm>
              <a:prstGeom prst="rect">
                <a:avLst/>
              </a:prstGeom>
              <a:blipFill>
                <a:blip r:embed="rId10"/>
                <a:stretch>
                  <a:fillRect b="-16216"/>
                </a:stretch>
              </a:blipFill>
            </p:spPr>
            <p:txBody>
              <a:bodyPr/>
              <a:lstStyle/>
              <a:p>
                <a:r>
                  <a:rPr lang="en-CN">
                    <a:noFill/>
                  </a:rPr>
                  <a:t> </a:t>
                </a:r>
              </a:p>
            </p:txBody>
          </p:sp>
        </mc:Fallback>
      </mc:AlternateContent>
      <p:cxnSp>
        <p:nvCxnSpPr>
          <p:cNvPr id="40" name="直接箭头连接符 39">
            <a:extLst>
              <a:ext uri="{FF2B5EF4-FFF2-40B4-BE49-F238E27FC236}">
                <a16:creationId xmlns:a16="http://schemas.microsoft.com/office/drawing/2014/main" id="{282B879F-FDDC-4DAA-8765-AAC47A8B6AF8}"/>
              </a:ext>
            </a:extLst>
          </p:cNvPr>
          <p:cNvCxnSpPr>
            <a:cxnSpLocks/>
          </p:cNvCxnSpPr>
          <p:nvPr/>
        </p:nvCxnSpPr>
        <p:spPr>
          <a:xfrm>
            <a:off x="10774677" y="3886265"/>
            <a:ext cx="3238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1DB6685-4BA3-4297-9F9E-018D7B7403C1}"/>
                  </a:ext>
                </a:extLst>
              </p:cNvPr>
              <p:cNvSpPr txBox="1"/>
              <p:nvPr/>
            </p:nvSpPr>
            <p:spPr>
              <a:xfrm>
                <a:off x="10529418" y="3693993"/>
                <a:ext cx="245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3" name="文本框 42">
                <a:extLst>
                  <a:ext uri="{FF2B5EF4-FFF2-40B4-BE49-F238E27FC236}">
                    <a16:creationId xmlns:a16="http://schemas.microsoft.com/office/drawing/2014/main" id="{81DB6685-4BA3-4297-9F9E-018D7B7403C1}"/>
                  </a:ext>
                </a:extLst>
              </p:cNvPr>
              <p:cNvSpPr txBox="1">
                <a:spLocks noRot="1" noChangeAspect="1" noMove="1" noResize="1" noEditPoints="1" noAdjustHandles="1" noChangeArrowheads="1" noChangeShapeType="1" noTextEdit="1"/>
              </p:cNvSpPr>
              <p:nvPr/>
            </p:nvSpPr>
            <p:spPr>
              <a:xfrm>
                <a:off x="10529418" y="3693993"/>
                <a:ext cx="245259" cy="276999"/>
              </a:xfrm>
              <a:prstGeom prst="rect">
                <a:avLst/>
              </a:prstGeom>
              <a:blipFill>
                <a:blip r:embed="rId11"/>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734B9C86-E77E-41D9-A8E8-665F7B320FB0}"/>
                  </a:ext>
                </a:extLst>
              </p:cNvPr>
              <p:cNvSpPr txBox="1"/>
              <p:nvPr/>
            </p:nvSpPr>
            <p:spPr>
              <a:xfrm>
                <a:off x="11521802" y="3651150"/>
                <a:ext cx="2452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4" name="文本框 43">
                <a:extLst>
                  <a:ext uri="{FF2B5EF4-FFF2-40B4-BE49-F238E27FC236}">
                    <a16:creationId xmlns:a16="http://schemas.microsoft.com/office/drawing/2014/main" id="{734B9C86-E77E-41D9-A8E8-665F7B320FB0}"/>
                  </a:ext>
                </a:extLst>
              </p:cNvPr>
              <p:cNvSpPr txBox="1">
                <a:spLocks noRot="1" noChangeAspect="1" noMove="1" noResize="1" noEditPoints="1" noAdjustHandles="1" noChangeArrowheads="1" noChangeShapeType="1" noTextEdit="1"/>
              </p:cNvSpPr>
              <p:nvPr/>
            </p:nvSpPr>
            <p:spPr>
              <a:xfrm>
                <a:off x="11521802" y="3651150"/>
                <a:ext cx="245259" cy="276999"/>
              </a:xfrm>
              <a:prstGeom prst="rect">
                <a:avLst/>
              </a:prstGeom>
              <a:blipFill>
                <a:blip r:embed="rId12"/>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296451D5-1CCC-4779-9E74-95E41F18BE50}"/>
                  </a:ext>
                </a:extLst>
              </p:cNvPr>
              <p:cNvSpPr txBox="1"/>
              <p:nvPr/>
            </p:nvSpPr>
            <p:spPr>
              <a:xfrm>
                <a:off x="6754046" y="3693993"/>
                <a:ext cx="569489" cy="400110"/>
              </a:xfrm>
              <a:prstGeom prst="rect">
                <a:avLst/>
              </a:prstGeom>
              <a:noFill/>
            </p:spPr>
            <p:txBody>
              <a:bodyPr wrap="square">
                <a:spAutoFit/>
              </a:bodyPr>
              <a:lstStyle/>
              <a:p>
                <a14:m>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1" i="1" smtClean="0">
                            <a:latin typeface="Cambria Math" panose="02040503050406030204" pitchFamily="18" charset="0"/>
                          </a:rPr>
                          <m:t>𝒉</m:t>
                        </m:r>
                      </m:e>
                      <m:sub>
                        <m:r>
                          <a:rPr lang="en-US" altLang="zh-CN" sz="2000" b="0" i="1" smtClean="0">
                            <a:latin typeface="Cambria Math" panose="02040503050406030204" pitchFamily="18" charset="0"/>
                          </a:rPr>
                          <m:t>𝑛</m:t>
                        </m:r>
                      </m:sub>
                      <m:sup>
                        <m:r>
                          <a:rPr lang="en-US" altLang="zh-CN" sz="2000" b="0" i="1" smtClean="0">
                            <a:latin typeface="Cambria Math" panose="02040503050406030204" pitchFamily="18" charset="0"/>
                          </a:rPr>
                          <m:t>𝑒</m:t>
                        </m:r>
                      </m:sup>
                    </m:sSubSup>
                  </m:oMath>
                </a14:m>
                <a:r>
                  <a:rPr lang="en-US" altLang="zh-CN" sz="2000" b="0" dirty="0"/>
                  <a:t> </a:t>
                </a:r>
                <a:endParaRPr lang="zh-CN" altLang="en-US" sz="2000" dirty="0"/>
              </a:p>
            </p:txBody>
          </p:sp>
        </mc:Choice>
        <mc:Fallback xmlns="">
          <p:sp>
            <p:nvSpPr>
              <p:cNvPr id="46" name="文本框 45">
                <a:extLst>
                  <a:ext uri="{FF2B5EF4-FFF2-40B4-BE49-F238E27FC236}">
                    <a16:creationId xmlns:a16="http://schemas.microsoft.com/office/drawing/2014/main" id="{296451D5-1CCC-4779-9E74-95E41F18BE50}"/>
                  </a:ext>
                </a:extLst>
              </p:cNvPr>
              <p:cNvSpPr txBox="1">
                <a:spLocks noRot="1" noChangeAspect="1" noMove="1" noResize="1" noEditPoints="1" noAdjustHandles="1" noChangeArrowheads="1" noChangeShapeType="1" noTextEdit="1"/>
              </p:cNvSpPr>
              <p:nvPr/>
            </p:nvSpPr>
            <p:spPr>
              <a:xfrm>
                <a:off x="6754046" y="3693993"/>
                <a:ext cx="569489" cy="400110"/>
              </a:xfrm>
              <a:prstGeom prst="rect">
                <a:avLst/>
              </a:prstGeom>
              <a:blipFill>
                <a:blip r:embed="rId13"/>
                <a:stretch>
                  <a:fillRect/>
                </a:stretch>
              </a:blipFill>
            </p:spPr>
            <p:txBody>
              <a:bodyPr/>
              <a:lstStyle/>
              <a:p>
                <a:r>
                  <a:rPr lang="en-CN">
                    <a:noFill/>
                  </a:rPr>
                  <a:t> </a:t>
                </a:r>
              </a:p>
            </p:txBody>
          </p:sp>
        </mc:Fallback>
      </mc:AlternateContent>
      <p:sp>
        <p:nvSpPr>
          <p:cNvPr id="47" name="任意多边形: 形状 46">
            <a:extLst>
              <a:ext uri="{FF2B5EF4-FFF2-40B4-BE49-F238E27FC236}">
                <a16:creationId xmlns:a16="http://schemas.microsoft.com/office/drawing/2014/main" id="{5C626067-6607-474A-897D-54016FB5C878}"/>
              </a:ext>
            </a:extLst>
          </p:cNvPr>
          <p:cNvSpPr/>
          <p:nvPr/>
        </p:nvSpPr>
        <p:spPr>
          <a:xfrm>
            <a:off x="7814525" y="2617271"/>
            <a:ext cx="1111048" cy="2603320"/>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12700">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FDB718C-4B3B-482C-88AD-8A536BDF2BEF}"/>
              </a:ext>
            </a:extLst>
          </p:cNvPr>
          <p:cNvSpPr/>
          <p:nvPr/>
        </p:nvSpPr>
        <p:spPr>
          <a:xfrm>
            <a:off x="9052587" y="2649454"/>
            <a:ext cx="1111048" cy="2603320"/>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12700">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4EE186B1-B8C1-4AB8-AA11-459359CCDB72}"/>
              </a:ext>
            </a:extLst>
          </p:cNvPr>
          <p:cNvSpPr/>
          <p:nvPr/>
        </p:nvSpPr>
        <p:spPr>
          <a:xfrm>
            <a:off x="10277503" y="2669332"/>
            <a:ext cx="1008961" cy="2603320"/>
          </a:xfrm>
          <a:custGeom>
            <a:avLst/>
            <a:gdLst>
              <a:gd name="connsiteX0" fmla="*/ 0 w 1114425"/>
              <a:gd name="connsiteY0" fmla="*/ 169185 h 4259240"/>
              <a:gd name="connsiteX1" fmla="*/ 438150 w 1114425"/>
              <a:gd name="connsiteY1" fmla="*/ 131085 h 4259240"/>
              <a:gd name="connsiteX2" fmla="*/ 552450 w 1114425"/>
              <a:gd name="connsiteY2" fmla="*/ 1616985 h 4259240"/>
              <a:gd name="connsiteX3" fmla="*/ 571500 w 1114425"/>
              <a:gd name="connsiteY3" fmla="*/ 3683910 h 4259240"/>
              <a:gd name="connsiteX4" fmla="*/ 790575 w 1114425"/>
              <a:gd name="connsiteY4" fmla="*/ 4226835 h 4259240"/>
              <a:gd name="connsiteX5" fmla="*/ 1114425 w 1114425"/>
              <a:gd name="connsiteY5" fmla="*/ 4150635 h 42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4425" h="4259240">
                <a:moveTo>
                  <a:pt x="0" y="169185"/>
                </a:moveTo>
                <a:cubicBezTo>
                  <a:pt x="173037" y="29485"/>
                  <a:pt x="346075" y="-110215"/>
                  <a:pt x="438150" y="131085"/>
                </a:cubicBezTo>
                <a:cubicBezTo>
                  <a:pt x="530225" y="372385"/>
                  <a:pt x="530225" y="1024848"/>
                  <a:pt x="552450" y="1616985"/>
                </a:cubicBezTo>
                <a:cubicBezTo>
                  <a:pt x="574675" y="2209123"/>
                  <a:pt x="531813" y="3248935"/>
                  <a:pt x="571500" y="3683910"/>
                </a:cubicBezTo>
                <a:cubicBezTo>
                  <a:pt x="611187" y="4118885"/>
                  <a:pt x="700088" y="4149048"/>
                  <a:pt x="790575" y="4226835"/>
                </a:cubicBezTo>
                <a:cubicBezTo>
                  <a:pt x="881062" y="4304622"/>
                  <a:pt x="997743" y="4227628"/>
                  <a:pt x="1114425" y="4150635"/>
                </a:cubicBezTo>
              </a:path>
            </a:pathLst>
          </a:custGeom>
          <a:noFill/>
          <a:ln w="12700">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1381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BFA32-F51B-4BC5-8788-0592F88CE032}"/>
              </a:ext>
            </a:extLst>
          </p:cNvPr>
          <p:cNvSpPr>
            <a:spLocks noGrp="1"/>
          </p:cNvSpPr>
          <p:nvPr>
            <p:ph type="title"/>
          </p:nvPr>
        </p:nvSpPr>
        <p:spPr/>
        <p:txBody>
          <a:bodyPr/>
          <a:lstStyle/>
          <a:p>
            <a:r>
              <a:rPr lang="en-US" altLang="zh-CN" dirty="0"/>
              <a:t>Training the Encoder-Decoder Model</a:t>
            </a:r>
            <a:endParaRPr lang="zh-CN" altLang="en-US" dirty="0"/>
          </a:p>
        </p:txBody>
      </p:sp>
      <p:sp>
        <p:nvSpPr>
          <p:cNvPr id="3" name="内容占位符 2">
            <a:extLst>
              <a:ext uri="{FF2B5EF4-FFF2-40B4-BE49-F238E27FC236}">
                <a16:creationId xmlns:a16="http://schemas.microsoft.com/office/drawing/2014/main" id="{8988D43E-5EFA-4975-959C-962EB2D99DFF}"/>
              </a:ext>
            </a:extLst>
          </p:cNvPr>
          <p:cNvSpPr>
            <a:spLocks noGrp="1"/>
          </p:cNvSpPr>
          <p:nvPr>
            <p:ph idx="1"/>
          </p:nvPr>
        </p:nvSpPr>
        <p:spPr>
          <a:xfrm>
            <a:off x="551396" y="1020937"/>
            <a:ext cx="11316756" cy="1191261"/>
          </a:xfrm>
        </p:spPr>
        <p:txBody>
          <a:bodyPr>
            <a:normAutofit/>
          </a:bodyPr>
          <a:lstStyle/>
          <a:p>
            <a:r>
              <a:rPr lang="en-US" altLang="zh-CN" sz="2400" b="1" dirty="0">
                <a:solidFill>
                  <a:srgbClr val="0E419C"/>
                </a:solidFill>
              </a:rPr>
              <a:t>Concatenated with a separator token, these source-target pairs can serve as training data. </a:t>
            </a:r>
            <a:r>
              <a:rPr lang="en-US" altLang="zh-CN" sz="2400" dirty="0"/>
              <a:t>The network is given source text and then starting with the separator token is trained autoregressively to predict the next word.</a:t>
            </a:r>
            <a:endParaRPr lang="zh-CN" altLang="en-US" sz="2400" dirty="0"/>
          </a:p>
        </p:txBody>
      </p:sp>
      <p:sp>
        <p:nvSpPr>
          <p:cNvPr id="4" name="灯片编号占位符 3">
            <a:extLst>
              <a:ext uri="{FF2B5EF4-FFF2-40B4-BE49-F238E27FC236}">
                <a16:creationId xmlns:a16="http://schemas.microsoft.com/office/drawing/2014/main" id="{9D55C604-DE64-4C48-927F-3A0460592095}"/>
              </a:ext>
            </a:extLst>
          </p:cNvPr>
          <p:cNvSpPr>
            <a:spLocks noGrp="1"/>
          </p:cNvSpPr>
          <p:nvPr>
            <p:ph type="sldNum" sz="quarter" idx="12"/>
          </p:nvPr>
        </p:nvSpPr>
        <p:spPr/>
        <p:txBody>
          <a:bodyPr/>
          <a:lstStyle/>
          <a:p>
            <a:fld id="{DC8BB421-126E-41CB-B73A-69D52E98CAE3}" type="slidenum">
              <a:rPr lang="zh-CN" altLang="en-US" smtClean="0"/>
              <a:t>44</a:t>
            </a:fld>
            <a:endParaRPr lang="zh-CN" altLang="en-US"/>
          </a:p>
        </p:txBody>
      </p:sp>
      <p:pic>
        <p:nvPicPr>
          <p:cNvPr id="8" name="图片 7">
            <a:extLst>
              <a:ext uri="{FF2B5EF4-FFF2-40B4-BE49-F238E27FC236}">
                <a16:creationId xmlns:a16="http://schemas.microsoft.com/office/drawing/2014/main" id="{00EA7399-C7C2-4B09-8B96-005F974B6089}"/>
              </a:ext>
            </a:extLst>
          </p:cNvPr>
          <p:cNvPicPr>
            <a:picLocks noChangeAspect="1"/>
          </p:cNvPicPr>
          <p:nvPr/>
        </p:nvPicPr>
        <p:blipFill>
          <a:blip r:embed="rId3"/>
          <a:stretch>
            <a:fillRect/>
          </a:stretch>
        </p:blipFill>
        <p:spPr>
          <a:xfrm>
            <a:off x="2214879" y="2381414"/>
            <a:ext cx="8638176" cy="4476586"/>
          </a:xfrm>
          <a:prstGeom prst="rect">
            <a:avLst/>
          </a:prstGeom>
        </p:spPr>
      </p:pic>
    </p:spTree>
    <p:extLst>
      <p:ext uri="{BB962C8B-B14F-4D97-AF65-F5344CB8AC3E}">
        <p14:creationId xmlns:p14="http://schemas.microsoft.com/office/powerpoint/2010/main" val="2364240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lstStyle/>
          <a:p>
            <a:r>
              <a:rPr lang="en-US" altLang="zh-CN" dirty="0"/>
              <a:t>Introduction</a:t>
            </a:r>
          </a:p>
          <a:p>
            <a:r>
              <a:rPr lang="en-US" altLang="zh-CN" b="1" dirty="0"/>
              <a:t>Methods</a:t>
            </a:r>
            <a:endParaRPr lang="en-US" altLang="zh-CN" dirty="0"/>
          </a:p>
          <a:p>
            <a:pPr lvl="1"/>
            <a:r>
              <a:rPr lang="en-US" altLang="zh-CN" dirty="0"/>
              <a:t>Word-Based Models &amp; Phrase-Based Models</a:t>
            </a:r>
          </a:p>
          <a:p>
            <a:pPr lvl="1"/>
            <a:r>
              <a:rPr lang="en-US" altLang="zh-CN" dirty="0"/>
              <a:t>Encoder-Decoder Models</a:t>
            </a:r>
          </a:p>
          <a:p>
            <a:pPr lvl="2"/>
            <a:r>
              <a:rPr lang="en-US" altLang="zh-CN" dirty="0"/>
              <a:t>Encoder-Decoder with RNNs</a:t>
            </a:r>
          </a:p>
          <a:p>
            <a:pPr lvl="2"/>
            <a:r>
              <a:rPr lang="en-US" altLang="zh-CN" b="1" dirty="0"/>
              <a:t>Attention-based</a:t>
            </a:r>
          </a:p>
          <a:p>
            <a:pPr lvl="2"/>
            <a:r>
              <a:rPr lang="en-US" altLang="zh-CN" dirty="0"/>
              <a:t>Decoding</a:t>
            </a:r>
          </a:p>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45</a:t>
            </a:fld>
            <a:endParaRPr lang="zh-CN" altLang="en-US"/>
          </a:p>
        </p:txBody>
      </p:sp>
    </p:spTree>
    <p:extLst>
      <p:ext uri="{BB962C8B-B14F-4D97-AF65-F5344CB8AC3E}">
        <p14:creationId xmlns:p14="http://schemas.microsoft.com/office/powerpoint/2010/main" val="42126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1309C-BCBD-4FE5-82C4-51A2D966E890}"/>
              </a:ext>
            </a:extLst>
          </p:cNvPr>
          <p:cNvSpPr>
            <a:spLocks noGrp="1"/>
          </p:cNvSpPr>
          <p:nvPr>
            <p:ph type="title"/>
          </p:nvPr>
        </p:nvSpPr>
        <p:spPr/>
        <p:txBody>
          <a:bodyPr/>
          <a:lstStyle/>
          <a:p>
            <a:r>
              <a:rPr lang="en-US" altLang="zh-CN" dirty="0"/>
              <a:t>Bottleneck of RNNs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FBA6F8-FC7A-4B8E-AF1D-0255152925F3}"/>
                  </a:ext>
                </a:extLst>
              </p:cNvPr>
              <p:cNvSpPr>
                <a:spLocks noGrp="1"/>
              </p:cNvSpPr>
              <p:nvPr>
                <p:ph idx="1"/>
              </p:nvPr>
            </p:nvSpPr>
            <p:spPr>
              <a:xfrm>
                <a:off x="658813" y="1041434"/>
                <a:ext cx="10923587" cy="5816566"/>
              </a:xfrm>
            </p:spPr>
            <p:txBody>
              <a:bodyPr>
                <a:noAutofit/>
              </a:bodyPr>
              <a:lstStyle/>
              <a:p>
                <a:r>
                  <a:rPr lang="en-US" altLang="zh-CN" dirty="0"/>
                  <a:t>Context is </a:t>
                </a:r>
                <a14:m>
                  <m:oMath xmlns:m="http://schemas.openxmlformats.org/officeDocument/2006/math">
                    <m:sSubSup>
                      <m:sSubSupPr>
                        <m:ctrlPr>
                          <a:rPr lang="en-US" altLang="zh-CN" b="0" i="1" dirty="0" smtClean="0">
                            <a:latin typeface="Cambria Math" panose="02040503050406030204" pitchFamily="18" charset="0"/>
                          </a:rPr>
                        </m:ctrlPr>
                      </m:sSubSupPr>
                      <m:e>
                        <m:r>
                          <a:rPr lang="en-US" altLang="zh-CN" b="1" i="1" dirty="0" smtClean="0">
                            <a:latin typeface="Cambria Math" panose="02040503050406030204" pitchFamily="18" charset="0"/>
                          </a:rPr>
                          <m:t>𝒉</m:t>
                        </m:r>
                      </m:e>
                      <m:sub>
                        <m:r>
                          <a:rPr lang="en-US" altLang="zh-CN" i="1" dirty="0" smtClean="0">
                            <a:latin typeface="Cambria Math" panose="02040503050406030204" pitchFamily="18" charset="0"/>
                          </a:rPr>
                          <m:t>𝑛</m:t>
                        </m:r>
                      </m:sub>
                      <m:sup>
                        <m:r>
                          <a:rPr lang="en-US" altLang="zh-CN" b="0" i="1" dirty="0" smtClean="0">
                            <a:latin typeface="Cambria Math" panose="02040503050406030204" pitchFamily="18" charset="0"/>
                          </a:rPr>
                          <m:t>𝑒</m:t>
                        </m:r>
                      </m:sup>
                    </m:sSubSup>
                  </m:oMath>
                </a14:m>
                <a:r>
                  <a:rPr lang="en-US" altLang="zh-CN" dirty="0"/>
                  <a:t>, the hidden state of the last (nth) time step of the source text. This final hidden state is thus acting as a bottleneck.</a:t>
                </a:r>
              </a:p>
              <a:p>
                <a:endParaRPr lang="en-US" altLang="zh-CN" dirty="0"/>
              </a:p>
              <a:p>
                <a:endParaRPr lang="en-US" altLang="zh-CN" dirty="0"/>
              </a:p>
              <a:p>
                <a:pPr marL="0" indent="0">
                  <a:buNone/>
                </a:pPr>
                <a:endParaRPr lang="en-US" altLang="zh-CN" dirty="0"/>
              </a:p>
              <a:p>
                <a:r>
                  <a:rPr lang="en-US" altLang="zh-CN" dirty="0"/>
                  <a:t>The attention mechanism, as in the vanilla encoder-decoder model, the context </a:t>
                </a:r>
                <a14:m>
                  <m:oMath xmlns:m="http://schemas.openxmlformats.org/officeDocument/2006/math">
                    <m:r>
                      <a:rPr lang="en-US" altLang="zh-CN" b="1" i="1" dirty="0" smtClean="0">
                        <a:latin typeface="Cambria Math" panose="02040503050406030204" pitchFamily="18" charset="0"/>
                      </a:rPr>
                      <m:t>𝒄</m:t>
                    </m:r>
                  </m:oMath>
                </a14:m>
                <a:r>
                  <a:rPr lang="en-US" altLang="zh-CN" dirty="0"/>
                  <a:t> is a single vector that is a function of hidden states </a:t>
                </a:r>
              </a:p>
              <a:p>
                <a:pPr marL="0" indent="0" algn="ctr">
                  <a:buNone/>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𝒄</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𝑒</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𝑒</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𝑒</m:t>
                              </m:r>
                            </m:sup>
                          </m:sSubSup>
                        </m:e>
                      </m:d>
                    </m:oMath>
                  </m:oMathPara>
                </a14:m>
                <a:endParaRPr lang="en-US" altLang="zh-CN" dirty="0"/>
              </a:p>
              <a:p>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71FBA6F8-FC7A-4B8E-AF1D-0255152925F3}"/>
                  </a:ext>
                </a:extLst>
              </p:cNvPr>
              <p:cNvSpPr>
                <a:spLocks noGrp="1" noRot="1" noChangeAspect="1" noMove="1" noResize="1" noEditPoints="1" noAdjustHandles="1" noChangeArrowheads="1" noChangeShapeType="1" noTextEdit="1"/>
              </p:cNvSpPr>
              <p:nvPr>
                <p:ph idx="1"/>
              </p:nvPr>
            </p:nvSpPr>
            <p:spPr>
              <a:xfrm>
                <a:off x="658813" y="1041434"/>
                <a:ext cx="10923587" cy="5816566"/>
              </a:xfrm>
              <a:blipFill>
                <a:blip r:embed="rId3"/>
                <a:stretch>
                  <a:fillRect l="-928" t="-1528" r="-2784"/>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256D9E4F-D83D-4A3C-836D-2366E11DD83D}"/>
              </a:ext>
            </a:extLst>
          </p:cNvPr>
          <p:cNvSpPr>
            <a:spLocks noGrp="1"/>
          </p:cNvSpPr>
          <p:nvPr>
            <p:ph type="sldNum" sz="quarter" idx="12"/>
          </p:nvPr>
        </p:nvSpPr>
        <p:spPr/>
        <p:txBody>
          <a:bodyPr/>
          <a:lstStyle/>
          <a:p>
            <a:fld id="{DC8BB421-126E-41CB-B73A-69D52E98CAE3}" type="slidenum">
              <a:rPr lang="zh-CN" altLang="en-US" smtClean="0"/>
              <a:t>46</a:t>
            </a:fld>
            <a:endParaRPr lang="zh-CN" altLang="en-US"/>
          </a:p>
        </p:txBody>
      </p:sp>
      <p:pic>
        <p:nvPicPr>
          <p:cNvPr id="6" name="图片 5">
            <a:extLst>
              <a:ext uri="{FF2B5EF4-FFF2-40B4-BE49-F238E27FC236}">
                <a16:creationId xmlns:a16="http://schemas.microsoft.com/office/drawing/2014/main" id="{95E09B73-429C-40D0-9153-A99779E55719}"/>
              </a:ext>
            </a:extLst>
          </p:cNvPr>
          <p:cNvPicPr>
            <a:picLocks noChangeAspect="1"/>
          </p:cNvPicPr>
          <p:nvPr/>
        </p:nvPicPr>
        <p:blipFill>
          <a:blip r:embed="rId4"/>
          <a:stretch>
            <a:fillRect/>
          </a:stretch>
        </p:blipFill>
        <p:spPr>
          <a:xfrm>
            <a:off x="996198" y="2050768"/>
            <a:ext cx="10226765" cy="1657615"/>
          </a:xfrm>
          <a:prstGeom prst="rect">
            <a:avLst/>
          </a:prstGeom>
        </p:spPr>
      </p:pic>
    </p:spTree>
    <p:extLst>
      <p:ext uri="{BB962C8B-B14F-4D97-AF65-F5344CB8AC3E}">
        <p14:creationId xmlns:p14="http://schemas.microsoft.com/office/powerpoint/2010/main" val="2710481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6915CF3-338D-40C2-ABC1-1CFAA8242467}"/>
                  </a:ext>
                </a:extLst>
              </p:cNvPr>
              <p:cNvSpPr>
                <a:spLocks noGrp="1"/>
              </p:cNvSpPr>
              <p:nvPr>
                <p:ph type="title"/>
              </p:nvPr>
            </p:nvSpPr>
            <p:spPr/>
            <p:txBody>
              <a:bodyPr/>
              <a:lstStyle/>
              <a:p>
                <a:r>
                  <a:rPr lang="en-US" altLang="zh-CN" dirty="0"/>
                  <a:t>Context vector </a:t>
                </a:r>
                <a14:m>
                  <m:oMath xmlns:m="http://schemas.openxmlformats.org/officeDocument/2006/math">
                    <m:r>
                      <a:rPr lang="en-US" altLang="zh-CN" b="1" i="1" smtClean="0">
                        <a:latin typeface="Cambria Math" panose="02040503050406030204" pitchFamily="18" charset="0"/>
                      </a:rPr>
                      <m:t>𝒄</m:t>
                    </m:r>
                  </m:oMath>
                </a14:m>
                <a:endParaRPr lang="zh-CN" altLang="en-US" dirty="0"/>
              </a:p>
            </p:txBody>
          </p:sp>
        </mc:Choice>
        <mc:Fallback xmlns="">
          <p:sp>
            <p:nvSpPr>
              <p:cNvPr id="2" name="标题 1">
                <a:extLst>
                  <a:ext uri="{FF2B5EF4-FFF2-40B4-BE49-F238E27FC236}">
                    <a16:creationId xmlns:a16="http://schemas.microsoft.com/office/drawing/2014/main" id="{D6915CF3-338D-40C2-ABC1-1CFAA8242467}"/>
                  </a:ext>
                </a:extLst>
              </p:cNvPr>
              <p:cNvSpPr>
                <a:spLocks noGrp="1" noRot="1" noChangeAspect="1" noMove="1" noResize="1" noEditPoints="1" noAdjustHandles="1" noChangeArrowheads="1" noChangeShapeType="1" noTextEdit="1"/>
              </p:cNvSpPr>
              <p:nvPr>
                <p:ph type="title"/>
              </p:nvPr>
            </p:nvSpPr>
            <p:spPr>
              <a:blipFill>
                <a:blip r:embed="rId3"/>
                <a:stretch>
                  <a:fillRect l="-1750" t="-25926" b="-370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3D5CD00-E2C3-48BD-BD5E-1B251BE4B39C}"/>
                  </a:ext>
                </a:extLst>
              </p:cNvPr>
              <p:cNvSpPr>
                <a:spLocks noGrp="1"/>
              </p:cNvSpPr>
              <p:nvPr>
                <p:ph idx="1"/>
              </p:nvPr>
            </p:nvSpPr>
            <p:spPr>
              <a:xfrm>
                <a:off x="628954" y="1165225"/>
                <a:ext cx="10567366" cy="5692775"/>
              </a:xfrm>
            </p:spPr>
            <p:txBody>
              <a:bodyPr>
                <a:normAutofit fontScale="92500"/>
              </a:bodyPr>
              <a:lstStyle/>
              <a:p>
                <a14:m>
                  <m:oMath xmlns:m="http://schemas.openxmlformats.org/officeDocument/2006/math">
                    <m:r>
                      <a:rPr lang="en-US" altLang="zh-CN" b="1" i="1" smtClean="0">
                        <a:latin typeface="Cambria Math" panose="02040503050406030204" pitchFamily="18" charset="0"/>
                      </a:rPr>
                      <m:t>𝒄</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𝑒</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𝑒</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𝑒</m:t>
                            </m:r>
                          </m:sup>
                        </m:sSubSup>
                      </m:e>
                    </m:d>
                  </m:oMath>
                </a14:m>
                <a:r>
                  <a:rPr lang="zh-CN" altLang="en-US" dirty="0"/>
                  <a:t> </a:t>
                </a:r>
                <a:r>
                  <a:rPr lang="en-US" altLang="zh-CN" dirty="0"/>
                  <a:t>single context vector is a bad idea:</a:t>
                </a:r>
              </a:p>
              <a:p>
                <a:pPr lvl="1"/>
                <a:r>
                  <a:rPr lang="en-US" altLang="zh-CN" dirty="0"/>
                  <a:t>The number of hidden states varies with the size of the input, we can’t use the entire encoder hidden state vectors directly as the context for the decoder.</a:t>
                </a:r>
              </a:p>
              <a:p>
                <a:pPr lvl="1"/>
                <a:r>
                  <a:rPr lang="en-US" altLang="zh-CN" strike="sngStrike" dirty="0"/>
                  <a:t>Create the single fixed-length vector </a:t>
                </a:r>
                <a14:m>
                  <m:oMath xmlns:m="http://schemas.openxmlformats.org/officeDocument/2006/math">
                    <m:r>
                      <a:rPr lang="en-US" altLang="zh-CN" b="1" i="1" strike="sngStrike" dirty="0" smtClean="0">
                        <a:latin typeface="Cambria Math" panose="02040503050406030204" pitchFamily="18" charset="0"/>
                      </a:rPr>
                      <m:t>𝒄</m:t>
                    </m:r>
                  </m:oMath>
                </a14:m>
                <a:endParaRPr lang="en-US" altLang="zh-CN" b="1" strike="sngStrike" dirty="0"/>
              </a:p>
              <a:p>
                <a:pPr lvl="1"/>
                <a:r>
                  <a:rPr lang="en-US" altLang="zh-CN" b="1" dirty="0">
                    <a:solidFill>
                      <a:srgbClr val="0E419C"/>
                    </a:solidFill>
                  </a:rPr>
                  <a:t>Attention: Take</a:t>
                </a:r>
                <a:r>
                  <a:rPr lang="zh-CN" altLang="en-US" b="1" dirty="0">
                    <a:solidFill>
                      <a:srgbClr val="0E419C"/>
                    </a:solidFill>
                  </a:rPr>
                  <a:t> </a:t>
                </a:r>
                <a:r>
                  <a:rPr lang="en-US" altLang="zh-CN" b="1" dirty="0">
                    <a:solidFill>
                      <a:srgbClr val="0E419C"/>
                    </a:solidFill>
                  </a:rPr>
                  <a:t>a weighted sum of all the encoder hidden states</a:t>
                </a:r>
              </a:p>
              <a:p>
                <a:pPr lvl="1"/>
                <a:endParaRPr lang="en-US" altLang="zh-CN" b="1" dirty="0">
                  <a:solidFill>
                    <a:srgbClr val="0E419C"/>
                  </a:solidFill>
                </a:endParaRPr>
              </a:p>
              <a:p>
                <a:pPr lvl="1"/>
                <a:endParaRPr lang="en-US" altLang="zh-CN" b="1" dirty="0">
                  <a:solidFill>
                    <a:srgbClr val="0E419C"/>
                  </a:solidFill>
                </a:endParaRPr>
              </a:p>
              <a:p>
                <a:pPr marL="0" indent="0">
                  <a:buNone/>
                </a:pPr>
                <a:endParaRPr lang="en-US" altLang="zh-CN" dirty="0"/>
              </a:p>
              <a:p>
                <a:r>
                  <a:rPr lang="en-US" altLang="zh-CN" dirty="0"/>
                  <a:t>How to calculate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0" i="1" smtClean="0">
                            <a:latin typeface="Cambria Math" panose="02040503050406030204" pitchFamily="18" charset="0"/>
                          </a:rPr>
                          <m:t>𝑖</m:t>
                        </m:r>
                      </m:sub>
                    </m:sSub>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D3D5CD00-E2C3-48BD-BD5E-1B251BE4B39C}"/>
                  </a:ext>
                </a:extLst>
              </p:cNvPr>
              <p:cNvSpPr>
                <a:spLocks noGrp="1" noRot="1" noChangeAspect="1" noMove="1" noResize="1" noEditPoints="1" noAdjustHandles="1" noChangeArrowheads="1" noChangeShapeType="1" noTextEdit="1"/>
              </p:cNvSpPr>
              <p:nvPr>
                <p:ph idx="1"/>
              </p:nvPr>
            </p:nvSpPr>
            <p:spPr>
              <a:xfrm>
                <a:off x="628954" y="1165225"/>
                <a:ext cx="10567366" cy="5692775"/>
              </a:xfrm>
              <a:blipFill>
                <a:blip r:embed="rId4"/>
                <a:stretch>
                  <a:fillRect l="-960" t="-1114" r="-720"/>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68B6D366-A7F1-488C-852C-E2A07E55C49A}"/>
              </a:ext>
            </a:extLst>
          </p:cNvPr>
          <p:cNvSpPr>
            <a:spLocks noGrp="1"/>
          </p:cNvSpPr>
          <p:nvPr>
            <p:ph type="sldNum" sz="quarter" idx="12"/>
          </p:nvPr>
        </p:nvSpPr>
        <p:spPr/>
        <p:txBody>
          <a:bodyPr/>
          <a:lstStyle/>
          <a:p>
            <a:fld id="{DC8BB421-126E-41CB-B73A-69D52E98CAE3}" type="slidenum">
              <a:rPr lang="zh-CN" altLang="en-US" smtClean="0"/>
              <a:t>47</a:t>
            </a:fld>
            <a:endParaRPr lang="zh-CN" altLang="en-US"/>
          </a:p>
        </p:txBody>
      </p:sp>
      <p:pic>
        <p:nvPicPr>
          <p:cNvPr id="6" name="图片 5">
            <a:extLst>
              <a:ext uri="{FF2B5EF4-FFF2-40B4-BE49-F238E27FC236}">
                <a16:creationId xmlns:a16="http://schemas.microsoft.com/office/drawing/2014/main" id="{F109466E-DEC7-45C6-A52B-264D718DA363}"/>
              </a:ext>
            </a:extLst>
          </p:cNvPr>
          <p:cNvPicPr>
            <a:picLocks noChangeAspect="1"/>
          </p:cNvPicPr>
          <p:nvPr/>
        </p:nvPicPr>
        <p:blipFill>
          <a:blip r:embed="rId5"/>
          <a:stretch>
            <a:fillRect/>
          </a:stretch>
        </p:blipFill>
        <p:spPr>
          <a:xfrm>
            <a:off x="4100372" y="4011612"/>
            <a:ext cx="3981734" cy="1767563"/>
          </a:xfrm>
          <a:prstGeom prst="rect">
            <a:avLst/>
          </a:prstGeom>
        </p:spPr>
      </p:pic>
    </p:spTree>
    <p:extLst>
      <p:ext uri="{BB962C8B-B14F-4D97-AF65-F5344CB8AC3E}">
        <p14:creationId xmlns:p14="http://schemas.microsoft.com/office/powerpoint/2010/main" val="1891917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1FE3C87F-3838-4994-9BB2-8EE097654D30}"/>
                  </a:ext>
                </a:extLst>
              </p:cNvPr>
              <p:cNvSpPr>
                <a:spLocks noGrp="1"/>
              </p:cNvSpPr>
              <p:nvPr>
                <p:ph type="title"/>
              </p:nvPr>
            </p:nvSpPr>
            <p:spPr/>
            <p:txBody>
              <a:bodyPr/>
              <a:lstStyle/>
              <a:p>
                <a:r>
                  <a:rPr lang="en-US" altLang="zh-CN" dirty="0"/>
                  <a:t>Context vector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0" i="1" smtClean="0">
                            <a:latin typeface="Cambria Math" panose="02040503050406030204" pitchFamily="18" charset="0"/>
                          </a:rPr>
                          <m:t>𝑖</m:t>
                        </m:r>
                      </m:sub>
                    </m:sSub>
                  </m:oMath>
                </a14:m>
                <a:endParaRPr lang="zh-CN" altLang="en-US" dirty="0"/>
              </a:p>
            </p:txBody>
          </p:sp>
        </mc:Choice>
        <mc:Fallback xmlns="">
          <p:sp>
            <p:nvSpPr>
              <p:cNvPr id="2" name="标题 1">
                <a:extLst>
                  <a:ext uri="{FF2B5EF4-FFF2-40B4-BE49-F238E27FC236}">
                    <a16:creationId xmlns:a16="http://schemas.microsoft.com/office/drawing/2014/main" id="{1FE3C87F-3838-4994-9BB2-8EE097654D30}"/>
                  </a:ext>
                </a:extLst>
              </p:cNvPr>
              <p:cNvSpPr>
                <a:spLocks noGrp="1" noRot="1" noChangeAspect="1" noMove="1" noResize="1" noEditPoints="1" noAdjustHandles="1" noChangeArrowheads="1" noChangeShapeType="1" noTextEdit="1"/>
              </p:cNvSpPr>
              <p:nvPr>
                <p:ph type="title"/>
              </p:nvPr>
            </p:nvSpPr>
            <p:spPr>
              <a:blipFill>
                <a:blip r:embed="rId2"/>
                <a:stretch>
                  <a:fillRect l="-1750" t="-25926" b="-370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99C53CB-7C88-47F3-BB46-7B6A7E82610A}"/>
                  </a:ext>
                </a:extLst>
              </p:cNvPr>
              <p:cNvSpPr>
                <a:spLocks noGrp="1"/>
              </p:cNvSpPr>
              <p:nvPr>
                <p:ph idx="1"/>
              </p:nvPr>
            </p:nvSpPr>
            <p:spPr/>
            <p:txBody>
              <a:bodyPr>
                <a:normAutofit fontScale="92500"/>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oMath>
                </a14:m>
                <a:r>
                  <a:rPr lang="en-US" altLang="zh-CN" dirty="0"/>
                  <a:t>is to compute how much to focus on each encoder state, how relevant each encoder state is to the decoder state captured in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𝑑</m:t>
                        </m:r>
                      </m:sup>
                    </m:sSubSup>
                  </m:oMath>
                </a14:m>
                <a:endParaRPr lang="en-US" altLang="zh-CN" dirty="0"/>
              </a:p>
              <a:p>
                <a:r>
                  <a:rPr lang="en-US" altLang="zh-CN" dirty="0"/>
                  <a:t>capture relevance by computing a score </a:t>
                </a:r>
                <a14:m>
                  <m:oMath xmlns:m="http://schemas.openxmlformats.org/officeDocument/2006/math">
                    <m:r>
                      <m:rPr>
                        <m:sty m:val="p"/>
                      </m:rPr>
                      <a:rPr lang="en-US" altLang="zh-CN" b="0" i="0" smtClean="0">
                        <a:latin typeface="Cambria Math" panose="02040503050406030204" pitchFamily="18" charset="0"/>
                      </a:rPr>
                      <m:t>score</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𝑑</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𝑒</m:t>
                            </m:r>
                          </m:sup>
                        </m:sSubSup>
                      </m:e>
                    </m:d>
                  </m:oMath>
                </a14:m>
                <a:endParaRPr lang="en-US" altLang="zh-CN" dirty="0"/>
              </a:p>
              <a:p>
                <a:r>
                  <a:rPr lang="en-US" altLang="zh-CN" dirty="0"/>
                  <a:t>Simplest score, dot-product attention:</a:t>
                </a: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score</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𝑗</m:t>
                              </m:r>
                            </m:sub>
                            <m:sup>
                              <m:r>
                                <a:rPr lang="en-US" altLang="zh-CN" i="1">
                                  <a:latin typeface="Cambria Math" panose="02040503050406030204" pitchFamily="18" charset="0"/>
                                </a:rPr>
                                <m:t>𝑒</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𝑗</m:t>
                          </m:r>
                        </m:sub>
                        <m:sup>
                          <m:r>
                            <a:rPr lang="en-US" altLang="zh-CN" i="1">
                              <a:latin typeface="Cambria Math" panose="02040503050406030204" pitchFamily="18" charset="0"/>
                            </a:rPr>
                            <m:t>𝑒</m:t>
                          </m:r>
                        </m:sup>
                      </m:sSubSup>
                    </m:oMath>
                  </m:oMathPara>
                </a14:m>
                <a:endParaRPr lang="en-US" altLang="zh-CN" dirty="0"/>
              </a:p>
              <a:p>
                <a:pPr lvl="1"/>
                <a:r>
                  <a:rPr lang="en-US" altLang="zh-CN" dirty="0"/>
                  <a:t>reflects the degree of similarity between the two vectors. </a:t>
                </a:r>
              </a:p>
              <a:p>
                <a:pPr lvl="1"/>
                <a:r>
                  <a:rPr lang="en-US" altLang="zh-CN" dirty="0"/>
                  <a:t>Other scores: </a:t>
                </a:r>
                <a14:m>
                  <m:oMath xmlns:m="http://schemas.openxmlformats.org/officeDocument/2006/math">
                    <m:r>
                      <m:rPr>
                        <m:sty m:val="p"/>
                      </m:rPr>
                      <a:rPr lang="en-US" altLang="zh-CN" b="0" i="0" smtClean="0">
                        <a:latin typeface="Cambria Math" panose="02040503050406030204" pitchFamily="18" charset="0"/>
                      </a:rPr>
                      <m:t>score</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𝑗</m:t>
                            </m:r>
                          </m:sub>
                          <m:sup>
                            <m:r>
                              <a:rPr lang="en-US" altLang="zh-CN" i="1">
                                <a:latin typeface="Cambria Math" panose="02040503050406030204" pitchFamily="18" charset="0"/>
                              </a:rPr>
                              <m:t>𝑒</m:t>
                            </m:r>
                          </m:sup>
                        </m:sSubSup>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sSubSup>
                    <m:sSub>
                      <m:sSubPr>
                        <m:ctrlPr>
                          <a:rPr lang="en-US" altLang="zh-CN" b="0" i="1" smtClean="0">
                            <a:latin typeface="Cambria Math" panose="02040503050406030204" pitchFamily="18" charset="0"/>
                          </a:rPr>
                        </m:ctrlPr>
                      </m:sSubPr>
                      <m:e>
                        <m:r>
                          <a:rPr lang="en-US" altLang="zh-CN" b="1" i="1">
                            <a:latin typeface="Cambria Math" panose="02040503050406030204" pitchFamily="18" charset="0"/>
                          </a:rPr>
                          <m:t>𝑾</m:t>
                        </m:r>
                      </m:e>
                      <m:sub>
                        <m:r>
                          <a:rPr lang="en-US" altLang="zh-CN" b="0" i="1" smtClean="0">
                            <a:latin typeface="Cambria Math" panose="02040503050406030204" pitchFamily="18" charset="0"/>
                          </a:rPr>
                          <m:t>𝑠</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𝑗</m:t>
                        </m:r>
                      </m:sub>
                      <m:sup>
                        <m:r>
                          <a:rPr lang="en-US" altLang="zh-CN" i="1">
                            <a:latin typeface="Cambria Math" panose="02040503050406030204" pitchFamily="18" charset="0"/>
                          </a:rPr>
                          <m:t>𝑒</m:t>
                        </m:r>
                      </m:sup>
                    </m:sSubSup>
                  </m:oMath>
                </a14:m>
                <a:endParaRPr lang="en-US" altLang="zh-CN" dirty="0"/>
              </a:p>
              <a:p>
                <a:r>
                  <a:rPr lang="en-US" altLang="zh-CN" dirty="0"/>
                  <a:t>normalize them with a softmax to create a vector of weights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𝑖𝑗</m:t>
                        </m:r>
                      </m:sub>
                    </m:sSub>
                  </m:oMath>
                </a14:m>
                <a:endParaRPr lang="zh-CN" altLang="en-US" dirty="0"/>
              </a:p>
            </p:txBody>
          </p:sp>
        </mc:Choice>
        <mc:Fallback xmlns="">
          <p:sp>
            <p:nvSpPr>
              <p:cNvPr id="3" name="内容占位符 2">
                <a:extLst>
                  <a:ext uri="{FF2B5EF4-FFF2-40B4-BE49-F238E27FC236}">
                    <a16:creationId xmlns:a16="http://schemas.microsoft.com/office/drawing/2014/main" id="{A99C53CB-7C88-47F3-BB46-7B6A7E82610A}"/>
                  </a:ext>
                </a:extLst>
              </p:cNvPr>
              <p:cNvSpPr>
                <a:spLocks noGrp="1" noRot="1" noChangeAspect="1" noMove="1" noResize="1" noEditPoints="1" noAdjustHandles="1" noChangeArrowheads="1" noChangeShapeType="1" noTextEdit="1"/>
              </p:cNvSpPr>
              <p:nvPr>
                <p:ph idx="1"/>
              </p:nvPr>
            </p:nvSpPr>
            <p:spPr>
              <a:blipFill>
                <a:blip r:embed="rId3"/>
                <a:stretch>
                  <a:fillRect l="-802" t="-922" r="-1604"/>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ECA14B71-66F1-4A20-ACC4-55B09C1A2188}"/>
              </a:ext>
            </a:extLst>
          </p:cNvPr>
          <p:cNvSpPr>
            <a:spLocks noGrp="1"/>
          </p:cNvSpPr>
          <p:nvPr>
            <p:ph type="sldNum" sz="quarter" idx="12"/>
          </p:nvPr>
        </p:nvSpPr>
        <p:spPr/>
        <p:txBody>
          <a:bodyPr/>
          <a:lstStyle/>
          <a:p>
            <a:fld id="{DC8BB421-126E-41CB-B73A-69D52E98CAE3}" type="slidenum">
              <a:rPr lang="zh-CN" altLang="en-US" smtClean="0"/>
              <a:t>48</a:t>
            </a:fld>
            <a:endParaRPr lang="zh-CN" altLang="en-US"/>
          </a:p>
        </p:txBody>
      </p:sp>
    </p:spTree>
    <p:extLst>
      <p:ext uri="{BB962C8B-B14F-4D97-AF65-F5344CB8AC3E}">
        <p14:creationId xmlns:p14="http://schemas.microsoft.com/office/powerpoint/2010/main" val="3114167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612D164-2052-4DBF-80B8-7AA273537021}"/>
                  </a:ext>
                </a:extLst>
              </p:cNvPr>
              <p:cNvSpPr>
                <a:spLocks noGrp="1"/>
              </p:cNvSpPr>
              <p:nvPr>
                <p:ph type="title"/>
              </p:nvPr>
            </p:nvSpPr>
            <p:spPr/>
            <p:txBody>
              <a:bodyPr/>
              <a:lstStyle/>
              <a:p>
                <a:r>
                  <a:rPr lang="en-US" altLang="zh-CN" dirty="0"/>
                  <a:t>Context vector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0" i="1" smtClean="0">
                            <a:latin typeface="Cambria Math" panose="02040503050406030204" pitchFamily="18" charset="0"/>
                          </a:rPr>
                          <m:t>𝑖</m:t>
                        </m:r>
                      </m:sub>
                    </m:sSub>
                  </m:oMath>
                </a14:m>
                <a:endParaRPr lang="zh-CN" altLang="en-US" dirty="0"/>
              </a:p>
            </p:txBody>
          </p:sp>
        </mc:Choice>
        <mc:Fallback xmlns="">
          <p:sp>
            <p:nvSpPr>
              <p:cNvPr id="2" name="标题 1">
                <a:extLst>
                  <a:ext uri="{FF2B5EF4-FFF2-40B4-BE49-F238E27FC236}">
                    <a16:creationId xmlns:a16="http://schemas.microsoft.com/office/drawing/2014/main" id="{8612D164-2052-4DBF-80B8-7AA273537021}"/>
                  </a:ext>
                </a:extLst>
              </p:cNvPr>
              <p:cNvSpPr>
                <a:spLocks noGrp="1" noRot="1" noChangeAspect="1" noMove="1" noResize="1" noEditPoints="1" noAdjustHandles="1" noChangeArrowheads="1" noChangeShapeType="1" noTextEdit="1"/>
              </p:cNvSpPr>
              <p:nvPr>
                <p:ph type="title"/>
              </p:nvPr>
            </p:nvSpPr>
            <p:spPr>
              <a:blipFill>
                <a:blip r:embed="rId3"/>
                <a:stretch>
                  <a:fillRect l="-1750" t="-25926" b="-370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DC1EAC9-453B-47D6-A329-AC16CA0A08C6}"/>
                  </a:ext>
                </a:extLst>
              </p:cNvPr>
              <p:cNvSpPr>
                <a:spLocks noGrp="1"/>
              </p:cNvSpPr>
              <p:nvPr>
                <p:ph idx="1"/>
              </p:nvPr>
            </p:nvSpPr>
            <p:spPr/>
            <p:txBody>
              <a:bodyPr>
                <a:normAutofit fontScale="92500" lnSpcReduction="20000"/>
              </a:bodyPr>
              <a:lstStyle/>
              <a:p>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𝑖𝑗</m:t>
                        </m:r>
                      </m:sub>
                    </m:sSub>
                  </m:oMath>
                </a14:m>
                <a:r>
                  <a:rPr lang="en-US" altLang="zh-CN" dirty="0"/>
                  <a:t>: the proportional relevance of each encoder hidden state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𝑒</m:t>
                        </m:r>
                      </m:sup>
                    </m:sSubSup>
                  </m:oMath>
                </a14:m>
                <a:r>
                  <a:rPr lang="zh-CN" altLang="en-US" dirty="0"/>
                  <a:t> </a:t>
                </a:r>
                <a:r>
                  <a:rPr lang="en-US" altLang="zh-CN" dirty="0"/>
                  <a:t>to the prior hidden decoder state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𝒉</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𝑑</m:t>
                        </m:r>
                      </m:sup>
                    </m:sSubSup>
                  </m:oMath>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softmax</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score</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𝑗</m:t>
                              </m:r>
                            </m:sub>
                            <m:sup>
                              <m:r>
                                <a:rPr lang="en-US" altLang="zh-CN" i="1">
                                  <a:latin typeface="Cambria Math" panose="02040503050406030204" pitchFamily="18" charset="0"/>
                                </a:rPr>
                                <m:t>𝑒</m:t>
                              </m:r>
                            </m:sup>
                          </m:sSubSup>
                          <m:r>
                            <a:rPr lang="en-US" altLang="zh-CN" b="0" i="1" smtClean="0">
                              <a:latin typeface="Cambria Math" panose="02040503050406030204" pitchFamily="18" charset="0"/>
                            </a:rPr>
                            <m:t>)</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𝑠𝑐𝑜𝑟𝑒</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𝑒</m:t>
                                          </m:r>
                                        </m:sup>
                                      </m:sSubSup>
                                    </m:e>
                                  </m:d>
                                </m:e>
                              </m:d>
                            </m:e>
                          </m:func>
                        </m:num>
                        <m:den>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sub>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exp</m:t>
                                  </m:r>
                                </m:fName>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𝑠𝑐𝑜𝑟𝑒</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𝑑</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i="1">
                                                  <a:latin typeface="Cambria Math" panose="02040503050406030204" pitchFamily="18" charset="0"/>
                                                </a:rPr>
                                                <m:t>𝑘</m:t>
                                              </m:r>
                                            </m:sub>
                                            <m:sup>
                                              <m:r>
                                                <a:rPr lang="en-US" altLang="zh-CN" i="1">
                                                  <a:latin typeface="Cambria Math" panose="02040503050406030204" pitchFamily="18" charset="0"/>
                                                </a:rPr>
                                                <m:t>𝑒</m:t>
                                              </m:r>
                                            </m:sup>
                                          </m:sSubSup>
                                        </m:e>
                                      </m:d>
                                    </m:e>
                                  </m:d>
                                </m:e>
                              </m:func>
                            </m:e>
                          </m:nary>
                        </m:den>
                      </m:f>
                    </m:oMath>
                  </m:oMathPara>
                </a14:m>
                <a:endParaRPr lang="en-US" altLang="zh-CN" dirty="0"/>
              </a:p>
              <a:p>
                <a:r>
                  <a:rPr lang="en-US" altLang="zh-CN" dirty="0"/>
                  <a:t>Fixed-length context vector for the current decoder state by taking a weighted average over all the encoder hidden states</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𝒄</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𝑖𝑗</m:t>
                              </m:r>
                            </m:sub>
                          </m:sSub>
                          <m:sSubSup>
                            <m:sSubSupPr>
                              <m:ctrlPr>
                                <a:rPr lang="en-US" altLang="zh-CN" i="1">
                                  <a:latin typeface="Cambria Math" panose="02040503050406030204" pitchFamily="18" charset="0"/>
                                </a:rPr>
                              </m:ctrlPr>
                            </m:sSubSupPr>
                            <m:e>
                              <m:r>
                                <a:rPr lang="en-US" altLang="zh-CN" b="1" i="1">
                                  <a:latin typeface="Cambria Math" panose="02040503050406030204" pitchFamily="18" charset="0"/>
                                </a:rPr>
                                <m:t>𝒉</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𝑒</m:t>
                              </m:r>
                            </m:sup>
                          </m:sSubSup>
                        </m:e>
                      </m:nary>
                    </m:oMath>
                  </m:oMathPara>
                </a14:m>
                <a:endParaRPr lang="zh-CN" altLang="en-US" dirty="0"/>
              </a:p>
            </p:txBody>
          </p:sp>
        </mc:Choice>
        <mc:Fallback xmlns="">
          <p:sp>
            <p:nvSpPr>
              <p:cNvPr id="3" name="内容占位符 2">
                <a:extLst>
                  <a:ext uri="{FF2B5EF4-FFF2-40B4-BE49-F238E27FC236}">
                    <a16:creationId xmlns:a16="http://schemas.microsoft.com/office/drawing/2014/main" id="{ADC1EAC9-453B-47D6-A329-AC16CA0A08C6}"/>
                  </a:ext>
                </a:extLst>
              </p:cNvPr>
              <p:cNvSpPr>
                <a:spLocks noGrp="1" noRot="1" noChangeAspect="1" noMove="1" noResize="1" noEditPoints="1" noAdjustHandles="1" noChangeArrowheads="1" noChangeShapeType="1" noTextEdit="1"/>
              </p:cNvSpPr>
              <p:nvPr>
                <p:ph idx="1"/>
              </p:nvPr>
            </p:nvSpPr>
            <p:spPr>
              <a:blipFill>
                <a:blip r:embed="rId4"/>
                <a:stretch>
                  <a:fillRect l="-802" t="-2535" b="-29263"/>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E0A38D9A-6AF0-4C06-952F-6B84FC3E25AE}"/>
              </a:ext>
            </a:extLst>
          </p:cNvPr>
          <p:cNvSpPr>
            <a:spLocks noGrp="1"/>
          </p:cNvSpPr>
          <p:nvPr>
            <p:ph type="sldNum" sz="quarter" idx="12"/>
          </p:nvPr>
        </p:nvSpPr>
        <p:spPr/>
        <p:txBody>
          <a:bodyPr/>
          <a:lstStyle/>
          <a:p>
            <a:fld id="{DC8BB421-126E-41CB-B73A-69D52E98CAE3}" type="slidenum">
              <a:rPr lang="zh-CN" altLang="en-US" smtClean="0"/>
              <a:t>49</a:t>
            </a:fld>
            <a:endParaRPr lang="zh-CN" altLang="en-US"/>
          </a:p>
        </p:txBody>
      </p:sp>
      <p:pic>
        <p:nvPicPr>
          <p:cNvPr id="5" name="图片 4">
            <a:extLst>
              <a:ext uri="{FF2B5EF4-FFF2-40B4-BE49-F238E27FC236}">
                <a16:creationId xmlns:a16="http://schemas.microsoft.com/office/drawing/2014/main" id="{C8D0EF9D-A4D8-4AB4-820A-8087DBE12835}"/>
              </a:ext>
            </a:extLst>
          </p:cNvPr>
          <p:cNvPicPr>
            <a:picLocks noChangeAspect="1"/>
          </p:cNvPicPr>
          <p:nvPr/>
        </p:nvPicPr>
        <p:blipFill>
          <a:blip r:embed="rId5"/>
          <a:stretch>
            <a:fillRect/>
          </a:stretch>
        </p:blipFill>
        <p:spPr>
          <a:xfrm>
            <a:off x="8040915" y="5079723"/>
            <a:ext cx="3541485" cy="1572129"/>
          </a:xfrm>
          <a:prstGeom prst="rect">
            <a:avLst/>
          </a:prstGeom>
        </p:spPr>
      </p:pic>
    </p:spTree>
    <p:extLst>
      <p:ext uri="{BB962C8B-B14F-4D97-AF65-F5344CB8AC3E}">
        <p14:creationId xmlns:p14="http://schemas.microsoft.com/office/powerpoint/2010/main" val="109456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FD303-DE6F-41C9-83EE-2505820438EF}"/>
              </a:ext>
            </a:extLst>
          </p:cNvPr>
          <p:cNvSpPr>
            <a:spLocks noGrp="1"/>
          </p:cNvSpPr>
          <p:nvPr>
            <p:ph type="title"/>
          </p:nvPr>
        </p:nvSpPr>
        <p:spPr/>
        <p:txBody>
          <a:bodyPr/>
          <a:lstStyle/>
          <a:p>
            <a:r>
              <a:rPr lang="en-US" altLang="zh-CN" dirty="0"/>
              <a:t>1950s: Early Machine Translation</a:t>
            </a:r>
            <a:endParaRPr lang="zh-CN" altLang="en-US" dirty="0"/>
          </a:p>
        </p:txBody>
      </p:sp>
      <p:pic>
        <p:nvPicPr>
          <p:cNvPr id="5" name="videoplayback">
            <a:hlinkClick r:id="" action="ppaction://media"/>
            <a:extLst>
              <a:ext uri="{FF2B5EF4-FFF2-40B4-BE49-F238E27FC236}">
                <a16:creationId xmlns:a16="http://schemas.microsoft.com/office/drawing/2014/main" id="{6D5A7524-792C-4787-A943-3FEC528633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85366" y="1557338"/>
            <a:ext cx="6050533" cy="4538216"/>
          </a:xfrm>
        </p:spPr>
      </p:pic>
      <p:sp>
        <p:nvSpPr>
          <p:cNvPr id="4" name="灯片编号占位符 3">
            <a:extLst>
              <a:ext uri="{FF2B5EF4-FFF2-40B4-BE49-F238E27FC236}">
                <a16:creationId xmlns:a16="http://schemas.microsoft.com/office/drawing/2014/main" id="{BBEBAF53-62DD-4385-9E6B-239792F96CED}"/>
              </a:ext>
            </a:extLst>
          </p:cNvPr>
          <p:cNvSpPr>
            <a:spLocks noGrp="1"/>
          </p:cNvSpPr>
          <p:nvPr>
            <p:ph type="sldNum" sz="quarter" idx="12"/>
          </p:nvPr>
        </p:nvSpPr>
        <p:spPr/>
        <p:txBody>
          <a:bodyPr/>
          <a:lstStyle/>
          <a:p>
            <a:fld id="{DC8BB421-126E-41CB-B73A-69D52E98CAE3}" type="slidenum">
              <a:rPr lang="zh-CN" altLang="en-US" smtClean="0"/>
              <a:t>5</a:t>
            </a:fld>
            <a:endParaRPr lang="zh-CN" altLang="en-US"/>
          </a:p>
        </p:txBody>
      </p:sp>
    </p:spTree>
    <p:extLst>
      <p:ext uri="{BB962C8B-B14F-4D97-AF65-F5344CB8AC3E}">
        <p14:creationId xmlns:p14="http://schemas.microsoft.com/office/powerpoint/2010/main" val="227785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3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2424">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61E73-E3C6-4A55-A54A-664F63FDAD30}"/>
              </a:ext>
            </a:extLst>
          </p:cNvPr>
          <p:cNvSpPr>
            <a:spLocks noGrp="1"/>
          </p:cNvSpPr>
          <p:nvPr>
            <p:ph type="title"/>
          </p:nvPr>
        </p:nvSpPr>
        <p:spPr/>
        <p:txBody>
          <a:bodyPr/>
          <a:lstStyle/>
          <a:p>
            <a:r>
              <a:rPr lang="en-US" altLang="zh-CN" dirty="0"/>
              <a:t>Encoder-decoder with attention</a:t>
            </a:r>
            <a:endParaRPr lang="zh-CN" altLang="en-US" dirty="0"/>
          </a:p>
        </p:txBody>
      </p:sp>
      <p:pic>
        <p:nvPicPr>
          <p:cNvPr id="6" name="内容占位符 5">
            <a:extLst>
              <a:ext uri="{FF2B5EF4-FFF2-40B4-BE49-F238E27FC236}">
                <a16:creationId xmlns:a16="http://schemas.microsoft.com/office/drawing/2014/main" id="{26ACBBE0-C6D4-417C-AC5B-3C3B5F502C5E}"/>
              </a:ext>
            </a:extLst>
          </p:cNvPr>
          <p:cNvPicPr>
            <a:picLocks noGrp="1" noChangeAspect="1"/>
          </p:cNvPicPr>
          <p:nvPr>
            <p:ph idx="1"/>
          </p:nvPr>
        </p:nvPicPr>
        <p:blipFill>
          <a:blip r:embed="rId2"/>
          <a:stretch>
            <a:fillRect/>
          </a:stretch>
        </p:blipFill>
        <p:spPr>
          <a:xfrm>
            <a:off x="1161832" y="1557338"/>
            <a:ext cx="10420568" cy="4787155"/>
          </a:xfrm>
        </p:spPr>
      </p:pic>
      <p:sp>
        <p:nvSpPr>
          <p:cNvPr id="4" name="灯片编号占位符 3">
            <a:extLst>
              <a:ext uri="{FF2B5EF4-FFF2-40B4-BE49-F238E27FC236}">
                <a16:creationId xmlns:a16="http://schemas.microsoft.com/office/drawing/2014/main" id="{90A6546E-CE56-4D1E-B6AF-D8667B88A957}"/>
              </a:ext>
            </a:extLst>
          </p:cNvPr>
          <p:cNvSpPr>
            <a:spLocks noGrp="1"/>
          </p:cNvSpPr>
          <p:nvPr>
            <p:ph type="sldNum" sz="quarter" idx="12"/>
          </p:nvPr>
        </p:nvSpPr>
        <p:spPr/>
        <p:txBody>
          <a:bodyPr/>
          <a:lstStyle/>
          <a:p>
            <a:fld id="{DC8BB421-126E-41CB-B73A-69D52E98CAE3}" type="slidenum">
              <a:rPr lang="zh-CN" altLang="en-US" smtClean="0"/>
              <a:t>50</a:t>
            </a:fld>
            <a:endParaRPr lang="zh-CN" altLang="en-US"/>
          </a:p>
        </p:txBody>
      </p:sp>
    </p:spTree>
    <p:extLst>
      <p:ext uri="{BB962C8B-B14F-4D97-AF65-F5344CB8AC3E}">
        <p14:creationId xmlns:p14="http://schemas.microsoft.com/office/powerpoint/2010/main" val="2751187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5E309-47A4-457B-AD1E-C6415D87C5AA}"/>
              </a:ext>
            </a:extLst>
          </p:cNvPr>
          <p:cNvSpPr>
            <a:spLocks noGrp="1"/>
          </p:cNvSpPr>
          <p:nvPr>
            <p:ph type="title"/>
          </p:nvPr>
        </p:nvSpPr>
        <p:spPr/>
        <p:txBody>
          <a:bodyPr/>
          <a:lstStyle/>
          <a:p>
            <a:r>
              <a:rPr lang="en-US" altLang="zh-CN" dirty="0"/>
              <a:t>Encoder-Decoder with Transformers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97EB894-0C42-4C0A-9EDF-1FF25D4E28BC}"/>
                  </a:ext>
                </a:extLst>
              </p:cNvPr>
              <p:cNvSpPr>
                <a:spLocks noGrp="1"/>
              </p:cNvSpPr>
              <p:nvPr>
                <p:ph idx="1"/>
              </p:nvPr>
            </p:nvSpPr>
            <p:spPr>
              <a:xfrm>
                <a:off x="1056274" y="1258152"/>
                <a:ext cx="4213009" cy="1081915"/>
              </a:xfrm>
            </p:spPr>
            <p:txBody>
              <a:bodyPr lIns="90000">
                <a:noAutofit/>
              </a:bodyPr>
              <a:lstStyle/>
              <a:p>
                <a:pPr marL="0" indent="0">
                  <a:buNone/>
                </a:pPr>
                <a:r>
                  <a:rPr lang="en-US" altLang="zh-CN" sz="2400" b="1" dirty="0"/>
                  <a:t>Encoder</a:t>
                </a:r>
                <a:r>
                  <a:rPr lang="en-US" altLang="zh-CN" sz="2400" dirty="0"/>
                  <a:t> contains </a:t>
                </a:r>
                <a14:m>
                  <m:oMath xmlns:m="http://schemas.openxmlformats.org/officeDocument/2006/math">
                    <m:r>
                      <a:rPr lang="en-US" altLang="zh-CN" sz="2400" i="1" dirty="0" smtClean="0">
                        <a:latin typeface="Cambria Math" panose="02040503050406030204" pitchFamily="18" charset="0"/>
                      </a:rPr>
                      <m:t>𝑁</m:t>
                    </m:r>
                  </m:oMath>
                </a14:m>
                <a:r>
                  <a:rPr lang="en-US" altLang="zh-CN" sz="2400" dirty="0"/>
                  <a:t>(e.g. </a:t>
                </a:r>
                <a14:m>
                  <m:oMath xmlns:m="http://schemas.openxmlformats.org/officeDocument/2006/math">
                    <m:r>
                      <a:rPr lang="en-US" altLang="zh-CN" sz="2400" i="1" dirty="0" smtClean="0">
                        <a:latin typeface="Cambria Math" panose="02040503050406030204" pitchFamily="18" charset="0"/>
                      </a:rPr>
                      <m:t>=6</m:t>
                    </m:r>
                  </m:oMath>
                </a14:m>
                <a:r>
                  <a:rPr lang="en-US" altLang="zh-CN" sz="2400" dirty="0"/>
                  <a:t>) stacked Transformer blocks.</a:t>
                </a:r>
                <a:r>
                  <a:rPr lang="zh-CN" altLang="en-US" sz="2400" dirty="0"/>
                  <a:t> </a:t>
                </a:r>
                <a:r>
                  <a:rPr lang="en-US" altLang="zh-CN" sz="2400" dirty="0"/>
                  <a:t>It outputs a cross-attention.</a:t>
                </a:r>
                <a:endParaRPr lang="zh-CN" altLang="en-US" sz="2400" dirty="0"/>
              </a:p>
            </p:txBody>
          </p:sp>
        </mc:Choice>
        <mc:Fallback xmlns="">
          <p:sp>
            <p:nvSpPr>
              <p:cNvPr id="3" name="内容占位符 2">
                <a:extLst>
                  <a:ext uri="{FF2B5EF4-FFF2-40B4-BE49-F238E27FC236}">
                    <a16:creationId xmlns:a16="http://schemas.microsoft.com/office/drawing/2014/main" id="{797EB894-0C42-4C0A-9EDF-1FF25D4E28BC}"/>
                  </a:ext>
                </a:extLst>
              </p:cNvPr>
              <p:cNvSpPr>
                <a:spLocks noGrp="1" noRot="1" noChangeAspect="1" noMove="1" noResize="1" noEditPoints="1" noAdjustHandles="1" noChangeArrowheads="1" noChangeShapeType="1" noTextEdit="1"/>
              </p:cNvSpPr>
              <p:nvPr>
                <p:ph idx="1"/>
              </p:nvPr>
            </p:nvSpPr>
            <p:spPr>
              <a:xfrm>
                <a:off x="1056274" y="1258152"/>
                <a:ext cx="4213009" cy="1081915"/>
              </a:xfrm>
              <a:blipFill>
                <a:blip r:embed="rId3"/>
                <a:stretch>
                  <a:fillRect l="-2410" t="-3448" r="-7530" b="-21839"/>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13A4A5ED-A624-4604-9C52-6BF3D5ADCAE2}"/>
              </a:ext>
            </a:extLst>
          </p:cNvPr>
          <p:cNvSpPr>
            <a:spLocks noGrp="1"/>
          </p:cNvSpPr>
          <p:nvPr>
            <p:ph type="sldNum" sz="quarter" idx="12"/>
          </p:nvPr>
        </p:nvSpPr>
        <p:spPr/>
        <p:txBody>
          <a:bodyPr/>
          <a:lstStyle/>
          <a:p>
            <a:fld id="{DC8BB421-126E-41CB-B73A-69D52E98CAE3}" type="slidenum">
              <a:rPr lang="zh-CN" altLang="en-US" smtClean="0"/>
              <a:t>51</a:t>
            </a:fld>
            <a:endParaRPr lang="zh-CN" altLang="en-US"/>
          </a:p>
        </p:txBody>
      </p:sp>
      <p:pic>
        <p:nvPicPr>
          <p:cNvPr id="6" name="图片 5">
            <a:extLst>
              <a:ext uri="{FF2B5EF4-FFF2-40B4-BE49-F238E27FC236}">
                <a16:creationId xmlns:a16="http://schemas.microsoft.com/office/drawing/2014/main" id="{36F79AF1-B589-4F07-A2EC-0313B95031E9}"/>
              </a:ext>
            </a:extLst>
          </p:cNvPr>
          <p:cNvPicPr>
            <a:picLocks noChangeAspect="1"/>
          </p:cNvPicPr>
          <p:nvPr/>
        </p:nvPicPr>
        <p:blipFill rotWithShape="1">
          <a:blip r:embed="rId4"/>
          <a:srcRect l="9791"/>
          <a:stretch/>
        </p:blipFill>
        <p:spPr>
          <a:xfrm>
            <a:off x="2743200" y="3321602"/>
            <a:ext cx="7335519" cy="3305510"/>
          </a:xfrm>
          <a:prstGeom prst="rect">
            <a:avLst/>
          </a:prstGeom>
        </p:spPr>
      </p:pic>
      <p:sp>
        <p:nvSpPr>
          <p:cNvPr id="8" name="内容占位符 2">
            <a:extLst>
              <a:ext uri="{FF2B5EF4-FFF2-40B4-BE49-F238E27FC236}">
                <a16:creationId xmlns:a16="http://schemas.microsoft.com/office/drawing/2014/main" id="{095C7D8F-E3F5-4009-B6A4-780C5A324114}"/>
              </a:ext>
            </a:extLst>
          </p:cNvPr>
          <p:cNvSpPr txBox="1">
            <a:spLocks/>
          </p:cNvSpPr>
          <p:nvPr/>
        </p:nvSpPr>
        <p:spPr>
          <a:xfrm>
            <a:off x="6195537" y="1258152"/>
            <a:ext cx="5386863" cy="21136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600"/>
              </a:spcAft>
              <a:buNone/>
            </a:pPr>
            <a:r>
              <a:rPr lang="en-US" altLang="zh-CN" sz="2400" b="1" dirty="0"/>
              <a:t>Decoder</a:t>
            </a:r>
            <a:r>
              <a:rPr lang="en-US" altLang="zh-CN" sz="2400" dirty="0"/>
              <a:t> has an extra cross-attention layer. Queries as usual come from the previous layer of the decoder.</a:t>
            </a:r>
          </a:p>
          <a:p>
            <a:pPr marL="0" indent="0">
              <a:spcBef>
                <a:spcPts val="600"/>
              </a:spcBef>
              <a:spcAft>
                <a:spcPts val="600"/>
              </a:spcAft>
              <a:buNone/>
            </a:pPr>
            <a:r>
              <a:rPr lang="en-US" altLang="zh-CN" sz="2400" dirty="0"/>
              <a:t>But the keys and values come from the output of the encoder.</a:t>
            </a:r>
            <a:endParaRPr lang="zh-CN" altLang="en-US" sz="24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778CCEE-D1BB-48DC-B691-278690DBF942}"/>
                  </a:ext>
                </a:extLst>
              </p:cNvPr>
              <p:cNvSpPr txBox="1"/>
              <p:nvPr/>
            </p:nvSpPr>
            <p:spPr>
              <a:xfrm>
                <a:off x="824289" y="2913798"/>
                <a:ext cx="3505190" cy="815608"/>
              </a:xfrm>
              <a:prstGeom prst="rect">
                <a:avLst/>
              </a:prstGeom>
              <a:noFill/>
            </p:spPr>
            <p:txBody>
              <a:bodyPr wrap="none" lIns="0" tIns="0" rIns="0" bIns="0" rtlCol="0">
                <a:spAutoFit/>
              </a:bodyPr>
              <a:lstStyle/>
              <a:p>
                <a:pPr>
                  <a:spcBef>
                    <a:spcPts val="600"/>
                  </a:spcBef>
                </a:pPr>
                <a:r>
                  <a:rPr lang="en-US" altLang="zh-CN" sz="2400" b="0" dirty="0"/>
                  <a:t>Inputs: </a:t>
                </a:r>
                <a14:m>
                  <m:oMath xmlns:m="http://schemas.openxmlformats.org/officeDocument/2006/math">
                    <m:r>
                      <a:rPr lang="en-US" altLang="zh-CN" sz="2400" b="1" i="1" smtClean="0">
                        <a:latin typeface="Cambria Math" panose="02040503050406030204" pitchFamily="18" charset="0"/>
                      </a:rPr>
                      <m:t>𝑿</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0" i="1" smtClean="0">
                                <a:latin typeface="Cambria Math" panose="02040503050406030204" pitchFamily="18" charset="0"/>
                              </a:rPr>
                              <m:t>𝑇</m:t>
                            </m:r>
                          </m:sub>
                        </m:sSub>
                      </m:e>
                    </m:d>
                  </m:oMath>
                </a14:m>
                <a:endParaRPr lang="en-US" altLang="zh-CN" sz="2400" b="0" dirty="0"/>
              </a:p>
              <a:p>
                <a:pPr>
                  <a:spcBef>
                    <a:spcPts val="600"/>
                  </a:spcBef>
                </a:pPr>
                <a:r>
                  <a:rPr lang="en-US" altLang="zh-CN" sz="2400" b="0" dirty="0"/>
                  <a:t>Hidden </a:t>
                </a:r>
                <a14:m>
                  <m:oMath xmlns:m="http://schemas.openxmlformats.org/officeDocument/2006/math">
                    <m:sSup>
                      <m:sSupPr>
                        <m:ctrlPr>
                          <a:rPr lang="en-US" altLang="zh-CN" sz="2400" b="0" i="1" smtClean="0">
                            <a:latin typeface="Cambria Math" panose="02040503050406030204" pitchFamily="18" charset="0"/>
                          </a:rPr>
                        </m:ctrlPr>
                      </m:sSupPr>
                      <m:e>
                        <m:r>
                          <a:rPr lang="en-US" altLang="zh-CN" sz="2400" b="1" i="1" smtClean="0">
                            <a:latin typeface="Cambria Math" panose="02040503050406030204" pitchFamily="18" charset="0"/>
                          </a:rPr>
                          <m:t>𝑯</m:t>
                        </m:r>
                      </m:e>
                      <m:sup>
                        <m:r>
                          <m:rPr>
                            <m:sty m:val="p"/>
                          </m:rPr>
                          <a:rPr lang="en-US" altLang="zh-CN" sz="2400" b="0" i="0" smtClean="0">
                            <a:latin typeface="Cambria Math" panose="02040503050406030204" pitchFamily="18" charset="0"/>
                          </a:rPr>
                          <m:t>enc</m:t>
                        </m:r>
                      </m:sup>
                    </m:sSup>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1</m:t>
                        </m:r>
                      </m:sub>
                    </m:sSub>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1" i="1" smtClean="0">
                            <a:latin typeface="Cambria Math" panose="02040503050406030204" pitchFamily="18" charset="0"/>
                          </a:rPr>
                          <m:t>𝒉</m:t>
                        </m:r>
                      </m:e>
                      <m:sub>
                        <m:r>
                          <a:rPr lang="en-US" altLang="zh-CN" sz="2400" b="0" i="1" smtClean="0">
                            <a:latin typeface="Cambria Math" panose="02040503050406030204" pitchFamily="18" charset="0"/>
                          </a:rPr>
                          <m:t>𝑇</m:t>
                        </m:r>
                      </m:sub>
                    </m:sSub>
                  </m:oMath>
                </a14:m>
                <a:endParaRPr lang="zh-CN" altLang="en-US" sz="2400" dirty="0"/>
              </a:p>
            </p:txBody>
          </p:sp>
        </mc:Choice>
        <mc:Fallback xmlns="">
          <p:sp>
            <p:nvSpPr>
              <p:cNvPr id="12" name="文本框 11">
                <a:extLst>
                  <a:ext uri="{FF2B5EF4-FFF2-40B4-BE49-F238E27FC236}">
                    <a16:creationId xmlns:a16="http://schemas.microsoft.com/office/drawing/2014/main" id="{F778CCEE-D1BB-48DC-B691-278690DBF942}"/>
                  </a:ext>
                </a:extLst>
              </p:cNvPr>
              <p:cNvSpPr txBox="1">
                <a:spLocks noRot="1" noChangeAspect="1" noMove="1" noResize="1" noEditPoints="1" noAdjustHandles="1" noChangeArrowheads="1" noChangeShapeType="1" noTextEdit="1"/>
              </p:cNvSpPr>
              <p:nvPr/>
            </p:nvSpPr>
            <p:spPr>
              <a:xfrm>
                <a:off x="824289" y="2913798"/>
                <a:ext cx="3505190" cy="815608"/>
              </a:xfrm>
              <a:prstGeom prst="rect">
                <a:avLst/>
              </a:prstGeom>
              <a:blipFill>
                <a:blip r:embed="rId5"/>
                <a:stretch>
                  <a:fillRect l="-5054" t="-12308" r="-722" b="-21538"/>
                </a:stretch>
              </a:blipFill>
            </p:spPr>
            <p:txBody>
              <a:bodyPr/>
              <a:lstStyle/>
              <a:p>
                <a:r>
                  <a:rPr lang="en-CN">
                    <a:noFill/>
                  </a:rPr>
                  <a:t> </a:t>
                </a:r>
              </a:p>
            </p:txBody>
          </p:sp>
        </mc:Fallback>
      </mc:AlternateContent>
    </p:spTree>
    <p:extLst>
      <p:ext uri="{BB962C8B-B14F-4D97-AF65-F5344CB8AC3E}">
        <p14:creationId xmlns:p14="http://schemas.microsoft.com/office/powerpoint/2010/main" val="1678887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Autofit/>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lstStyle/>
          <a:p>
            <a:r>
              <a:rPr lang="en-US" altLang="zh-CN" dirty="0"/>
              <a:t>Introduction</a:t>
            </a:r>
          </a:p>
          <a:p>
            <a:r>
              <a:rPr lang="en-US" altLang="zh-CN" b="1" dirty="0"/>
              <a:t>Methods</a:t>
            </a:r>
            <a:endParaRPr lang="en-US" altLang="zh-CN" dirty="0"/>
          </a:p>
          <a:p>
            <a:pPr lvl="1"/>
            <a:r>
              <a:rPr lang="en-US" altLang="zh-CN" dirty="0"/>
              <a:t>Word-Based Models &amp; Phrase-Based Models</a:t>
            </a:r>
          </a:p>
          <a:p>
            <a:pPr lvl="1"/>
            <a:r>
              <a:rPr lang="en-US" altLang="zh-CN" dirty="0"/>
              <a:t>Encoder-Decoder Models</a:t>
            </a:r>
          </a:p>
          <a:p>
            <a:pPr lvl="2"/>
            <a:r>
              <a:rPr lang="en-US" altLang="zh-CN" dirty="0"/>
              <a:t>Encoder-Decoder with RNNs</a:t>
            </a:r>
          </a:p>
          <a:p>
            <a:pPr lvl="2"/>
            <a:r>
              <a:rPr lang="en-US" altLang="zh-CN" dirty="0"/>
              <a:t>Attention-based</a:t>
            </a:r>
          </a:p>
          <a:p>
            <a:pPr lvl="2"/>
            <a:r>
              <a:rPr lang="en-US" altLang="zh-CN" b="1" dirty="0"/>
              <a:t>Decoding: Beam Search</a:t>
            </a:r>
          </a:p>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52</a:t>
            </a:fld>
            <a:endParaRPr lang="zh-CN" altLang="en-US"/>
          </a:p>
        </p:txBody>
      </p:sp>
    </p:spTree>
    <p:extLst>
      <p:ext uri="{BB962C8B-B14F-4D97-AF65-F5344CB8AC3E}">
        <p14:creationId xmlns:p14="http://schemas.microsoft.com/office/powerpoint/2010/main" val="3529246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5BD0A75-6F44-43C6-B660-D7D6D6F5DF91}"/>
              </a:ext>
            </a:extLst>
          </p:cNvPr>
          <p:cNvPicPr>
            <a:picLocks noChangeAspect="1"/>
          </p:cNvPicPr>
          <p:nvPr/>
        </p:nvPicPr>
        <p:blipFill>
          <a:blip r:embed="rId3"/>
          <a:stretch>
            <a:fillRect/>
          </a:stretch>
        </p:blipFill>
        <p:spPr>
          <a:xfrm>
            <a:off x="6248088" y="1880868"/>
            <a:ext cx="5706842" cy="4491990"/>
          </a:xfrm>
          <a:prstGeom prst="rect">
            <a:avLst/>
          </a:prstGeom>
        </p:spPr>
      </p:pic>
      <p:sp>
        <p:nvSpPr>
          <p:cNvPr id="2" name="标题 1">
            <a:extLst>
              <a:ext uri="{FF2B5EF4-FFF2-40B4-BE49-F238E27FC236}">
                <a16:creationId xmlns:a16="http://schemas.microsoft.com/office/drawing/2014/main" id="{AE04D984-13C8-4419-BCB0-B22B9FFC07AA}"/>
              </a:ext>
            </a:extLst>
          </p:cNvPr>
          <p:cNvSpPr>
            <a:spLocks noGrp="1"/>
          </p:cNvSpPr>
          <p:nvPr>
            <p:ph type="title"/>
          </p:nvPr>
        </p:nvSpPr>
        <p:spPr/>
        <p:txBody>
          <a:bodyPr/>
          <a:lstStyle/>
          <a:p>
            <a:r>
              <a:rPr lang="en-US" altLang="zh-CN" dirty="0"/>
              <a:t>Decoding</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021AC4-348A-49F9-BF80-8D3DC0A74268}"/>
                  </a:ext>
                </a:extLst>
              </p:cNvPr>
              <p:cNvSpPr>
                <a:spLocks noGrp="1"/>
              </p:cNvSpPr>
              <p:nvPr>
                <p:ph idx="1"/>
              </p:nvPr>
            </p:nvSpPr>
            <p:spPr>
              <a:xfrm>
                <a:off x="658813" y="1198877"/>
                <a:ext cx="6407570" cy="5173981"/>
              </a:xfrm>
            </p:spPr>
            <p:txBody>
              <a:bodyPr>
                <a:noAutofit/>
              </a:bodyPr>
              <a:lstStyle/>
              <a:p>
                <a:pPr>
                  <a:spcAft>
                    <a:spcPts val="600"/>
                  </a:spcAft>
                </a:pPr>
                <a:r>
                  <a:rPr lang="en-US" altLang="zh-CN" sz="2400" dirty="0"/>
                  <a:t>At each time step </a:t>
                </a:r>
                <a14:m>
                  <m:oMath xmlns:m="http://schemas.openxmlformats.org/officeDocument/2006/math">
                    <m:r>
                      <a:rPr lang="en-US" altLang="zh-CN" sz="2400" b="0" i="1" smtClean="0">
                        <a:latin typeface="Cambria Math" panose="02040503050406030204" pitchFamily="18" charset="0"/>
                      </a:rPr>
                      <m:t>𝑡</m:t>
                    </m:r>
                  </m:oMath>
                </a14:m>
                <a:r>
                  <a:rPr lang="en-US" altLang="zh-CN" sz="2400" dirty="0"/>
                  <a:t> in decoding the output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𝑦</m:t>
                        </m:r>
                      </m:e>
                      <m:sub>
                        <m:r>
                          <a:rPr lang="en-US" altLang="zh-CN" sz="2400" b="0" i="1" dirty="0" smtClean="0">
                            <a:latin typeface="Cambria Math" panose="02040503050406030204" pitchFamily="18" charset="0"/>
                          </a:rPr>
                          <m:t>𝑡</m:t>
                        </m:r>
                      </m:sub>
                    </m:sSub>
                  </m:oMath>
                </a14:m>
                <a:r>
                  <a:rPr lang="en-US" altLang="zh-CN" sz="2400" dirty="0"/>
                  <a:t> is chosen by computing a </a:t>
                </a:r>
                <a:r>
                  <a:rPr lang="en-US" altLang="zh-CN" sz="2400" i="1" dirty="0"/>
                  <a:t>softmax</a:t>
                </a:r>
                <a:r>
                  <a:rPr lang="en-US" altLang="zh-CN" sz="2400" dirty="0"/>
                  <a:t> over target vocabulary, and then choosing the highest probability token:</a:t>
                </a:r>
              </a:p>
              <a:p>
                <a:pPr marL="0" indent="0">
                  <a:spcAft>
                    <a:spcPts val="600"/>
                  </a:spcAft>
                  <a:buNone/>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dirty="0" smtClean="0">
                              <a:latin typeface="Cambria Math" panose="02040503050406030204" pitchFamily="18" charset="0"/>
                            </a:rPr>
                            <m:t>𝑡</m:t>
                          </m:r>
                        </m:sub>
                      </m:sSub>
                      <m:r>
                        <a:rPr lang="en-US" altLang="zh-CN" sz="2400" b="0" i="1" dirty="0" smtClean="0">
                          <a:latin typeface="Cambria Math" panose="02040503050406030204" pitchFamily="18" charset="0"/>
                        </a:rPr>
                        <m:t>=</m:t>
                      </m:r>
                      <m:func>
                        <m:funcPr>
                          <m:ctrlPr>
                            <a:rPr lang="en-US" altLang="zh-CN" sz="2400" b="0" i="1" dirty="0" smtClean="0">
                              <a:latin typeface="Cambria Math" panose="02040503050406030204" pitchFamily="18" charset="0"/>
                            </a:rPr>
                          </m:ctrlPr>
                        </m:funcPr>
                        <m:fName>
                          <m:r>
                            <m:rPr>
                              <m:sty m:val="p"/>
                            </m:rPr>
                            <a:rPr lang="en-US" altLang="zh-CN" sz="2400" b="0" i="0" dirty="0" smtClean="0">
                              <a:latin typeface="Cambria Math" panose="02040503050406030204" pitchFamily="18" charset="0"/>
                            </a:rPr>
                            <m:t>arg</m:t>
                          </m:r>
                        </m:fName>
                        <m:e>
                          <m:func>
                            <m:funcPr>
                              <m:ctrlPr>
                                <a:rPr lang="en-US" altLang="zh-CN" sz="2400" b="0" i="1" dirty="0" smtClean="0">
                                  <a:latin typeface="Cambria Math" panose="02040503050406030204" pitchFamily="18" charset="0"/>
                                </a:rPr>
                              </m:ctrlPr>
                            </m:funcPr>
                            <m:fName>
                              <m:limLow>
                                <m:limLowPr>
                                  <m:ctrlPr>
                                    <a:rPr lang="en-US" altLang="zh-CN" sz="2400" b="0" i="1" dirty="0" smtClean="0">
                                      <a:latin typeface="Cambria Math" panose="02040503050406030204" pitchFamily="18" charset="0"/>
                                    </a:rPr>
                                  </m:ctrlPr>
                                </m:limLowPr>
                                <m:e>
                                  <m:r>
                                    <m:rPr>
                                      <m:sty m:val="p"/>
                                    </m:rPr>
                                    <a:rPr lang="en-US" altLang="zh-CN" sz="2400" b="0" i="0" dirty="0" smtClean="0">
                                      <a:latin typeface="Cambria Math" panose="02040503050406030204" pitchFamily="18" charset="0"/>
                                    </a:rPr>
                                    <m:t>max</m:t>
                                  </m:r>
                                </m:e>
                                <m:lim>
                                  <m:r>
                                    <a:rPr lang="en-US" altLang="zh-CN" sz="2400" b="0" i="1" dirty="0" smtClean="0">
                                      <a:latin typeface="Cambria Math" panose="02040503050406030204" pitchFamily="18" charset="0"/>
                                    </a:rPr>
                                    <m:t>𝑤</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𝑉</m:t>
                                  </m:r>
                                </m:lim>
                              </m:limLow>
                            </m:fName>
                            <m:e>
                              <m:r>
                                <a:rPr lang="en-US" altLang="zh-CN" sz="2400" b="0" i="1" dirty="0" smtClean="0">
                                  <a:latin typeface="Cambria Math" panose="02040503050406030204" pitchFamily="18" charset="0"/>
                                </a:rPr>
                                <m:t>𝑃</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𝑤</m:t>
                                  </m:r>
                                  <m:r>
                                    <a:rPr lang="en-US" altLang="zh-CN" sz="2400" b="0"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smtClean="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−1</m:t>
                                      </m:r>
                                    </m:sub>
                                  </m:sSub>
                                </m:e>
                              </m:d>
                            </m:e>
                          </m:func>
                        </m:e>
                      </m:func>
                    </m:oMath>
                  </m:oMathPara>
                </a14:m>
                <a:endParaRPr lang="en-US" altLang="zh-CN" sz="2400" dirty="0"/>
              </a:p>
              <a:p>
                <a:pPr>
                  <a:spcAft>
                    <a:spcPts val="600"/>
                  </a:spcAft>
                </a:pPr>
                <a:r>
                  <a:rPr lang="en-US" altLang="zh-CN" sz="2400" dirty="0"/>
                  <a:t>It is actually a greedy method! </a:t>
                </a:r>
              </a:p>
              <a:p>
                <a:pPr>
                  <a:spcAft>
                    <a:spcPts val="600"/>
                  </a:spcAft>
                </a:pPr>
                <a:r>
                  <a:rPr lang="en-US" altLang="zh-CN" sz="2400" dirty="0"/>
                  <a:t>Example, </a:t>
                </a:r>
                <a14:m>
                  <m:oMath xmlns:m="http://schemas.openxmlformats.org/officeDocument/2006/math">
                    <m:r>
                      <a:rPr lang="en-US" altLang="zh-CN" sz="2000" b="0" i="1" smtClean="0">
                        <a:latin typeface="Cambria Math" panose="02040503050406030204" pitchFamily="18" charset="0"/>
                      </a:rPr>
                      <m:t>𝑉</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m:rPr>
                            <m:sty m:val="p"/>
                          </m:rPr>
                          <a:rPr lang="en-US" altLang="zh-CN" sz="2000" i="1">
                            <a:latin typeface="Cambria Math" panose="02040503050406030204" pitchFamily="18" charset="0"/>
                          </a:rPr>
                          <m:t>ok</m:t>
                        </m:r>
                        <m:r>
                          <a:rPr lang="en-US" altLang="zh-CN" sz="2000" b="0" i="1" smtClean="0">
                            <a:latin typeface="Cambria Math" panose="02040503050406030204" pitchFamily="18" charset="0"/>
                          </a:rPr>
                          <m:t>,</m:t>
                        </m:r>
                        <m:r>
                          <m:rPr>
                            <m:sty m:val="p"/>
                          </m:rPr>
                          <a:rPr lang="en-US" altLang="zh-CN" sz="2000" i="1">
                            <a:latin typeface="Cambria Math" panose="02040503050406030204" pitchFamily="18" charset="0"/>
                          </a:rPr>
                          <m:t>yes</m:t>
                        </m:r>
                        <m:r>
                          <a:rPr lang="en-US" altLang="zh-CN" sz="2000" b="0" i="1" smtClean="0">
                            <a:latin typeface="Cambria Math" panose="02040503050406030204" pitchFamily="18" charset="0"/>
                          </a:rPr>
                          <m:t>,</m:t>
                        </m:r>
                        <m:r>
                          <m:rPr>
                            <m:nor/>
                          </m:rPr>
                          <a:rPr lang="en-US" altLang="zh-CN" sz="2000" dirty="0"/>
                          <m:t>&lt;/</m:t>
                        </m:r>
                        <m:r>
                          <m:rPr>
                            <m:nor/>
                          </m:rPr>
                          <a:rPr lang="en-US" altLang="zh-CN" sz="2000" dirty="0"/>
                          <m:t>s</m:t>
                        </m:r>
                        <m:r>
                          <m:rPr>
                            <m:nor/>
                          </m:rPr>
                          <a:rPr lang="en-US" altLang="zh-CN" sz="2000" dirty="0"/>
                          <m:t>&gt; </m:t>
                        </m:r>
                      </m:e>
                    </m:d>
                  </m:oMath>
                </a14:m>
                <a:r>
                  <a:rPr lang="en-US" altLang="zh-CN" sz="2400" dirty="0"/>
                  <a:t>.</a:t>
                </a:r>
              </a:p>
              <a:p>
                <a:pPr lvl="1">
                  <a:spcAft>
                    <a:spcPts val="600"/>
                  </a:spcAft>
                </a:pPr>
                <a:r>
                  <a:rPr lang="en-US" altLang="zh-CN" sz="2000" dirty="0"/>
                  <a:t>Nodes: words</a:t>
                </a:r>
              </a:p>
              <a:p>
                <a:pPr lvl="1">
                  <a:spcAft>
                    <a:spcPts val="600"/>
                  </a:spcAft>
                </a:pPr>
                <a:r>
                  <a:rPr lang="en-US" altLang="zh-CN" sz="2000" dirty="0"/>
                  <a:t>Edges: conditional probabilities</a:t>
                </a:r>
              </a:p>
              <a:p>
                <a:pPr lvl="1">
                  <a:spcAft>
                    <a:spcPts val="600"/>
                  </a:spcAft>
                </a:pPr>
                <a:r>
                  <a:rPr lang="en-US" altLang="zh-CN" sz="2000" dirty="0"/>
                  <a:t>Translation of the greedy method: ?</a:t>
                </a:r>
              </a:p>
              <a:p>
                <a:pPr lvl="1">
                  <a:spcAft>
                    <a:spcPts val="600"/>
                  </a:spcAft>
                </a:pPr>
                <a:r>
                  <a:rPr lang="en-US" altLang="zh-CN" sz="2000" dirty="0"/>
                  <a:t>The optimal method: ?</a:t>
                </a:r>
              </a:p>
              <a:p>
                <a:pPr>
                  <a:spcAft>
                    <a:spcPts val="600"/>
                  </a:spcAft>
                </a:pPr>
                <a:endParaRPr lang="en-US" altLang="zh-CN" sz="2400" dirty="0"/>
              </a:p>
              <a:p>
                <a:pPr>
                  <a:spcAft>
                    <a:spcPts val="600"/>
                  </a:spcAft>
                </a:pPr>
                <a:endParaRPr lang="zh-CN" altLang="en-US" sz="2400" dirty="0"/>
              </a:p>
            </p:txBody>
          </p:sp>
        </mc:Choice>
        <mc:Fallback xmlns="">
          <p:sp>
            <p:nvSpPr>
              <p:cNvPr id="3" name="内容占位符 2">
                <a:extLst>
                  <a:ext uri="{FF2B5EF4-FFF2-40B4-BE49-F238E27FC236}">
                    <a16:creationId xmlns:a16="http://schemas.microsoft.com/office/drawing/2014/main" id="{00021AC4-348A-49F9-BF80-8D3DC0A74268}"/>
                  </a:ext>
                </a:extLst>
              </p:cNvPr>
              <p:cNvSpPr>
                <a:spLocks noGrp="1" noRot="1" noChangeAspect="1" noMove="1" noResize="1" noEditPoints="1" noAdjustHandles="1" noChangeArrowheads="1" noChangeShapeType="1" noTextEdit="1"/>
              </p:cNvSpPr>
              <p:nvPr>
                <p:ph idx="1"/>
              </p:nvPr>
            </p:nvSpPr>
            <p:spPr>
              <a:xfrm>
                <a:off x="658813" y="1198877"/>
                <a:ext cx="6407570" cy="5173981"/>
              </a:xfrm>
              <a:blipFill>
                <a:blip r:embed="rId4"/>
                <a:stretch>
                  <a:fillRect l="-1186" t="-980"/>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964F4091-ABCD-426C-B708-2507D7591C7A}"/>
              </a:ext>
            </a:extLst>
          </p:cNvPr>
          <p:cNvSpPr>
            <a:spLocks noGrp="1"/>
          </p:cNvSpPr>
          <p:nvPr>
            <p:ph type="sldNum" sz="quarter" idx="12"/>
          </p:nvPr>
        </p:nvSpPr>
        <p:spPr/>
        <p:txBody>
          <a:bodyPr/>
          <a:lstStyle/>
          <a:p>
            <a:fld id="{DC8BB421-126E-41CB-B73A-69D52E98CAE3}" type="slidenum">
              <a:rPr lang="zh-CN" altLang="en-US" smtClean="0"/>
              <a:t>53</a:t>
            </a:fld>
            <a:endParaRPr lang="zh-CN" altLang="en-US"/>
          </a:p>
        </p:txBody>
      </p:sp>
    </p:spTree>
    <p:extLst>
      <p:ext uri="{BB962C8B-B14F-4D97-AF65-F5344CB8AC3E}">
        <p14:creationId xmlns:p14="http://schemas.microsoft.com/office/powerpoint/2010/main" val="3874201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4D984-13C8-4419-BCB0-B22B9FFC07AA}"/>
              </a:ext>
            </a:extLst>
          </p:cNvPr>
          <p:cNvSpPr>
            <a:spLocks noGrp="1"/>
          </p:cNvSpPr>
          <p:nvPr>
            <p:ph type="title"/>
          </p:nvPr>
        </p:nvSpPr>
        <p:spPr/>
        <p:txBody>
          <a:bodyPr/>
          <a:lstStyle/>
          <a:p>
            <a:r>
              <a:rPr lang="en-US" altLang="zh-CN" dirty="0"/>
              <a:t>Decoding - Beam Search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021AC4-348A-49F9-BF80-8D3DC0A74268}"/>
                  </a:ext>
                </a:extLst>
              </p:cNvPr>
              <p:cNvSpPr>
                <a:spLocks noGrp="1"/>
              </p:cNvSpPr>
              <p:nvPr>
                <p:ph idx="1"/>
              </p:nvPr>
            </p:nvSpPr>
            <p:spPr>
              <a:xfrm>
                <a:off x="658813" y="1557338"/>
                <a:ext cx="5836921" cy="4777741"/>
              </a:xfrm>
            </p:spPr>
            <p:txBody>
              <a:bodyPr>
                <a:noAutofit/>
              </a:bodyPr>
              <a:lstStyle/>
              <a:p>
                <a:r>
                  <a:rPr lang="en-US" altLang="zh-CN" sz="2400" b="1" dirty="0">
                    <a:solidFill>
                      <a:srgbClr val="0E419C"/>
                    </a:solidFill>
                  </a:rPr>
                  <a:t>Beam search</a:t>
                </a:r>
                <a:r>
                  <a:rPr lang="en-US" altLang="zh-CN" sz="2400" dirty="0"/>
                  <a:t>: Instead of choosing the best token to generate at each timestep, we keep </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a:t> possible tokens at each step. </a:t>
                </a:r>
                <a14:m>
                  <m:oMath xmlns:m="http://schemas.openxmlformats.org/officeDocument/2006/math">
                    <m:r>
                      <a:rPr lang="en-US" altLang="zh-CN" sz="2400" b="0" i="1" dirty="0" smtClean="0">
                        <a:latin typeface="Cambria Math" panose="02040503050406030204" pitchFamily="18" charset="0"/>
                      </a:rPr>
                      <m:t>𝑘</m:t>
                    </m:r>
                  </m:oMath>
                </a14:m>
                <a:r>
                  <a:rPr lang="en-US" altLang="zh-CN" sz="2400" dirty="0"/>
                  <a:t> is the </a:t>
                </a:r>
                <a:r>
                  <a:rPr lang="en-US" altLang="zh-CN" sz="2400" dirty="0">
                    <a:solidFill>
                      <a:srgbClr val="0E419C"/>
                    </a:solidFill>
                  </a:rPr>
                  <a:t>beam width</a:t>
                </a:r>
                <a:r>
                  <a:rPr lang="en-US" altLang="zh-CN" sz="2400" dirty="0"/>
                  <a:t>.</a:t>
                </a:r>
              </a:p>
              <a:p>
                <a:r>
                  <a:rPr lang="en-US" altLang="zh-CN" sz="2400" dirty="0"/>
                  <a:t>Beam search is still a greedy method, but it is better than pure greedy search.</a:t>
                </a:r>
              </a:p>
              <a:p>
                <a:r>
                  <a:rPr lang="en-US" altLang="zh-CN" sz="2400" dirty="0"/>
                  <a:t>Google NMT model: </a:t>
                </a:r>
                <a:r>
                  <a:rPr lang="zh-CN" altLang="en-US" sz="2400" dirty="0"/>
                  <a:t>“</a:t>
                </a:r>
                <a:r>
                  <a:rPr lang="en-US" altLang="zh-CN" sz="2400" i="1" dirty="0">
                    <a:solidFill>
                      <a:schemeClr val="accent5"/>
                    </a:solidFill>
                  </a:rPr>
                  <a:t>We use beam search during decoding to find the sequence </a:t>
                </a:r>
                <a14:m>
                  <m:oMath xmlns:m="http://schemas.openxmlformats.org/officeDocument/2006/math">
                    <m:r>
                      <a:rPr lang="en-US" altLang="zh-CN" sz="2400" i="1" dirty="0" smtClean="0">
                        <a:solidFill>
                          <a:schemeClr val="accent5"/>
                        </a:solidFill>
                        <a:latin typeface="Cambria Math" panose="02040503050406030204" pitchFamily="18" charset="0"/>
                      </a:rPr>
                      <m:t>𝑌</m:t>
                    </m:r>
                  </m:oMath>
                </a14:m>
                <a:r>
                  <a:rPr lang="en-US" altLang="zh-CN" sz="2400" i="1" dirty="0">
                    <a:solidFill>
                      <a:schemeClr val="accent5"/>
                    </a:solidFill>
                  </a:rPr>
                  <a:t> that maximizes a score function </a:t>
                </a:r>
                <a14:m>
                  <m:oMath xmlns:m="http://schemas.openxmlformats.org/officeDocument/2006/math">
                    <m:r>
                      <a:rPr lang="en-US" altLang="zh-CN" sz="2400" i="1" dirty="0" smtClean="0">
                        <a:solidFill>
                          <a:schemeClr val="accent5"/>
                        </a:solidFill>
                        <a:latin typeface="Cambria Math" panose="02040503050406030204" pitchFamily="18" charset="0"/>
                      </a:rPr>
                      <m:t>𝑠</m:t>
                    </m:r>
                    <m:r>
                      <a:rPr lang="en-US" altLang="zh-CN" sz="2400" i="1" dirty="0" smtClean="0">
                        <a:solidFill>
                          <a:schemeClr val="accent5"/>
                        </a:solidFill>
                        <a:latin typeface="Cambria Math" panose="02040503050406030204" pitchFamily="18" charset="0"/>
                      </a:rPr>
                      <m:t>(</m:t>
                    </m:r>
                    <m:r>
                      <a:rPr lang="en-US" altLang="zh-CN" sz="2400" i="1" dirty="0" smtClean="0">
                        <a:solidFill>
                          <a:schemeClr val="accent5"/>
                        </a:solidFill>
                        <a:latin typeface="Cambria Math" panose="02040503050406030204" pitchFamily="18" charset="0"/>
                      </a:rPr>
                      <m:t>𝑌</m:t>
                    </m:r>
                    <m:r>
                      <a:rPr lang="en-US" altLang="zh-CN" sz="2400" i="1" dirty="0" smtClean="0">
                        <a:solidFill>
                          <a:schemeClr val="accent5"/>
                        </a:solidFill>
                        <a:latin typeface="Cambria Math" panose="02040503050406030204" pitchFamily="18" charset="0"/>
                      </a:rPr>
                      <m:t>, </m:t>
                    </m:r>
                    <m:r>
                      <a:rPr lang="en-US" altLang="zh-CN" sz="2400" i="1" dirty="0" smtClean="0">
                        <a:solidFill>
                          <a:schemeClr val="accent5"/>
                        </a:solidFill>
                        <a:latin typeface="Cambria Math" panose="02040503050406030204" pitchFamily="18" charset="0"/>
                      </a:rPr>
                      <m:t>𝑋</m:t>
                    </m:r>
                    <m:r>
                      <a:rPr lang="en-US" altLang="zh-CN" sz="2400" i="1" dirty="0" smtClean="0">
                        <a:solidFill>
                          <a:schemeClr val="accent5"/>
                        </a:solidFill>
                        <a:latin typeface="Cambria Math" panose="02040503050406030204" pitchFamily="18" charset="0"/>
                      </a:rPr>
                      <m:t>)</m:t>
                    </m:r>
                  </m:oMath>
                </a14:m>
                <a:r>
                  <a:rPr lang="en-US" altLang="zh-CN" sz="2400" i="1" dirty="0">
                    <a:solidFill>
                      <a:schemeClr val="accent5"/>
                    </a:solidFill>
                  </a:rPr>
                  <a:t> given a trained model…</a:t>
                </a:r>
                <a:r>
                  <a:rPr lang="zh-CN" altLang="en-US" sz="2400" dirty="0"/>
                  <a:t>”</a:t>
                </a:r>
                <a:endParaRPr lang="en-US" altLang="zh-CN" sz="2400" dirty="0"/>
              </a:p>
              <a:p>
                <a:endParaRPr lang="zh-CN" altLang="en-US" sz="2400" dirty="0"/>
              </a:p>
            </p:txBody>
          </p:sp>
        </mc:Choice>
        <mc:Fallback xmlns="">
          <p:sp>
            <p:nvSpPr>
              <p:cNvPr id="3" name="内容占位符 2">
                <a:extLst>
                  <a:ext uri="{FF2B5EF4-FFF2-40B4-BE49-F238E27FC236}">
                    <a16:creationId xmlns:a16="http://schemas.microsoft.com/office/drawing/2014/main" id="{00021AC4-348A-49F9-BF80-8D3DC0A74268}"/>
                  </a:ext>
                </a:extLst>
              </p:cNvPr>
              <p:cNvSpPr>
                <a:spLocks noGrp="1" noRot="1" noChangeAspect="1" noMove="1" noResize="1" noEditPoints="1" noAdjustHandles="1" noChangeArrowheads="1" noChangeShapeType="1" noTextEdit="1"/>
              </p:cNvSpPr>
              <p:nvPr>
                <p:ph idx="1"/>
              </p:nvPr>
            </p:nvSpPr>
            <p:spPr>
              <a:xfrm>
                <a:off x="658813" y="1557338"/>
                <a:ext cx="5836921" cy="4777741"/>
              </a:xfrm>
              <a:blipFill>
                <a:blip r:embed="rId3"/>
                <a:stretch>
                  <a:fillRect l="-1302" t="-1061" r="-412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964F4091-ABCD-426C-B708-2507D7591C7A}"/>
              </a:ext>
            </a:extLst>
          </p:cNvPr>
          <p:cNvSpPr>
            <a:spLocks noGrp="1"/>
          </p:cNvSpPr>
          <p:nvPr>
            <p:ph type="sldNum" sz="quarter" idx="12"/>
          </p:nvPr>
        </p:nvSpPr>
        <p:spPr/>
        <p:txBody>
          <a:bodyPr/>
          <a:lstStyle/>
          <a:p>
            <a:fld id="{DC8BB421-126E-41CB-B73A-69D52E98CAE3}" type="slidenum">
              <a:rPr lang="zh-CN" altLang="en-US" smtClean="0"/>
              <a:t>54</a:t>
            </a:fld>
            <a:endParaRPr lang="zh-CN" altLang="en-US"/>
          </a:p>
        </p:txBody>
      </p:sp>
      <p:pic>
        <p:nvPicPr>
          <p:cNvPr id="11" name="图片 10">
            <a:extLst>
              <a:ext uri="{FF2B5EF4-FFF2-40B4-BE49-F238E27FC236}">
                <a16:creationId xmlns:a16="http://schemas.microsoft.com/office/drawing/2014/main" id="{0BC08016-D60D-48EF-8451-FE9E70BFF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1392" y="1658715"/>
            <a:ext cx="4027167" cy="4027167"/>
          </a:xfrm>
          <a:prstGeom prst="rect">
            <a:avLst/>
          </a:prstGeom>
        </p:spPr>
      </p:pic>
    </p:spTree>
    <p:extLst>
      <p:ext uri="{BB962C8B-B14F-4D97-AF65-F5344CB8AC3E}">
        <p14:creationId xmlns:p14="http://schemas.microsoft.com/office/powerpoint/2010/main" val="1793324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4D984-13C8-4419-BCB0-B22B9FFC07AA}"/>
              </a:ext>
            </a:extLst>
          </p:cNvPr>
          <p:cNvSpPr>
            <a:spLocks noGrp="1"/>
          </p:cNvSpPr>
          <p:nvPr>
            <p:ph type="title"/>
          </p:nvPr>
        </p:nvSpPr>
        <p:spPr/>
        <p:txBody>
          <a:bodyPr/>
          <a:lstStyle/>
          <a:p>
            <a:r>
              <a:rPr lang="en-US" altLang="zh-CN" dirty="0"/>
              <a:t>Decoding - Beam Search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021AC4-348A-49F9-BF80-8D3DC0A74268}"/>
                  </a:ext>
                </a:extLst>
              </p:cNvPr>
              <p:cNvSpPr>
                <a:spLocks noGrp="1"/>
              </p:cNvSpPr>
              <p:nvPr>
                <p:ph idx="1"/>
              </p:nvPr>
            </p:nvSpPr>
            <p:spPr>
              <a:xfrm>
                <a:off x="658813" y="1411604"/>
                <a:ext cx="4556761" cy="4669155"/>
              </a:xfrm>
            </p:spPr>
            <p:txBody>
              <a:bodyPr>
                <a:noAutofit/>
              </a:bodyPr>
              <a:lstStyle/>
              <a:p>
                <a:r>
                  <a:rPr lang="en-US" altLang="zh-CN" sz="2400" b="1" dirty="0">
                    <a:solidFill>
                      <a:srgbClr val="0E419C"/>
                    </a:solidFill>
                  </a:rPr>
                  <a:t>Beam search</a:t>
                </a:r>
                <a:r>
                  <a:rPr lang="en-US" altLang="zh-CN" sz="2400" dirty="0"/>
                  <a:t>: </a:t>
                </a:r>
              </a:p>
              <a:p>
                <a:pPr lvl="1"/>
                <a:r>
                  <a:rPr lang="en-US" altLang="zh-CN" sz="2000" dirty="0"/>
                  <a:t>First step: compute a softmax over the entire vocabulary, assigning a probability to each word.</a:t>
                </a:r>
              </a:p>
              <a:p>
                <a:pPr lvl="1"/>
                <a:r>
                  <a:rPr lang="en-US" altLang="zh-CN" sz="2000" dirty="0"/>
                  <a:t>Select the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-best options from this softmax output. These initial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outputs are the search frontier and these </a:t>
                </a:r>
                <a14:m>
                  <m:oMath xmlns:m="http://schemas.openxmlformats.org/officeDocument/2006/math">
                    <m:r>
                      <a:rPr lang="en-US" altLang="zh-CN" sz="2000" i="1" dirty="0" smtClean="0">
                        <a:latin typeface="Cambria Math" panose="02040503050406030204" pitchFamily="18" charset="0"/>
                      </a:rPr>
                      <m:t>𝑘</m:t>
                    </m:r>
                  </m:oMath>
                </a14:m>
                <a:r>
                  <a:rPr lang="en-US" altLang="zh-CN" sz="2000" dirty="0"/>
                  <a:t> initial words are called </a:t>
                </a:r>
                <a:r>
                  <a:rPr lang="en-US" altLang="zh-CN" sz="2000" dirty="0">
                    <a:solidFill>
                      <a:srgbClr val="0E419C"/>
                    </a:solidFill>
                  </a:rPr>
                  <a:t>hypotheses</a:t>
                </a:r>
                <a:r>
                  <a:rPr lang="en-US" altLang="zh-CN" sz="2000" dirty="0"/>
                  <a:t>.</a:t>
                </a:r>
              </a:p>
              <a:p>
                <a:pPr lvl="1"/>
                <a:r>
                  <a:rPr lang="en-US" altLang="zh-CN" sz="2000" dirty="0"/>
                  <a:t>Example: beam width </a:t>
                </a:r>
                <a14:m>
                  <m:oMath xmlns:m="http://schemas.openxmlformats.org/officeDocument/2006/math">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=2</m:t>
                    </m:r>
                  </m:oMath>
                </a14:m>
                <a:endParaRPr lang="en-US" altLang="zh-CN" sz="2000" dirty="0"/>
              </a:p>
            </p:txBody>
          </p:sp>
        </mc:Choice>
        <mc:Fallback xmlns="">
          <p:sp>
            <p:nvSpPr>
              <p:cNvPr id="3" name="内容占位符 2">
                <a:extLst>
                  <a:ext uri="{FF2B5EF4-FFF2-40B4-BE49-F238E27FC236}">
                    <a16:creationId xmlns:a16="http://schemas.microsoft.com/office/drawing/2014/main" id="{00021AC4-348A-49F9-BF80-8D3DC0A74268}"/>
                  </a:ext>
                </a:extLst>
              </p:cNvPr>
              <p:cNvSpPr>
                <a:spLocks noGrp="1" noRot="1" noChangeAspect="1" noMove="1" noResize="1" noEditPoints="1" noAdjustHandles="1" noChangeArrowheads="1" noChangeShapeType="1" noTextEdit="1"/>
              </p:cNvSpPr>
              <p:nvPr>
                <p:ph idx="1"/>
              </p:nvPr>
            </p:nvSpPr>
            <p:spPr>
              <a:xfrm>
                <a:off x="658813" y="1411604"/>
                <a:ext cx="4556761" cy="4669155"/>
              </a:xfrm>
              <a:blipFill>
                <a:blip r:embed="rId3"/>
                <a:stretch>
                  <a:fillRect l="-1667" t="-1087" r="-2778"/>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964F4091-ABCD-426C-B708-2507D7591C7A}"/>
              </a:ext>
            </a:extLst>
          </p:cNvPr>
          <p:cNvSpPr>
            <a:spLocks noGrp="1"/>
          </p:cNvSpPr>
          <p:nvPr>
            <p:ph type="sldNum" sz="quarter" idx="12"/>
          </p:nvPr>
        </p:nvSpPr>
        <p:spPr/>
        <p:txBody>
          <a:bodyPr/>
          <a:lstStyle/>
          <a:p>
            <a:fld id="{DC8BB421-126E-41CB-B73A-69D52E98CAE3}" type="slidenum">
              <a:rPr lang="zh-CN" altLang="en-US" smtClean="0"/>
              <a:t>55</a:t>
            </a:fld>
            <a:endParaRPr lang="zh-CN" altLang="en-US"/>
          </a:p>
        </p:txBody>
      </p:sp>
      <p:pic>
        <p:nvPicPr>
          <p:cNvPr id="6" name="图片 5">
            <a:extLst>
              <a:ext uri="{FF2B5EF4-FFF2-40B4-BE49-F238E27FC236}">
                <a16:creationId xmlns:a16="http://schemas.microsoft.com/office/drawing/2014/main" id="{903239CB-1F12-4638-BFE6-0CA03EF5C528}"/>
              </a:ext>
            </a:extLst>
          </p:cNvPr>
          <p:cNvPicPr>
            <a:picLocks noChangeAspect="1"/>
          </p:cNvPicPr>
          <p:nvPr/>
        </p:nvPicPr>
        <p:blipFill>
          <a:blip r:embed="rId4"/>
          <a:stretch>
            <a:fillRect/>
          </a:stretch>
        </p:blipFill>
        <p:spPr>
          <a:xfrm>
            <a:off x="6488749" y="1885768"/>
            <a:ext cx="5093651" cy="3720827"/>
          </a:xfrm>
          <a:prstGeom prst="rect">
            <a:avLst/>
          </a:prstGeom>
        </p:spPr>
      </p:pic>
      <p:cxnSp>
        <p:nvCxnSpPr>
          <p:cNvPr id="8" name="直接箭头连接符 7">
            <a:extLst>
              <a:ext uri="{FF2B5EF4-FFF2-40B4-BE49-F238E27FC236}">
                <a16:creationId xmlns:a16="http://schemas.microsoft.com/office/drawing/2014/main" id="{413A0CEF-1EE3-475A-A044-FA4359D4F631}"/>
              </a:ext>
            </a:extLst>
          </p:cNvPr>
          <p:cNvCxnSpPr>
            <a:cxnSpLocks/>
            <a:stCxn id="6" idx="1"/>
            <a:endCxn id="3" idx="3"/>
          </p:cNvCxnSpPr>
          <p:nvPr/>
        </p:nvCxnSpPr>
        <p:spPr>
          <a:xfrm flipH="1">
            <a:off x="5215574" y="3746182"/>
            <a:ext cx="1273175" cy="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A1A22C3-A80B-4CF5-9418-F100672AFA5A}"/>
              </a:ext>
            </a:extLst>
          </p:cNvPr>
          <p:cNvSpPr txBox="1"/>
          <p:nvPr/>
        </p:nvSpPr>
        <p:spPr>
          <a:xfrm>
            <a:off x="7595051" y="6023630"/>
            <a:ext cx="2881045" cy="276999"/>
          </a:xfrm>
          <a:prstGeom prst="rect">
            <a:avLst/>
          </a:prstGeom>
          <a:noFill/>
        </p:spPr>
        <p:txBody>
          <a:bodyPr wrap="none" lIns="0" tIns="0" rIns="0" bIns="0" rtlCol="0">
            <a:spAutoFit/>
          </a:bodyPr>
          <a:lstStyle/>
          <a:p>
            <a:r>
              <a:rPr lang="en-US" altLang="zh-CN" dirty="0">
                <a:solidFill>
                  <a:srgbClr val="FF0000"/>
                </a:solidFill>
              </a:rPr>
              <a:t>EOS</a:t>
            </a:r>
            <a:r>
              <a:rPr lang="en-US" altLang="zh-CN" dirty="0"/>
              <a:t>: The end of source text</a:t>
            </a:r>
            <a:endParaRPr lang="zh-CN" altLang="en-US" dirty="0"/>
          </a:p>
        </p:txBody>
      </p:sp>
    </p:spTree>
    <p:extLst>
      <p:ext uri="{BB962C8B-B14F-4D97-AF65-F5344CB8AC3E}">
        <p14:creationId xmlns:p14="http://schemas.microsoft.com/office/powerpoint/2010/main" val="4048467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4D984-13C8-4419-BCB0-B22B9FFC07AA}"/>
              </a:ext>
            </a:extLst>
          </p:cNvPr>
          <p:cNvSpPr>
            <a:spLocks noGrp="1"/>
          </p:cNvSpPr>
          <p:nvPr>
            <p:ph type="title"/>
          </p:nvPr>
        </p:nvSpPr>
        <p:spPr/>
        <p:txBody>
          <a:bodyPr/>
          <a:lstStyle/>
          <a:p>
            <a:r>
              <a:rPr lang="en-US" altLang="zh-CN" dirty="0"/>
              <a:t>Decoding - Beam Search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021AC4-348A-49F9-BF80-8D3DC0A74268}"/>
                  </a:ext>
                </a:extLst>
              </p:cNvPr>
              <p:cNvSpPr>
                <a:spLocks noGrp="1"/>
              </p:cNvSpPr>
              <p:nvPr>
                <p:ph idx="1"/>
              </p:nvPr>
            </p:nvSpPr>
            <p:spPr>
              <a:xfrm>
                <a:off x="1613829" y="1218052"/>
                <a:ext cx="8282011" cy="2409095"/>
              </a:xfrm>
            </p:spPr>
            <p:txBody>
              <a:bodyPr>
                <a:noAutofit/>
              </a:bodyPr>
              <a:lstStyle/>
              <a:p>
                <a:pPr marL="0" indent="0">
                  <a:spcBef>
                    <a:spcPts val="600"/>
                  </a:spcBef>
                  <a:spcAft>
                    <a:spcPts val="600"/>
                  </a:spcAft>
                  <a:buNone/>
                </a:pPr>
                <a:r>
                  <a:rPr lang="en-US" altLang="zh-CN" b="1" dirty="0">
                    <a:solidFill>
                      <a:srgbClr val="0E419C"/>
                    </a:solidFill>
                  </a:rPr>
                  <a:t>Scoring</a:t>
                </a:r>
                <a:r>
                  <a:rPr lang="en-US" altLang="zh-CN" dirty="0"/>
                  <a:t>: each node scores by its log probability </a:t>
                </a:r>
                <a14:m>
                  <m:oMath xmlns:m="http://schemas.openxmlformats.org/officeDocument/2006/math">
                    <m:r>
                      <m:rPr>
                        <m:sty m:val="p"/>
                      </m:rPr>
                      <a:rPr lang="en-US" altLang="zh-CN" b="0" i="0" dirty="0" smtClean="0">
                        <a:latin typeface="Cambria Math" panose="02040503050406030204" pitchFamily="18" charset="0"/>
                      </a:rPr>
                      <m:t>score</m:t>
                    </m:r>
                    <m:d>
                      <m:dPr>
                        <m:ctrlPr>
                          <a:rPr lang="en-US" altLang="zh-CN" b="0" i="1" dirty="0" smtClean="0">
                            <a:latin typeface="Cambria Math" panose="02040503050406030204" pitchFamily="18" charset="0"/>
                          </a:rPr>
                        </m:ctrlPr>
                      </m:dPr>
                      <m:e>
                        <m:r>
                          <a:rPr lang="en-US" altLang="zh-CN" b="1" i="0" dirty="0" smtClean="0">
                            <a:latin typeface="Cambria Math" panose="02040503050406030204" pitchFamily="18" charset="0"/>
                          </a:rPr>
                          <m:t>𝐲</m:t>
                        </m:r>
                      </m:e>
                    </m:d>
                    <m:r>
                      <a:rPr lang="en-US" altLang="zh-CN" b="0" i="0" dirty="0" smtClean="0">
                        <a:latin typeface="Cambria Math" panose="02040503050406030204" pitchFamily="18" charset="0"/>
                      </a:rPr>
                      <m:t>=</m:t>
                    </m:r>
                    <m:func>
                      <m:funcPr>
                        <m:ctrlPr>
                          <a:rPr lang="en-US" altLang="zh-CN" b="0" i="1" dirty="0" smtClean="0">
                            <a:latin typeface="Cambria Math" panose="02040503050406030204" pitchFamily="18" charset="0"/>
                          </a:rPr>
                        </m:ctrlPr>
                      </m:funcPr>
                      <m:fName>
                        <m:r>
                          <m:rPr>
                            <m:sty m:val="p"/>
                          </m:rPr>
                          <a:rPr lang="en-US" altLang="zh-CN" b="0" i="0" dirty="0" smtClean="0">
                            <a:latin typeface="Cambria Math" panose="02040503050406030204" pitchFamily="18" charset="0"/>
                          </a:rPr>
                          <m:t>log</m:t>
                        </m:r>
                      </m:fName>
                      <m:e>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r>
                              <a:rPr lang="en-US" altLang="zh-CN" b="1" i="1" dirty="0">
                                <a:latin typeface="Cambria Math" panose="02040503050406030204" pitchFamily="18" charset="0"/>
                              </a:rPr>
                              <m:t>𝒚</m:t>
                            </m:r>
                          </m:e>
                          <m:e>
                            <m:r>
                              <a:rPr lang="en-US" altLang="zh-CN" b="1" i="1" dirty="0">
                                <a:latin typeface="Cambria Math" panose="02040503050406030204" pitchFamily="18" charset="0"/>
                              </a:rPr>
                              <m:t>𝒙</m:t>
                            </m:r>
                          </m:e>
                        </m:d>
                      </m:e>
                    </m:func>
                  </m:oMath>
                </a14:m>
                <a:r>
                  <a:rPr lang="en-US" altLang="zh-CN" dirty="0"/>
                  <a:t>.</a:t>
                </a:r>
                <a:r>
                  <a:rPr lang="zh-CN" altLang="en-US" dirty="0"/>
                  <a:t> </a:t>
                </a:r>
                <a:r>
                  <a:rPr lang="en-US" altLang="zh-CN" dirty="0"/>
                  <a:t>Use chain rule, at time </a:t>
                </a:r>
                <a14:m>
                  <m:oMath xmlns:m="http://schemas.openxmlformats.org/officeDocument/2006/math">
                    <m:r>
                      <a:rPr lang="en-US" altLang="zh-CN" b="0" i="1" smtClean="0">
                        <a:latin typeface="Cambria Math" panose="02040503050406030204" pitchFamily="18" charset="0"/>
                      </a:rPr>
                      <m:t>𝑡</m:t>
                    </m:r>
                  </m:oMath>
                </a14:m>
                <a:r>
                  <a:rPr lang="en-US" altLang="zh-CN" dirty="0"/>
                  <a:t>, </a:t>
                </a: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m:rPr>
                          <m:sty m:val="p"/>
                        </m:rPr>
                        <a:rPr lang="en-US" altLang="zh-CN" dirty="0">
                          <a:latin typeface="Cambria Math" panose="02040503050406030204" pitchFamily="18" charset="0"/>
                        </a:rPr>
                        <m:t>score</m:t>
                      </m:r>
                      <m:d>
                        <m:dPr>
                          <m:ctrlPr>
                            <a:rPr lang="en-US" altLang="zh-CN" i="1" dirty="0">
                              <a:latin typeface="Cambria Math" panose="02040503050406030204" pitchFamily="18" charset="0"/>
                            </a:rPr>
                          </m:ctrlPr>
                        </m:dPr>
                        <m:e>
                          <m:sSub>
                            <m:sSubPr>
                              <m:ctrlPr>
                                <a:rPr lang="en-US" altLang="zh-CN" b="1" i="1" dirty="0" smtClean="0">
                                  <a:latin typeface="Cambria Math" panose="02040503050406030204" pitchFamily="18" charset="0"/>
                                </a:rPr>
                              </m:ctrlPr>
                            </m:sSubPr>
                            <m:e>
                              <m:r>
                                <a:rPr lang="en-US" altLang="zh-CN" b="1" i="1" dirty="0">
                                  <a:latin typeface="Cambria Math" panose="02040503050406030204" pitchFamily="18" charset="0"/>
                                </a:rPr>
                                <m:t>𝒚</m:t>
                              </m:r>
                            </m:e>
                            <m:sub>
                              <m:r>
                                <m:rPr>
                                  <m:sty m:val="p"/>
                                </m:rPr>
                                <a:rPr lang="en-US" altLang="zh-CN" b="0" i="0" dirty="0" smtClean="0">
                                  <a:latin typeface="Cambria Math" panose="02040503050406030204" pitchFamily="18" charset="0"/>
                                </a:rPr>
                                <m:t>t</m:t>
                              </m:r>
                            </m:sub>
                          </m:sSub>
                        </m:e>
                      </m:d>
                      <m:r>
                        <a:rPr lang="en-US" altLang="zh-CN" dirty="0">
                          <a:latin typeface="Cambria Math" panose="02040503050406030204" pitchFamily="18" charset="0"/>
                        </a:rPr>
                        <m:t>=</m:t>
                      </m:r>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𝑡</m:t>
                          </m:r>
                        </m:sup>
                        <m:e>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b="0" i="1" dirty="0">
                                          <a:latin typeface="Cambria Math" panose="02040503050406030204" pitchFamily="18" charset="0"/>
                                        </a:rPr>
                                        <m:t>𝑦</m:t>
                                      </m:r>
                                    </m:e>
                                    <m:sub>
                                      <m:r>
                                        <a:rPr lang="en-US" altLang="zh-CN" b="0" i="1" dirty="0" smtClean="0">
                                          <a:latin typeface="Cambria Math" panose="02040503050406030204" pitchFamily="18" charset="0"/>
                                        </a:rPr>
                                        <m:t>𝑖</m:t>
                                      </m:r>
                                    </m:sub>
                                  </m:sSub>
                                </m:e>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1" i="1" dirty="0">
                                      <a:latin typeface="Cambria Math" panose="02040503050406030204" pitchFamily="18" charset="0"/>
                                    </a:rPr>
                                    <m:t>𝒙</m:t>
                                  </m:r>
                                </m:e>
                              </m:d>
                            </m:e>
                          </m:func>
                        </m:e>
                      </m:nary>
                    </m:oMath>
                  </m:oMathPara>
                </a14:m>
                <a:endParaRPr lang="en-US" altLang="zh-CN" dirty="0"/>
              </a:p>
            </p:txBody>
          </p:sp>
        </mc:Choice>
        <mc:Fallback xmlns="">
          <p:sp>
            <p:nvSpPr>
              <p:cNvPr id="3" name="内容占位符 2">
                <a:extLst>
                  <a:ext uri="{FF2B5EF4-FFF2-40B4-BE49-F238E27FC236}">
                    <a16:creationId xmlns:a16="http://schemas.microsoft.com/office/drawing/2014/main" id="{00021AC4-348A-49F9-BF80-8D3DC0A74268}"/>
                  </a:ext>
                </a:extLst>
              </p:cNvPr>
              <p:cNvSpPr>
                <a:spLocks noGrp="1" noRot="1" noChangeAspect="1" noMove="1" noResize="1" noEditPoints="1" noAdjustHandles="1" noChangeArrowheads="1" noChangeShapeType="1" noTextEdit="1"/>
              </p:cNvSpPr>
              <p:nvPr>
                <p:ph idx="1"/>
              </p:nvPr>
            </p:nvSpPr>
            <p:spPr>
              <a:xfrm>
                <a:off x="1613829" y="1218052"/>
                <a:ext cx="8282011" cy="2409095"/>
              </a:xfrm>
              <a:blipFill>
                <a:blip r:embed="rId3"/>
                <a:stretch>
                  <a:fillRect l="-1531" t="-17368" b="-7842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964F4091-ABCD-426C-B708-2507D7591C7A}"/>
              </a:ext>
            </a:extLst>
          </p:cNvPr>
          <p:cNvSpPr>
            <a:spLocks noGrp="1"/>
          </p:cNvSpPr>
          <p:nvPr>
            <p:ph type="sldNum" sz="quarter" idx="12"/>
          </p:nvPr>
        </p:nvSpPr>
        <p:spPr/>
        <p:txBody>
          <a:bodyPr/>
          <a:lstStyle/>
          <a:p>
            <a:fld id="{DC8BB421-126E-41CB-B73A-69D52E98CAE3}" type="slidenum">
              <a:rPr lang="zh-CN" altLang="en-US" smtClean="0"/>
              <a:t>56</a:t>
            </a:fld>
            <a:endParaRPr lang="zh-CN" altLang="en-US"/>
          </a:p>
        </p:txBody>
      </p:sp>
      <p:pic>
        <p:nvPicPr>
          <p:cNvPr id="7" name="图片 6">
            <a:extLst>
              <a:ext uri="{FF2B5EF4-FFF2-40B4-BE49-F238E27FC236}">
                <a16:creationId xmlns:a16="http://schemas.microsoft.com/office/drawing/2014/main" id="{87E6360C-F651-453E-A775-BEDDD21C5CF5}"/>
              </a:ext>
            </a:extLst>
          </p:cNvPr>
          <p:cNvPicPr>
            <a:picLocks noChangeAspect="1"/>
          </p:cNvPicPr>
          <p:nvPr/>
        </p:nvPicPr>
        <p:blipFill>
          <a:blip r:embed="rId4"/>
          <a:stretch>
            <a:fillRect/>
          </a:stretch>
        </p:blipFill>
        <p:spPr>
          <a:xfrm>
            <a:off x="3624765" y="3627147"/>
            <a:ext cx="4932948" cy="2778135"/>
          </a:xfrm>
          <a:prstGeom prst="rect">
            <a:avLst/>
          </a:prstGeom>
        </p:spPr>
      </p:pic>
    </p:spTree>
    <p:extLst>
      <p:ext uri="{BB962C8B-B14F-4D97-AF65-F5344CB8AC3E}">
        <p14:creationId xmlns:p14="http://schemas.microsoft.com/office/powerpoint/2010/main" val="1182268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E0806-E890-4E07-9A35-0FC16DA6FBD2}"/>
              </a:ext>
            </a:extLst>
          </p:cNvPr>
          <p:cNvSpPr>
            <a:spLocks noGrp="1"/>
          </p:cNvSpPr>
          <p:nvPr>
            <p:ph type="title"/>
          </p:nvPr>
        </p:nvSpPr>
        <p:spPr/>
        <p:txBody>
          <a:bodyPr/>
          <a:lstStyle/>
          <a:p>
            <a:r>
              <a:rPr lang="en-US" altLang="zh-CN" dirty="0"/>
              <a:t>Decoding - Beam Search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57974F7-B62D-4453-9C54-BB529EAD930C}"/>
                  </a:ext>
                </a:extLst>
              </p:cNvPr>
              <p:cNvSpPr>
                <a:spLocks noGrp="1"/>
              </p:cNvSpPr>
              <p:nvPr>
                <p:ph idx="1"/>
              </p:nvPr>
            </p:nvSpPr>
            <p:spPr>
              <a:xfrm>
                <a:off x="658813" y="1165225"/>
                <a:ext cx="11553826" cy="5692775"/>
              </a:xfrm>
            </p:spPr>
            <p:txBody>
              <a:bodyPr lIns="90000">
                <a:noAutofit/>
              </a:bodyPr>
              <a:lstStyle/>
              <a:p>
                <a:pPr marL="0" indent="0">
                  <a:buNone/>
                </a:pPr>
                <a:r>
                  <a:rPr lang="en-US" altLang="zh-CN" b="1" dirty="0">
                    <a:solidFill>
                      <a:srgbClr val="0E419C"/>
                    </a:solidFill>
                  </a:rPr>
                  <a:t>Scoring</a:t>
                </a:r>
                <a:r>
                  <a:rPr lang="en-US" altLang="zh-CN" dirty="0"/>
                  <a:t>: </a:t>
                </a:r>
                <a14:m>
                  <m:oMath xmlns:m="http://schemas.openxmlformats.org/officeDocument/2006/math">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𝑡</m:t>
                        </m:r>
                      </m:sup>
                      <m:e>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log</m:t>
                            </m:r>
                          </m:fName>
                          <m:e>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b="0" i="1" dirty="0">
                                        <a:latin typeface="Cambria Math" panose="02040503050406030204" pitchFamily="18" charset="0"/>
                                      </a:rPr>
                                      <m:t>𝑦</m:t>
                                    </m:r>
                                  </m:e>
                                  <m:sub>
                                    <m:r>
                                      <a:rPr lang="en-US" altLang="zh-CN" b="0" i="1" dirty="0" smtClean="0">
                                        <a:latin typeface="Cambria Math" panose="02040503050406030204" pitchFamily="18" charset="0"/>
                                      </a:rPr>
                                      <m:t>𝑖</m:t>
                                    </m:r>
                                  </m:sub>
                                </m:sSub>
                              </m:e>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1</m:t>
                                    </m:r>
                                  </m:sub>
                                </m:sSub>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en-US" altLang="zh-CN" b="1" i="1" dirty="0">
                                    <a:latin typeface="Cambria Math" panose="02040503050406030204" pitchFamily="18" charset="0"/>
                                  </a:rPr>
                                  <m:t>𝒙</m:t>
                                </m:r>
                              </m:e>
                            </m:d>
                          </m:e>
                        </m:func>
                      </m:e>
                    </m:nary>
                  </m:oMath>
                </a14:m>
                <a:r>
                  <a:rPr lang="en-US" altLang="zh-CN" dirty="0"/>
                  <a:t>, it is </a:t>
                </a:r>
                <a:r>
                  <a:rPr lang="en-US" altLang="zh-CN" b="1" dirty="0">
                    <a:solidFill>
                      <a:srgbClr val="0E419C"/>
                    </a:solidFill>
                  </a:rPr>
                  <a:t>biased</a:t>
                </a:r>
                <a:r>
                  <a:rPr lang="en-US" altLang="zh-CN" dirty="0"/>
                  <a:t> towards to short translations.</a:t>
                </a:r>
              </a:p>
              <a:p>
                <a:pPr marL="0" indent="0">
                  <a:buNone/>
                </a:pPr>
                <a:r>
                  <a:rPr lang="en-US" altLang="zh-CN" b="1" dirty="0">
                    <a:solidFill>
                      <a:srgbClr val="0E419C"/>
                    </a:solidFill>
                  </a:rPr>
                  <a:t>Reason</a:t>
                </a:r>
                <a:r>
                  <a:rPr lang="en-US" altLang="zh-CN" dirty="0"/>
                  <a:t>: models generally assign lower probabilities to longer strings, a naive algorithm would also choose shorter strings for </a:t>
                </a:r>
                <a14:m>
                  <m:oMath xmlns:m="http://schemas.openxmlformats.org/officeDocument/2006/math">
                    <m:r>
                      <a:rPr lang="en-US" altLang="zh-CN" b="1" i="1" dirty="0" smtClean="0">
                        <a:latin typeface="Cambria Math" panose="02040503050406030204" pitchFamily="18" charset="0"/>
                      </a:rPr>
                      <m:t>𝒚</m:t>
                    </m:r>
                  </m:oMath>
                </a14:m>
                <a:r>
                  <a:rPr lang="en-US" altLang="zh-CN" dirty="0"/>
                  <a:t>.</a:t>
                </a:r>
              </a:p>
              <a:p>
                <a:pPr marL="0" indent="0">
                  <a:buNone/>
                </a:pPr>
                <a:r>
                  <a:rPr lang="en-US" altLang="zh-CN" b="1" dirty="0">
                    <a:solidFill>
                      <a:srgbClr val="0E419C"/>
                    </a:solidFill>
                  </a:rPr>
                  <a:t>Strategy</a:t>
                </a:r>
                <a:r>
                  <a:rPr lang="en-US" altLang="zh-CN" dirty="0"/>
                  <a:t>:</a:t>
                </a:r>
                <a:r>
                  <a:rPr lang="zh-CN" altLang="en-US" dirty="0"/>
                  <a:t> </a:t>
                </a:r>
                <a:r>
                  <a:rPr lang="en-US" altLang="zh-CN" dirty="0"/>
                  <a:t>apply some form of length normalization to each of the hypotheses.</a:t>
                </a:r>
              </a:p>
              <a:p>
                <a:pPr marL="0" indent="0">
                  <a:buNone/>
                </a:pPr>
                <a:r>
                  <a:rPr lang="en-US" altLang="zh-CN" b="1" dirty="0">
                    <a:solidFill>
                      <a:srgbClr val="0E419C"/>
                    </a:solidFill>
                  </a:rPr>
                  <a:t>Example</a:t>
                </a:r>
                <a:r>
                  <a:rPr lang="en-US" altLang="zh-CN" dirty="0"/>
                  <a:t> </a:t>
                </a:r>
                <a:r>
                  <a:rPr lang="en-US" altLang="zh-CN" b="1" dirty="0">
                    <a:solidFill>
                      <a:srgbClr val="0E419C"/>
                    </a:solidFill>
                  </a:rPr>
                  <a:t>solution</a:t>
                </a:r>
                <a:r>
                  <a:rPr lang="en-US" altLang="zh-CN" dirty="0"/>
                  <a:t>: </a:t>
                </a: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score</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𝒚</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𝒚</m:t>
                              </m:r>
                            </m:e>
                            <m:e>
                              <m:r>
                                <a:rPr lang="en-US" altLang="zh-CN" b="1" i="1" smtClean="0">
                                  <a:latin typeface="Cambria Math" panose="02040503050406030204" pitchFamily="18" charset="0"/>
                                </a:rPr>
                                <m:t>𝒙</m:t>
                              </m:r>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𝑇</m:t>
                          </m:r>
                        </m:sup>
                        <m:e>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1" i="1" smtClean="0">
                                      <a:latin typeface="Cambria Math" panose="02040503050406030204" pitchFamily="18" charset="0"/>
                                    </a:rPr>
                                    <m:t>𝒙</m:t>
                                  </m:r>
                                </m:e>
                              </m:d>
                            </m:e>
                          </m:func>
                        </m:e>
                      </m:nary>
                    </m:oMath>
                  </m:oMathPara>
                </a14:m>
                <a:endParaRPr lang="zh-CN" altLang="en-US" dirty="0"/>
              </a:p>
            </p:txBody>
          </p:sp>
        </mc:Choice>
        <mc:Fallback xmlns="">
          <p:sp>
            <p:nvSpPr>
              <p:cNvPr id="3" name="内容占位符 2">
                <a:extLst>
                  <a:ext uri="{FF2B5EF4-FFF2-40B4-BE49-F238E27FC236}">
                    <a16:creationId xmlns:a16="http://schemas.microsoft.com/office/drawing/2014/main" id="{857974F7-B62D-4453-9C54-BB529EAD930C}"/>
                  </a:ext>
                </a:extLst>
              </p:cNvPr>
              <p:cNvSpPr>
                <a:spLocks noGrp="1" noRot="1" noChangeAspect="1" noMove="1" noResize="1" noEditPoints="1" noAdjustHandles="1" noChangeArrowheads="1" noChangeShapeType="1" noTextEdit="1"/>
              </p:cNvSpPr>
              <p:nvPr>
                <p:ph idx="1"/>
              </p:nvPr>
            </p:nvSpPr>
            <p:spPr>
              <a:xfrm>
                <a:off x="658813" y="1165225"/>
                <a:ext cx="11553826" cy="5692775"/>
              </a:xfrm>
              <a:blipFill>
                <a:blip r:embed="rId3"/>
                <a:stretch>
                  <a:fillRect l="-1098" t="-11581" r="-1756" b="-34967"/>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B937F4D1-8F9D-47B6-AC39-226A23FD7219}"/>
              </a:ext>
            </a:extLst>
          </p:cNvPr>
          <p:cNvSpPr>
            <a:spLocks noGrp="1"/>
          </p:cNvSpPr>
          <p:nvPr>
            <p:ph type="sldNum" sz="quarter" idx="12"/>
          </p:nvPr>
        </p:nvSpPr>
        <p:spPr/>
        <p:txBody>
          <a:bodyPr/>
          <a:lstStyle/>
          <a:p>
            <a:fld id="{DC8BB421-126E-41CB-B73A-69D52E98CAE3}" type="slidenum">
              <a:rPr lang="zh-CN" altLang="en-US" smtClean="0"/>
              <a:t>57</a:t>
            </a:fld>
            <a:endParaRPr lang="zh-CN" altLang="en-US"/>
          </a:p>
        </p:txBody>
      </p:sp>
    </p:spTree>
    <p:extLst>
      <p:ext uri="{BB962C8B-B14F-4D97-AF65-F5344CB8AC3E}">
        <p14:creationId xmlns:p14="http://schemas.microsoft.com/office/powerpoint/2010/main" val="2199086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5F9D-E29F-8542-A579-396B93C73F75}"/>
              </a:ext>
            </a:extLst>
          </p:cNvPr>
          <p:cNvSpPr>
            <a:spLocks noGrp="1"/>
          </p:cNvSpPr>
          <p:nvPr>
            <p:ph type="title"/>
          </p:nvPr>
        </p:nvSpPr>
        <p:spPr/>
        <p:txBody>
          <a:bodyPr/>
          <a:lstStyle/>
          <a:p>
            <a:r>
              <a:rPr lang="en-US" altLang="zh-CN" dirty="0"/>
              <a:t>Decoding - Practice</a:t>
            </a:r>
            <a:endParaRPr lang="en-CN" dirty="0"/>
          </a:p>
        </p:txBody>
      </p:sp>
      <p:sp>
        <p:nvSpPr>
          <p:cNvPr id="4" name="Slide Number Placeholder 3">
            <a:extLst>
              <a:ext uri="{FF2B5EF4-FFF2-40B4-BE49-F238E27FC236}">
                <a16:creationId xmlns:a16="http://schemas.microsoft.com/office/drawing/2014/main" id="{67003BF4-A49C-C84C-9084-CDDB3D6D1CA1}"/>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7682A89A-49CE-9D43-9964-413E1FA76A9C}"/>
                  </a:ext>
                </a:extLst>
              </p:cNvPr>
              <p:cNvSpPr>
                <a:spLocks noGrp="1"/>
              </p:cNvSpPr>
              <p:nvPr>
                <p:ph idx="1"/>
              </p:nvPr>
            </p:nvSpPr>
            <p:spPr>
              <a:xfrm>
                <a:off x="623150" y="1055874"/>
                <a:ext cx="9935630" cy="1186307"/>
              </a:xfrm>
            </p:spPr>
            <p:txBody>
              <a:bodyPr>
                <a:noAutofit/>
              </a:bodyPr>
              <a:lstStyle/>
              <a:p>
                <a:pPr marL="0" indent="0">
                  <a:spcBef>
                    <a:spcPts val="600"/>
                  </a:spcBef>
                  <a:spcAft>
                    <a:spcPts val="600"/>
                  </a:spcAft>
                  <a:buNone/>
                </a:pPr>
                <a:r>
                  <a:rPr lang="en-US" altLang="zh-CN" dirty="0"/>
                  <a:t>Real-world NMT systems usually set </a:t>
                </a:r>
                <a14:m>
                  <m:oMath xmlns:m="http://schemas.openxmlformats.org/officeDocument/2006/math">
                    <m:r>
                      <a:rPr lang="en-US" altLang="zh-CN" b="0" i="1" smtClean="0">
                        <a:latin typeface="Cambria Math" panose="02040503050406030204" pitchFamily="18" charset="0"/>
                      </a:rPr>
                      <m:t>𝑘</m:t>
                    </m:r>
                  </m:oMath>
                </a14:m>
                <a:r>
                  <a:rPr lang="zh-CN" altLang="en-US" dirty="0"/>
                  <a:t> </a:t>
                </a:r>
                <a:r>
                  <a:rPr lang="en-US" altLang="zh-CN" dirty="0"/>
                  <a:t>in the range [5,10]</a:t>
                </a:r>
              </a:p>
              <a:p>
                <a:pPr marL="0" indent="0">
                  <a:spcBef>
                    <a:spcPts val="600"/>
                  </a:spcBef>
                  <a:spcAft>
                    <a:spcPts val="600"/>
                  </a:spcAft>
                  <a:buNone/>
                </a:pPr>
                <a:r>
                  <a:rPr lang="en-US" altLang="zh-CN" dirty="0"/>
                  <a:t>NMT usually contains multiple translation options</a:t>
                </a:r>
              </a:p>
              <a:p>
                <a:pPr>
                  <a:spcBef>
                    <a:spcPts val="600"/>
                  </a:spcBef>
                  <a:spcAft>
                    <a:spcPts val="600"/>
                  </a:spcAft>
                </a:pPr>
                <a:endParaRPr lang="zh-CN" altLang="en-US" dirty="0"/>
              </a:p>
            </p:txBody>
          </p:sp>
        </mc:Choice>
        <mc:Fallback xmlns="">
          <p:sp>
            <p:nvSpPr>
              <p:cNvPr id="5" name="内容占位符 2">
                <a:extLst>
                  <a:ext uri="{FF2B5EF4-FFF2-40B4-BE49-F238E27FC236}">
                    <a16:creationId xmlns:a16="http://schemas.microsoft.com/office/drawing/2014/main" id="{7682A89A-49CE-9D43-9964-413E1FA76A9C}"/>
                  </a:ext>
                </a:extLst>
              </p:cNvPr>
              <p:cNvSpPr>
                <a:spLocks noGrp="1" noRot="1" noChangeAspect="1" noMove="1" noResize="1" noEditPoints="1" noAdjustHandles="1" noChangeArrowheads="1" noChangeShapeType="1" noTextEdit="1"/>
              </p:cNvSpPr>
              <p:nvPr>
                <p:ph idx="1"/>
              </p:nvPr>
            </p:nvSpPr>
            <p:spPr>
              <a:xfrm>
                <a:off x="623150" y="1055874"/>
                <a:ext cx="9935630" cy="1186307"/>
              </a:xfrm>
              <a:blipFill>
                <a:blip r:embed="rId2"/>
                <a:stretch>
                  <a:fillRect l="-1276" t="-7447" b="-6383"/>
                </a:stretch>
              </a:blipFill>
            </p:spPr>
            <p:txBody>
              <a:bodyPr/>
              <a:lstStyle/>
              <a:p>
                <a:r>
                  <a:rPr lang="en-CN">
                    <a:noFill/>
                  </a:rPr>
                  <a:t> </a:t>
                </a:r>
              </a:p>
            </p:txBody>
          </p:sp>
        </mc:Fallback>
      </mc:AlternateContent>
      <p:pic>
        <p:nvPicPr>
          <p:cNvPr id="6" name="图片 7">
            <a:extLst>
              <a:ext uri="{FF2B5EF4-FFF2-40B4-BE49-F238E27FC236}">
                <a16:creationId xmlns:a16="http://schemas.microsoft.com/office/drawing/2014/main" id="{97C5C054-DE6D-2445-82F5-1E8574145B43}"/>
              </a:ext>
            </a:extLst>
          </p:cNvPr>
          <p:cNvPicPr>
            <a:picLocks noChangeAspect="1"/>
          </p:cNvPicPr>
          <p:nvPr/>
        </p:nvPicPr>
        <p:blipFill>
          <a:blip r:embed="rId3"/>
          <a:stretch>
            <a:fillRect/>
          </a:stretch>
        </p:blipFill>
        <p:spPr>
          <a:xfrm>
            <a:off x="623150" y="2404743"/>
            <a:ext cx="10344324" cy="3989705"/>
          </a:xfrm>
          <a:prstGeom prst="rect">
            <a:avLst/>
          </a:prstGeom>
        </p:spPr>
      </p:pic>
      <p:sp>
        <p:nvSpPr>
          <p:cNvPr id="7" name="矩形 8">
            <a:extLst>
              <a:ext uri="{FF2B5EF4-FFF2-40B4-BE49-F238E27FC236}">
                <a16:creationId xmlns:a16="http://schemas.microsoft.com/office/drawing/2014/main" id="{BD95E8AD-0025-9E40-BA7E-5D7C3227DDA5}"/>
              </a:ext>
            </a:extLst>
          </p:cNvPr>
          <p:cNvSpPr/>
          <p:nvPr/>
        </p:nvSpPr>
        <p:spPr>
          <a:xfrm>
            <a:off x="6342913" y="4633148"/>
            <a:ext cx="4275772" cy="3585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419C"/>
              </a:solidFill>
            </a:endParaRPr>
          </a:p>
        </p:txBody>
      </p:sp>
      <p:sp>
        <p:nvSpPr>
          <p:cNvPr id="8" name="矩形 9">
            <a:extLst>
              <a:ext uri="{FF2B5EF4-FFF2-40B4-BE49-F238E27FC236}">
                <a16:creationId xmlns:a16="http://schemas.microsoft.com/office/drawing/2014/main" id="{C6F61482-41B4-0247-9F19-22F783EEEEAB}"/>
              </a:ext>
            </a:extLst>
          </p:cNvPr>
          <p:cNvSpPr/>
          <p:nvPr/>
        </p:nvSpPr>
        <p:spPr>
          <a:xfrm>
            <a:off x="6342913" y="5484999"/>
            <a:ext cx="4275772" cy="41161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E419C"/>
              </a:solidFill>
            </a:endParaRPr>
          </a:p>
        </p:txBody>
      </p:sp>
      <p:sp>
        <p:nvSpPr>
          <p:cNvPr id="9" name="文本框 10">
            <a:extLst>
              <a:ext uri="{FF2B5EF4-FFF2-40B4-BE49-F238E27FC236}">
                <a16:creationId xmlns:a16="http://schemas.microsoft.com/office/drawing/2014/main" id="{A28403B4-96B3-174E-AC4C-7BD83B8B1219}"/>
              </a:ext>
            </a:extLst>
          </p:cNvPr>
          <p:cNvSpPr txBox="1"/>
          <p:nvPr/>
        </p:nvSpPr>
        <p:spPr>
          <a:xfrm>
            <a:off x="10841744" y="4577248"/>
            <a:ext cx="1348446" cy="461665"/>
          </a:xfrm>
          <a:prstGeom prst="rect">
            <a:avLst/>
          </a:prstGeom>
          <a:noFill/>
        </p:spPr>
        <p:txBody>
          <a:bodyPr vert="horz" wrap="none" rtlCol="0">
            <a:spAutoFit/>
          </a:bodyPr>
          <a:lstStyle/>
          <a:p>
            <a:r>
              <a:rPr lang="en-US" altLang="zh-CN" sz="2400" dirty="0">
                <a:solidFill>
                  <a:srgbClr val="FF0000"/>
                </a:solidFill>
              </a:rPr>
              <a:t>Option 1</a:t>
            </a:r>
            <a:endParaRPr lang="zh-CN" altLang="en-US" sz="2400" dirty="0">
              <a:solidFill>
                <a:srgbClr val="FF0000"/>
              </a:solidFill>
            </a:endParaRPr>
          </a:p>
        </p:txBody>
      </p:sp>
      <p:sp>
        <p:nvSpPr>
          <p:cNvPr id="10" name="文本框 11">
            <a:extLst>
              <a:ext uri="{FF2B5EF4-FFF2-40B4-BE49-F238E27FC236}">
                <a16:creationId xmlns:a16="http://schemas.microsoft.com/office/drawing/2014/main" id="{8E306D96-FBEC-5245-B548-1A0814EA92B5}"/>
              </a:ext>
            </a:extLst>
          </p:cNvPr>
          <p:cNvSpPr txBox="1"/>
          <p:nvPr/>
        </p:nvSpPr>
        <p:spPr>
          <a:xfrm>
            <a:off x="10841744" y="5459971"/>
            <a:ext cx="1348446" cy="461665"/>
          </a:xfrm>
          <a:prstGeom prst="rect">
            <a:avLst/>
          </a:prstGeom>
          <a:noFill/>
        </p:spPr>
        <p:txBody>
          <a:bodyPr vert="horz" wrap="none" rtlCol="0">
            <a:spAutoFit/>
          </a:bodyPr>
          <a:lstStyle/>
          <a:p>
            <a:r>
              <a:rPr lang="en-US" altLang="zh-CN" sz="2400" dirty="0">
                <a:solidFill>
                  <a:srgbClr val="00B0F0"/>
                </a:solidFill>
              </a:rPr>
              <a:t>Option 2</a:t>
            </a:r>
            <a:endParaRPr lang="zh-CN" altLang="en-US" sz="2400" dirty="0">
              <a:solidFill>
                <a:srgbClr val="00B0F0"/>
              </a:solidFill>
            </a:endParaRPr>
          </a:p>
        </p:txBody>
      </p:sp>
    </p:spTree>
    <p:extLst>
      <p:ext uri="{BB962C8B-B14F-4D97-AF65-F5344CB8AC3E}">
        <p14:creationId xmlns:p14="http://schemas.microsoft.com/office/powerpoint/2010/main" val="2338721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78EC6-5794-4C67-87E9-4C26D0630F82}"/>
              </a:ext>
            </a:extLst>
          </p:cNvPr>
          <p:cNvSpPr>
            <a:spLocks noGrp="1"/>
          </p:cNvSpPr>
          <p:nvPr>
            <p:ph type="title"/>
          </p:nvPr>
        </p:nvSpPr>
        <p:spPr/>
        <p:txBody>
          <a:bodyPr/>
          <a:lstStyle/>
          <a:p>
            <a:r>
              <a:rPr lang="en-US" altLang="zh-CN" dirty="0"/>
              <a:t>OOV Problems</a:t>
            </a:r>
            <a:endParaRPr lang="zh-CN" altLang="en-US" dirty="0"/>
          </a:p>
        </p:txBody>
      </p:sp>
      <p:sp>
        <p:nvSpPr>
          <p:cNvPr id="3" name="内容占位符 2">
            <a:extLst>
              <a:ext uri="{FF2B5EF4-FFF2-40B4-BE49-F238E27FC236}">
                <a16:creationId xmlns:a16="http://schemas.microsoft.com/office/drawing/2014/main" id="{D637E98C-1F54-49C0-A862-23E5FC118BC7}"/>
              </a:ext>
            </a:extLst>
          </p:cNvPr>
          <p:cNvSpPr>
            <a:spLocks noGrp="1"/>
          </p:cNvSpPr>
          <p:nvPr>
            <p:ph idx="1"/>
          </p:nvPr>
        </p:nvSpPr>
        <p:spPr>
          <a:xfrm>
            <a:off x="658813" y="1024778"/>
            <a:ext cx="10923587" cy="3992795"/>
          </a:xfrm>
        </p:spPr>
        <p:txBody>
          <a:bodyPr>
            <a:noAutofit/>
          </a:bodyPr>
          <a:lstStyle/>
          <a:p>
            <a:pPr marL="0" indent="0">
              <a:buNone/>
            </a:pPr>
            <a:r>
              <a:rPr lang="en-US" altLang="zh-CN" dirty="0"/>
              <a:t>Two type of approaches to address out-of-vocabulary (OOV) words.</a:t>
            </a:r>
          </a:p>
          <a:p>
            <a:pPr lvl="1"/>
            <a:r>
              <a:rPr lang="en-US" altLang="zh-CN" dirty="0"/>
              <a:t>simply </a:t>
            </a:r>
            <a:r>
              <a:rPr lang="en-US" altLang="zh-CN" b="1" dirty="0">
                <a:solidFill>
                  <a:srgbClr val="0E419C"/>
                </a:solidFill>
              </a:rPr>
              <a:t>copy</a:t>
            </a:r>
            <a:r>
              <a:rPr lang="en-US" altLang="zh-CN" dirty="0"/>
              <a:t> rare words from source to target</a:t>
            </a:r>
          </a:p>
          <a:p>
            <a:pPr lvl="1"/>
            <a:endParaRPr lang="en-US" altLang="zh-CN" dirty="0"/>
          </a:p>
          <a:p>
            <a:pPr lvl="1"/>
            <a:endParaRPr lang="en-US" altLang="zh-CN" dirty="0"/>
          </a:p>
          <a:p>
            <a:pPr marL="457200" lvl="1" indent="0">
              <a:buNone/>
            </a:pPr>
            <a:endParaRPr lang="en-US" altLang="zh-CN" dirty="0"/>
          </a:p>
          <a:p>
            <a:pPr lvl="1"/>
            <a:r>
              <a:rPr lang="en-US" altLang="zh-CN" dirty="0"/>
              <a:t>use </a:t>
            </a:r>
            <a:r>
              <a:rPr lang="en-US" altLang="zh-CN" b="1" dirty="0">
                <a:solidFill>
                  <a:srgbClr val="0E419C"/>
                </a:solidFill>
              </a:rPr>
              <a:t>sub-word units</a:t>
            </a:r>
            <a:r>
              <a:rPr lang="en-US" altLang="zh-CN" dirty="0"/>
              <a:t>, e.g., characters, mixed words/characters.</a:t>
            </a:r>
            <a:r>
              <a:rPr lang="zh-CN" altLang="en-US" dirty="0"/>
              <a:t> </a:t>
            </a:r>
            <a:endParaRPr lang="zh-CN" altLang="en-US" b="1" dirty="0"/>
          </a:p>
        </p:txBody>
      </p:sp>
      <p:sp>
        <p:nvSpPr>
          <p:cNvPr id="4" name="灯片编号占位符 3">
            <a:extLst>
              <a:ext uri="{FF2B5EF4-FFF2-40B4-BE49-F238E27FC236}">
                <a16:creationId xmlns:a16="http://schemas.microsoft.com/office/drawing/2014/main" id="{3D595F1E-5815-436B-BB1F-59684CF3EC4E}"/>
              </a:ext>
            </a:extLst>
          </p:cNvPr>
          <p:cNvSpPr>
            <a:spLocks noGrp="1"/>
          </p:cNvSpPr>
          <p:nvPr>
            <p:ph type="sldNum" sz="quarter" idx="12"/>
          </p:nvPr>
        </p:nvSpPr>
        <p:spPr/>
        <p:txBody>
          <a:bodyPr/>
          <a:lstStyle/>
          <a:p>
            <a:fld id="{DC8BB421-126E-41CB-B73A-69D52E98CAE3}" type="slidenum">
              <a:rPr lang="zh-CN" altLang="en-US" smtClean="0"/>
              <a:t>59</a:t>
            </a:fld>
            <a:endParaRPr lang="zh-CN" altLang="en-US"/>
          </a:p>
        </p:txBody>
      </p:sp>
      <p:pic>
        <p:nvPicPr>
          <p:cNvPr id="6" name="图片 5">
            <a:extLst>
              <a:ext uri="{FF2B5EF4-FFF2-40B4-BE49-F238E27FC236}">
                <a16:creationId xmlns:a16="http://schemas.microsoft.com/office/drawing/2014/main" id="{10E8A615-8C08-4120-8FEC-379317A512F7}"/>
              </a:ext>
            </a:extLst>
          </p:cNvPr>
          <p:cNvPicPr>
            <a:picLocks noChangeAspect="1"/>
          </p:cNvPicPr>
          <p:nvPr/>
        </p:nvPicPr>
        <p:blipFill>
          <a:blip r:embed="rId3"/>
          <a:stretch>
            <a:fillRect/>
          </a:stretch>
        </p:blipFill>
        <p:spPr>
          <a:xfrm>
            <a:off x="2184594" y="2360939"/>
            <a:ext cx="7091291" cy="2136122"/>
          </a:xfrm>
          <a:prstGeom prst="rect">
            <a:avLst/>
          </a:prstGeom>
        </p:spPr>
      </p:pic>
      <p:sp>
        <p:nvSpPr>
          <p:cNvPr id="9" name="文本框 8">
            <a:extLst>
              <a:ext uri="{FF2B5EF4-FFF2-40B4-BE49-F238E27FC236}">
                <a16:creationId xmlns:a16="http://schemas.microsoft.com/office/drawing/2014/main" id="{90F7ECCB-484C-4246-ABCF-673AEE7C46FD}"/>
              </a:ext>
            </a:extLst>
          </p:cNvPr>
          <p:cNvSpPr txBox="1"/>
          <p:nvPr/>
        </p:nvSpPr>
        <p:spPr>
          <a:xfrm>
            <a:off x="658813" y="5066407"/>
            <a:ext cx="9988867" cy="1723549"/>
          </a:xfrm>
          <a:prstGeom prst="rect">
            <a:avLst/>
          </a:prstGeom>
          <a:noFill/>
        </p:spPr>
        <p:txBody>
          <a:bodyPr wrap="square" rtlCol="0">
            <a:spAutoFit/>
          </a:bodyPr>
          <a:lstStyle/>
          <a:p>
            <a:pPr>
              <a:spcAft>
                <a:spcPts val="600"/>
              </a:spcAft>
            </a:pPr>
            <a:r>
              <a:rPr lang="en-US" altLang="zh-CN" sz="2400" b="1" dirty="0"/>
              <a:t>Wordpiece</a:t>
            </a:r>
            <a:r>
              <a:rPr lang="en-US" altLang="zh-CN" sz="2400" dirty="0"/>
              <a:t>: use a special symbol at the beginning of each token</a:t>
            </a:r>
          </a:p>
          <a:p>
            <a:pPr>
              <a:spcAft>
                <a:spcPts val="600"/>
              </a:spcAft>
            </a:pPr>
            <a:r>
              <a:rPr lang="en-US" altLang="zh-CN" sz="2400" b="1" dirty="0"/>
              <a:t>Words</a:t>
            </a:r>
            <a:r>
              <a:rPr lang="en-US" altLang="zh-CN" sz="2400" dirty="0"/>
              <a:t>: Jet makers feud over seat width with big orders at stake </a:t>
            </a:r>
          </a:p>
          <a:p>
            <a:pPr>
              <a:spcAft>
                <a:spcPts val="600"/>
              </a:spcAft>
            </a:pPr>
            <a:r>
              <a:rPr lang="en-US" altLang="zh-CN" sz="2400" b="1" dirty="0"/>
              <a:t>Word pieces</a:t>
            </a:r>
            <a:r>
              <a:rPr lang="en-US" altLang="zh-CN" sz="2400" dirty="0"/>
              <a:t>: _J et _makers _fe ud _over _seat _width _with _big _orders _at _stake</a:t>
            </a:r>
            <a:endParaRPr lang="zh-CN" altLang="en-US" sz="2400" dirty="0"/>
          </a:p>
        </p:txBody>
      </p:sp>
    </p:spTree>
    <p:extLst>
      <p:ext uri="{BB962C8B-B14F-4D97-AF65-F5344CB8AC3E}">
        <p14:creationId xmlns:p14="http://schemas.microsoft.com/office/powerpoint/2010/main" val="1119389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0020-0631-C44B-8AE7-19EDF81F52C4}"/>
              </a:ext>
            </a:extLst>
          </p:cNvPr>
          <p:cNvSpPr>
            <a:spLocks noGrp="1"/>
          </p:cNvSpPr>
          <p:nvPr>
            <p:ph type="title"/>
          </p:nvPr>
        </p:nvSpPr>
        <p:spPr/>
        <p:txBody>
          <a:bodyPr/>
          <a:lstStyle/>
          <a:p>
            <a:r>
              <a:rPr lang="en-US" altLang="zh-CN" dirty="0"/>
              <a:t>1950s: Early Machine Translation</a:t>
            </a:r>
            <a:endParaRPr lang="en-CN" dirty="0"/>
          </a:p>
        </p:txBody>
      </p:sp>
      <p:sp>
        <p:nvSpPr>
          <p:cNvPr id="4" name="Slide Number Placeholder 3">
            <a:extLst>
              <a:ext uri="{FF2B5EF4-FFF2-40B4-BE49-F238E27FC236}">
                <a16:creationId xmlns:a16="http://schemas.microsoft.com/office/drawing/2014/main" id="{21AEC79E-393B-904F-A451-F30310A5C902}"/>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5" name="内容占位符 2">
            <a:extLst>
              <a:ext uri="{FF2B5EF4-FFF2-40B4-BE49-F238E27FC236}">
                <a16:creationId xmlns:a16="http://schemas.microsoft.com/office/drawing/2014/main" id="{65F9452A-DE08-CD4C-B3CC-16AFC1222CA2}"/>
              </a:ext>
            </a:extLst>
          </p:cNvPr>
          <p:cNvSpPr>
            <a:spLocks noGrp="1"/>
          </p:cNvSpPr>
          <p:nvPr>
            <p:ph idx="1"/>
          </p:nvPr>
        </p:nvSpPr>
        <p:spPr>
          <a:xfrm>
            <a:off x="539956" y="1859994"/>
            <a:ext cx="6206255" cy="4503421"/>
          </a:xfrm>
        </p:spPr>
        <p:txBody>
          <a:bodyPr>
            <a:normAutofit/>
          </a:bodyPr>
          <a:lstStyle/>
          <a:p>
            <a:r>
              <a:rPr lang="en-US" altLang="zh-CN" dirty="0"/>
              <a:t>Machine Translation research began in the </a:t>
            </a:r>
            <a:r>
              <a:rPr lang="en-US" altLang="zh-CN" dirty="0">
                <a:solidFill>
                  <a:srgbClr val="0E419C"/>
                </a:solidFill>
              </a:rPr>
              <a:t>early 1950s</a:t>
            </a:r>
            <a:r>
              <a:rPr lang="en-US" altLang="zh-CN" dirty="0"/>
              <a:t>.</a:t>
            </a:r>
          </a:p>
          <a:p>
            <a:r>
              <a:rPr lang="en-US" altLang="zh-CN" dirty="0"/>
              <a:t>Systems were mostly rule-based, using a bilingual dictionary to map Russian words to their English counterparts</a:t>
            </a:r>
          </a:p>
          <a:p>
            <a:r>
              <a:rPr lang="en-US" altLang="zh-CN" dirty="0"/>
              <a:t>First MT conference was held in London (1956)</a:t>
            </a:r>
            <a:endParaRPr lang="zh-CN" altLang="en-US" dirty="0"/>
          </a:p>
        </p:txBody>
      </p:sp>
      <p:pic>
        <p:nvPicPr>
          <p:cNvPr id="6" name="图片 5">
            <a:extLst>
              <a:ext uri="{FF2B5EF4-FFF2-40B4-BE49-F238E27FC236}">
                <a16:creationId xmlns:a16="http://schemas.microsoft.com/office/drawing/2014/main" id="{21A8C3D7-8A29-CE4E-95D9-45A2E26499F9}"/>
              </a:ext>
            </a:extLst>
          </p:cNvPr>
          <p:cNvPicPr>
            <a:picLocks noChangeAspect="1"/>
          </p:cNvPicPr>
          <p:nvPr/>
        </p:nvPicPr>
        <p:blipFill>
          <a:blip r:embed="rId2"/>
          <a:stretch>
            <a:fillRect/>
          </a:stretch>
        </p:blipFill>
        <p:spPr>
          <a:xfrm>
            <a:off x="6746211" y="1002387"/>
            <a:ext cx="4967199" cy="3985200"/>
          </a:xfrm>
          <a:prstGeom prst="rect">
            <a:avLst/>
          </a:prstGeom>
        </p:spPr>
      </p:pic>
      <p:sp>
        <p:nvSpPr>
          <p:cNvPr id="7" name="文本框 6">
            <a:extLst>
              <a:ext uri="{FF2B5EF4-FFF2-40B4-BE49-F238E27FC236}">
                <a16:creationId xmlns:a16="http://schemas.microsoft.com/office/drawing/2014/main" id="{65CD70CF-D5B1-D54F-8E62-2D4E79909775}"/>
              </a:ext>
            </a:extLst>
          </p:cNvPr>
          <p:cNvSpPr txBox="1"/>
          <p:nvPr/>
        </p:nvSpPr>
        <p:spPr>
          <a:xfrm>
            <a:off x="6680394" y="4998006"/>
            <a:ext cx="5029036" cy="1754326"/>
          </a:xfrm>
          <a:prstGeom prst="rect">
            <a:avLst/>
          </a:prstGeom>
          <a:noFill/>
        </p:spPr>
        <p:txBody>
          <a:bodyPr wrap="square" rtlCol="0">
            <a:spAutoFit/>
          </a:bodyPr>
          <a:lstStyle/>
          <a:p>
            <a:pPr algn="ctr"/>
            <a:r>
              <a:rPr lang="en-US" altLang="zh-CN" dirty="0"/>
              <a:t>Electronic “Brain” translates Russian to English.</a:t>
            </a:r>
          </a:p>
          <a:p>
            <a:pPr algn="ctr"/>
            <a:r>
              <a:rPr lang="en-US" altLang="zh-CN" dirty="0"/>
              <a:t>----------------- Paramount News ------------------</a:t>
            </a:r>
          </a:p>
          <a:p>
            <a:pPr algn="ctr"/>
            <a:endParaRPr lang="en-US" altLang="zh-CN" dirty="0"/>
          </a:p>
          <a:p>
            <a:r>
              <a:rPr lang="en-US" altLang="zh-CN" dirty="0"/>
              <a:t>Note: Paramount News is the name on the newsreels produced by </a:t>
            </a:r>
            <a:r>
              <a:rPr lang="en-US" altLang="zh-CN" i="1" dirty="0">
                <a:solidFill>
                  <a:srgbClr val="0E419C"/>
                </a:solidFill>
              </a:rPr>
              <a:t>Paramount Pictures</a:t>
            </a:r>
            <a:r>
              <a:rPr lang="en-US" altLang="zh-CN" dirty="0"/>
              <a:t> from 1927 to 1957.</a:t>
            </a:r>
          </a:p>
        </p:txBody>
      </p:sp>
    </p:spTree>
    <p:extLst>
      <p:ext uri="{BB962C8B-B14F-4D97-AF65-F5344CB8AC3E}">
        <p14:creationId xmlns:p14="http://schemas.microsoft.com/office/powerpoint/2010/main" val="3715374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normAutofit lnSpcReduction="10000"/>
          </a:bodyPr>
          <a:lstStyle/>
          <a:p>
            <a:r>
              <a:rPr lang="en-US" altLang="zh-CN" dirty="0"/>
              <a:t>Introduction</a:t>
            </a:r>
          </a:p>
          <a:p>
            <a:r>
              <a:rPr lang="en-US" altLang="zh-CN" b="1" dirty="0"/>
              <a:t>Methods</a:t>
            </a:r>
            <a:endParaRPr lang="en-US" altLang="zh-CN" dirty="0"/>
          </a:p>
          <a:p>
            <a:pPr lvl="1"/>
            <a:r>
              <a:rPr lang="en-US" altLang="zh-CN" dirty="0"/>
              <a:t>Word-Based Models &amp; Phrase-Based Models</a:t>
            </a:r>
          </a:p>
          <a:p>
            <a:pPr lvl="1"/>
            <a:r>
              <a:rPr lang="en-US" altLang="zh-CN" dirty="0"/>
              <a:t>Encoder-Decoder Models</a:t>
            </a:r>
          </a:p>
          <a:p>
            <a:pPr lvl="2"/>
            <a:r>
              <a:rPr lang="en-US" altLang="zh-CN" dirty="0"/>
              <a:t>Encoder-Decoder with RNNs</a:t>
            </a:r>
          </a:p>
          <a:p>
            <a:pPr lvl="2"/>
            <a:r>
              <a:rPr lang="en-US" altLang="zh-CN" dirty="0"/>
              <a:t>Attention-based</a:t>
            </a:r>
          </a:p>
          <a:p>
            <a:pPr lvl="2"/>
            <a:r>
              <a:rPr lang="en-US" altLang="zh-CN" dirty="0"/>
              <a:t>Decoding: Beam Search</a:t>
            </a:r>
          </a:p>
          <a:p>
            <a:pPr lvl="2"/>
            <a:r>
              <a:rPr lang="en-US" altLang="zh-CN" b="1" dirty="0"/>
              <a:t>Training Data</a:t>
            </a:r>
          </a:p>
          <a:p>
            <a:r>
              <a:rPr lang="en-US" altLang="zh-CN" dirty="0"/>
              <a:t>Evaluation</a:t>
            </a:r>
            <a:endParaRPr lang="zh-CN" altLang="en-US"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60</a:t>
            </a:fld>
            <a:endParaRPr lang="zh-CN" altLang="en-US"/>
          </a:p>
        </p:txBody>
      </p:sp>
    </p:spTree>
    <p:extLst>
      <p:ext uri="{BB962C8B-B14F-4D97-AF65-F5344CB8AC3E}">
        <p14:creationId xmlns:p14="http://schemas.microsoft.com/office/powerpoint/2010/main" val="1529241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7042C-D8AF-4D9E-90E0-1D0A1DCB1C06}"/>
              </a:ext>
            </a:extLst>
          </p:cNvPr>
          <p:cNvSpPr>
            <a:spLocks noGrp="1"/>
          </p:cNvSpPr>
          <p:nvPr>
            <p:ph type="title"/>
          </p:nvPr>
        </p:nvSpPr>
        <p:spPr/>
        <p:txBody>
          <a:bodyPr/>
          <a:lstStyle/>
          <a:p>
            <a:r>
              <a:rPr lang="en-US" altLang="zh-CN" dirty="0"/>
              <a:t>Training corpora</a:t>
            </a:r>
            <a:endParaRPr lang="zh-CN" altLang="en-US" dirty="0"/>
          </a:p>
        </p:txBody>
      </p:sp>
      <p:sp>
        <p:nvSpPr>
          <p:cNvPr id="3" name="内容占位符 2">
            <a:extLst>
              <a:ext uri="{FF2B5EF4-FFF2-40B4-BE49-F238E27FC236}">
                <a16:creationId xmlns:a16="http://schemas.microsoft.com/office/drawing/2014/main" id="{650EBB58-1B81-4CF7-8C41-BE743DDBC7F0}"/>
              </a:ext>
            </a:extLst>
          </p:cNvPr>
          <p:cNvSpPr>
            <a:spLocks noGrp="1"/>
          </p:cNvSpPr>
          <p:nvPr>
            <p:ph idx="1"/>
          </p:nvPr>
        </p:nvSpPr>
        <p:spPr>
          <a:xfrm>
            <a:off x="606426" y="1041904"/>
            <a:ext cx="10102214" cy="5692775"/>
          </a:xfrm>
        </p:spPr>
        <p:txBody>
          <a:bodyPr>
            <a:normAutofit/>
          </a:bodyPr>
          <a:lstStyle/>
          <a:p>
            <a:pPr marL="0" indent="0">
              <a:buNone/>
            </a:pPr>
            <a:r>
              <a:rPr lang="en-US" altLang="zh-CN" sz="2400" dirty="0"/>
              <a:t>Machine translation models are trained on a parallel corpus, or called a bitext. Example corpus:</a:t>
            </a:r>
          </a:p>
          <a:p>
            <a:pPr marL="457200" lvl="1" indent="0">
              <a:buNone/>
            </a:pPr>
            <a:r>
              <a:rPr lang="en-US" altLang="zh-CN" sz="2000" b="1" dirty="0">
                <a:solidFill>
                  <a:srgbClr val="0E419C"/>
                </a:solidFill>
              </a:rPr>
              <a:t>Europarl Corpus</a:t>
            </a:r>
            <a:r>
              <a:rPr lang="en-US" altLang="zh-CN" sz="2000" dirty="0"/>
              <a:t>:</a:t>
            </a:r>
            <a:r>
              <a:rPr lang="zh-CN" altLang="en-US" sz="2000" dirty="0"/>
              <a:t> </a:t>
            </a:r>
            <a:r>
              <a:rPr lang="en-US" altLang="zh-CN" sz="2000" dirty="0"/>
              <a:t>extracted from the proceedings of the European Parliament, contains between 400,000 and 2 million sentences each from 21 European languages. (</a:t>
            </a:r>
            <a:r>
              <a:rPr lang="en-US" altLang="zh-CN" sz="2000" dirty="0">
                <a:solidFill>
                  <a:schemeClr val="tx1">
                    <a:lumMod val="50000"/>
                    <a:lumOff val="50000"/>
                  </a:schemeClr>
                </a:solidFill>
              </a:rPr>
              <a:t>Philipp Koehn, MT Summit 2005, </a:t>
            </a:r>
            <a:r>
              <a:rPr lang="en-US" altLang="zh-CN" sz="2000" dirty="0">
                <a:solidFill>
                  <a:schemeClr val="tx1">
                    <a:lumMod val="50000"/>
                    <a:lumOff val="50000"/>
                  </a:schemeClr>
                </a:solidFill>
                <a:hlinkClick r:id="rId3"/>
              </a:rPr>
              <a:t>https://www.statmt.org/europarl/</a:t>
            </a:r>
            <a:r>
              <a:rPr lang="en-US" altLang="zh-CN" sz="2000" dirty="0"/>
              <a:t>)</a:t>
            </a:r>
          </a:p>
          <a:p>
            <a:pPr marL="457200" lvl="1" indent="0">
              <a:buNone/>
            </a:pPr>
            <a:r>
              <a:rPr lang="en-US" altLang="zh-CN" sz="2000" b="1" dirty="0">
                <a:solidFill>
                  <a:srgbClr val="0E419C"/>
                </a:solidFill>
              </a:rPr>
              <a:t>United Nations Parallel Corpus</a:t>
            </a:r>
            <a:r>
              <a:rPr lang="en-US" altLang="zh-CN" sz="2000" dirty="0"/>
              <a:t>: contains on the order of 10 million sentences in the six official languages of the United Nations (Arabic, Chinese, English, French, Russian, Spanish). (</a:t>
            </a:r>
            <a:r>
              <a:rPr lang="en-US" altLang="zh-CN" sz="2000" dirty="0">
                <a:solidFill>
                  <a:schemeClr val="tx1">
                    <a:lumMod val="50000"/>
                    <a:lumOff val="50000"/>
                  </a:schemeClr>
                </a:solidFill>
              </a:rPr>
              <a:t>Ziemski et al. 2016, </a:t>
            </a:r>
            <a:r>
              <a:rPr lang="en-US" altLang="zh-CN" sz="2000" dirty="0">
                <a:solidFill>
                  <a:schemeClr val="tx1">
                    <a:lumMod val="50000"/>
                    <a:lumOff val="50000"/>
                  </a:schemeClr>
                </a:solidFill>
                <a:hlinkClick r:id="rId4"/>
              </a:rPr>
              <a:t>https://conferences.unite.un.org/uncorpus</a:t>
            </a:r>
            <a:r>
              <a:rPr lang="en-US" altLang="zh-CN" sz="2000" dirty="0"/>
              <a:t>)  </a:t>
            </a:r>
          </a:p>
          <a:p>
            <a:pPr marL="457200" lvl="1" indent="0">
              <a:buNone/>
            </a:pPr>
            <a:r>
              <a:rPr lang="en-US" altLang="zh-CN" sz="2000" b="1" dirty="0">
                <a:solidFill>
                  <a:srgbClr val="0E419C"/>
                </a:solidFill>
              </a:rPr>
              <a:t>OpenSubtitles</a:t>
            </a:r>
            <a:r>
              <a:rPr lang="en-US" altLang="zh-CN" sz="2000" dirty="0"/>
              <a:t>: parallel corpora have been made from movie and TV subtitles. (</a:t>
            </a:r>
            <a:r>
              <a:rPr lang="en-US" altLang="zh-CN" sz="2000" dirty="0">
                <a:solidFill>
                  <a:schemeClr val="tx1">
                    <a:lumMod val="50000"/>
                    <a:lumOff val="50000"/>
                  </a:schemeClr>
                </a:solidFill>
              </a:rPr>
              <a:t>Lison and Tiedemann, 2016,</a:t>
            </a:r>
            <a:r>
              <a:rPr lang="en-US" altLang="zh-CN" sz="2000" dirty="0"/>
              <a:t> </a:t>
            </a:r>
            <a:r>
              <a:rPr lang="en-US" altLang="zh-CN" sz="2000" dirty="0">
                <a:hlinkClick r:id="rId5"/>
              </a:rPr>
              <a:t>http://www.opensubtitles.org/</a:t>
            </a:r>
            <a:r>
              <a:rPr lang="en-US" altLang="zh-CN" sz="2000" dirty="0"/>
              <a:t>) </a:t>
            </a:r>
          </a:p>
          <a:p>
            <a:pPr marL="457200" lvl="1" indent="0">
              <a:buNone/>
            </a:pPr>
            <a:r>
              <a:rPr lang="en-US" altLang="zh-CN" sz="2000" b="1" dirty="0">
                <a:solidFill>
                  <a:srgbClr val="0E419C"/>
                </a:solidFill>
              </a:rPr>
              <a:t>ParaCrawl</a:t>
            </a:r>
            <a:r>
              <a:rPr lang="en-US" altLang="zh-CN" sz="2000" dirty="0"/>
              <a:t>: corpus of 223 million sentence pairs between 23 EU and English extracted from CommonCrawl (</a:t>
            </a:r>
            <a:r>
              <a:rPr lang="da-DK" altLang="zh-CN" sz="2000" dirty="0"/>
              <a:t>Banon et al. 2020, </a:t>
            </a:r>
            <a:r>
              <a:rPr lang="en-US" altLang="zh-CN" sz="2000" dirty="0">
                <a:hlinkClick r:id="rId6"/>
              </a:rPr>
              <a:t>https://paracrawl.eu/index.php</a:t>
            </a:r>
            <a:r>
              <a:rPr lang="en-US" altLang="zh-CN" sz="2000" dirty="0"/>
              <a:t>) </a:t>
            </a:r>
          </a:p>
          <a:p>
            <a:pPr lvl="1"/>
            <a:endParaRPr lang="zh-CN" altLang="en-US" sz="2000" dirty="0"/>
          </a:p>
        </p:txBody>
      </p:sp>
      <p:sp>
        <p:nvSpPr>
          <p:cNvPr id="4" name="灯片编号占位符 3">
            <a:extLst>
              <a:ext uri="{FF2B5EF4-FFF2-40B4-BE49-F238E27FC236}">
                <a16:creationId xmlns:a16="http://schemas.microsoft.com/office/drawing/2014/main" id="{BA7AA042-0ACA-4862-831C-929982C1724E}"/>
              </a:ext>
            </a:extLst>
          </p:cNvPr>
          <p:cNvSpPr>
            <a:spLocks noGrp="1"/>
          </p:cNvSpPr>
          <p:nvPr>
            <p:ph type="sldNum" sz="quarter" idx="12"/>
          </p:nvPr>
        </p:nvSpPr>
        <p:spPr/>
        <p:txBody>
          <a:bodyPr/>
          <a:lstStyle/>
          <a:p>
            <a:fld id="{DC8BB421-126E-41CB-B73A-69D52E98CAE3}" type="slidenum">
              <a:rPr lang="zh-CN" altLang="en-US" smtClean="0"/>
              <a:t>61</a:t>
            </a:fld>
            <a:endParaRPr lang="zh-CN" altLang="en-US"/>
          </a:p>
        </p:txBody>
      </p:sp>
    </p:spTree>
    <p:extLst>
      <p:ext uri="{BB962C8B-B14F-4D97-AF65-F5344CB8AC3E}">
        <p14:creationId xmlns:p14="http://schemas.microsoft.com/office/powerpoint/2010/main" val="2403357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FD7F5-0B10-4309-88C6-3D5C29B7ED21}"/>
              </a:ext>
            </a:extLst>
          </p:cNvPr>
          <p:cNvSpPr>
            <a:spLocks noGrp="1"/>
          </p:cNvSpPr>
          <p:nvPr>
            <p:ph type="title"/>
          </p:nvPr>
        </p:nvSpPr>
        <p:spPr/>
        <p:txBody>
          <a:bodyPr/>
          <a:lstStyle/>
          <a:p>
            <a:r>
              <a:rPr lang="en-US" altLang="zh-CN" dirty="0"/>
              <a:t>Creating training corpora - </a:t>
            </a:r>
            <a:r>
              <a:rPr lang="en-US" altLang="zh-CN" sz="4000" dirty="0"/>
              <a:t>alignment</a:t>
            </a:r>
            <a:endParaRPr lang="zh-CN" altLang="en-US" dirty="0"/>
          </a:p>
        </p:txBody>
      </p:sp>
      <p:sp>
        <p:nvSpPr>
          <p:cNvPr id="3" name="内容占位符 2">
            <a:extLst>
              <a:ext uri="{FF2B5EF4-FFF2-40B4-BE49-F238E27FC236}">
                <a16:creationId xmlns:a16="http://schemas.microsoft.com/office/drawing/2014/main" id="{0EB9A14D-17F5-4218-BEAB-6CC6644748C7}"/>
              </a:ext>
            </a:extLst>
          </p:cNvPr>
          <p:cNvSpPr>
            <a:spLocks noGrp="1"/>
          </p:cNvSpPr>
          <p:nvPr>
            <p:ph idx="1"/>
          </p:nvPr>
        </p:nvSpPr>
        <p:spPr>
          <a:xfrm>
            <a:off x="620504" y="982661"/>
            <a:ext cx="10372616" cy="5692776"/>
          </a:xfrm>
        </p:spPr>
        <p:txBody>
          <a:bodyPr>
            <a:noAutofit/>
          </a:bodyPr>
          <a:lstStyle/>
          <a:p>
            <a:pPr marL="0" indent="0">
              <a:spcBef>
                <a:spcPts val="1200"/>
              </a:spcBef>
              <a:spcAft>
                <a:spcPts val="1200"/>
              </a:spcAft>
              <a:buNone/>
            </a:pPr>
            <a:r>
              <a:rPr lang="en-US" altLang="zh-CN" sz="2400" dirty="0"/>
              <a:t>Creating a new corpora, sentence alignments must be created.</a:t>
            </a:r>
            <a:r>
              <a:rPr lang="zh-CN" altLang="en-US" sz="2400" dirty="0"/>
              <a:t> </a:t>
            </a:r>
            <a:r>
              <a:rPr lang="en-US" altLang="zh-CN" sz="2400" dirty="0"/>
              <a:t>Two</a:t>
            </a:r>
            <a:r>
              <a:rPr lang="zh-CN" altLang="en-US" sz="2400" dirty="0"/>
              <a:t> </a:t>
            </a:r>
            <a:r>
              <a:rPr lang="en-US" altLang="zh-CN" sz="2400" dirty="0"/>
              <a:t>steps:</a:t>
            </a:r>
          </a:p>
          <a:p>
            <a:pPr lvl="1">
              <a:spcBef>
                <a:spcPts val="1200"/>
              </a:spcBef>
              <a:spcAft>
                <a:spcPts val="1200"/>
              </a:spcAft>
            </a:pPr>
            <a:r>
              <a:rPr lang="en-US" altLang="zh-CN" sz="2000" dirty="0"/>
              <a:t>a cost function: takes a span of source sentences and a span of target sentences and returns a score measuring how likely these spans are to be translations.</a:t>
            </a:r>
          </a:p>
          <a:p>
            <a:pPr lvl="1">
              <a:spcBef>
                <a:spcPts val="1200"/>
              </a:spcBef>
              <a:spcAft>
                <a:spcPts val="1200"/>
              </a:spcAft>
            </a:pPr>
            <a:r>
              <a:rPr lang="en-US" altLang="zh-CN" sz="2000" dirty="0"/>
              <a:t>an alignment algorithm that takes these scores to find a good alignment between the documents.</a:t>
            </a:r>
          </a:p>
          <a:p>
            <a:pPr marL="0" indent="0">
              <a:spcBef>
                <a:spcPts val="1200"/>
              </a:spcBef>
              <a:spcAft>
                <a:spcPts val="1200"/>
              </a:spcAft>
              <a:buNone/>
            </a:pPr>
            <a:r>
              <a:rPr lang="en-US" altLang="zh-CN" sz="2400" dirty="0"/>
              <a:t>Many ways:</a:t>
            </a:r>
          </a:p>
          <a:p>
            <a:pPr lvl="1">
              <a:spcBef>
                <a:spcPts val="1200"/>
              </a:spcBef>
              <a:spcAft>
                <a:spcPts val="1200"/>
              </a:spcAft>
            </a:pPr>
            <a:r>
              <a:rPr lang="en-US" altLang="zh-CN" sz="2000" dirty="0"/>
              <a:t>Minimum edit distance</a:t>
            </a:r>
          </a:p>
          <a:p>
            <a:pPr lvl="1">
              <a:spcBef>
                <a:spcPts val="1200"/>
              </a:spcBef>
              <a:spcAft>
                <a:spcPts val="1200"/>
              </a:spcAft>
            </a:pPr>
            <a:r>
              <a:rPr lang="en-US" altLang="zh-CN" sz="2000" dirty="0"/>
              <a:t>Corpus cleanup</a:t>
            </a:r>
          </a:p>
          <a:p>
            <a:pPr lvl="1">
              <a:spcBef>
                <a:spcPts val="1200"/>
              </a:spcBef>
              <a:spcAft>
                <a:spcPts val="1200"/>
              </a:spcAft>
            </a:pPr>
            <a:r>
              <a:rPr lang="en-US" altLang="zh-CN" sz="2000" dirty="0"/>
              <a:t>Handwritten rules</a:t>
            </a:r>
          </a:p>
          <a:p>
            <a:pPr lvl="1">
              <a:spcBef>
                <a:spcPts val="1200"/>
              </a:spcBef>
              <a:spcAft>
                <a:spcPts val="1200"/>
              </a:spcAft>
            </a:pPr>
            <a:r>
              <a:rPr lang="en-US" altLang="zh-CN" sz="2000" dirty="0"/>
              <a:t>Ranking</a:t>
            </a:r>
          </a:p>
          <a:p>
            <a:pPr lvl="1">
              <a:spcBef>
                <a:spcPts val="1200"/>
              </a:spcBef>
              <a:spcAft>
                <a:spcPts val="1200"/>
              </a:spcAft>
            </a:pPr>
            <a:endParaRPr lang="en-US" altLang="zh-CN" sz="2000" dirty="0"/>
          </a:p>
        </p:txBody>
      </p:sp>
      <p:sp>
        <p:nvSpPr>
          <p:cNvPr id="4" name="灯片编号占位符 3">
            <a:extLst>
              <a:ext uri="{FF2B5EF4-FFF2-40B4-BE49-F238E27FC236}">
                <a16:creationId xmlns:a16="http://schemas.microsoft.com/office/drawing/2014/main" id="{280AB330-718D-4DBB-9D3C-AA8EFF685650}"/>
              </a:ext>
            </a:extLst>
          </p:cNvPr>
          <p:cNvSpPr>
            <a:spLocks noGrp="1"/>
          </p:cNvSpPr>
          <p:nvPr>
            <p:ph type="sldNum" sz="quarter" idx="12"/>
          </p:nvPr>
        </p:nvSpPr>
        <p:spPr/>
        <p:txBody>
          <a:bodyPr/>
          <a:lstStyle/>
          <a:p>
            <a:fld id="{DC8BB421-126E-41CB-B73A-69D52E98CAE3}" type="slidenum">
              <a:rPr lang="zh-CN" altLang="en-US" smtClean="0"/>
              <a:t>62</a:t>
            </a:fld>
            <a:endParaRPr lang="zh-CN" altLang="en-US"/>
          </a:p>
        </p:txBody>
      </p:sp>
      <p:pic>
        <p:nvPicPr>
          <p:cNvPr id="6" name="图片 5">
            <a:extLst>
              <a:ext uri="{FF2B5EF4-FFF2-40B4-BE49-F238E27FC236}">
                <a16:creationId xmlns:a16="http://schemas.microsoft.com/office/drawing/2014/main" id="{09C2E4D9-181C-4A39-B142-03DECB39E582}"/>
              </a:ext>
            </a:extLst>
          </p:cNvPr>
          <p:cNvPicPr>
            <a:picLocks noChangeAspect="1"/>
          </p:cNvPicPr>
          <p:nvPr/>
        </p:nvPicPr>
        <p:blipFill>
          <a:blip r:embed="rId3"/>
          <a:stretch>
            <a:fillRect/>
          </a:stretch>
        </p:blipFill>
        <p:spPr>
          <a:xfrm>
            <a:off x="3956052" y="3429000"/>
            <a:ext cx="7836126" cy="2768600"/>
          </a:xfrm>
          <a:prstGeom prst="rect">
            <a:avLst/>
          </a:prstGeom>
        </p:spPr>
      </p:pic>
    </p:spTree>
    <p:extLst>
      <p:ext uri="{BB962C8B-B14F-4D97-AF65-F5344CB8AC3E}">
        <p14:creationId xmlns:p14="http://schemas.microsoft.com/office/powerpoint/2010/main" val="9133555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9A9134-16DF-43F8-97FB-3A25DFA608E8}"/>
              </a:ext>
            </a:extLst>
          </p:cNvPr>
          <p:cNvSpPr>
            <a:spLocks noGrp="1"/>
          </p:cNvSpPr>
          <p:nvPr>
            <p:ph type="title"/>
          </p:nvPr>
        </p:nvSpPr>
        <p:spPr/>
        <p:txBody>
          <a:bodyPr/>
          <a:lstStyle/>
          <a:p>
            <a:r>
              <a:rPr lang="en-US" altLang="zh-CN" dirty="0"/>
              <a:t>Creating training corpora - backtranslation</a:t>
            </a:r>
            <a:endParaRPr lang="zh-CN" altLang="en-US" dirty="0"/>
          </a:p>
        </p:txBody>
      </p:sp>
      <p:sp>
        <p:nvSpPr>
          <p:cNvPr id="3" name="内容占位符 2">
            <a:extLst>
              <a:ext uri="{FF2B5EF4-FFF2-40B4-BE49-F238E27FC236}">
                <a16:creationId xmlns:a16="http://schemas.microsoft.com/office/drawing/2014/main" id="{6775A9EE-39ED-454C-B46E-59BA4854D55D}"/>
              </a:ext>
            </a:extLst>
          </p:cNvPr>
          <p:cNvSpPr>
            <a:spLocks noGrp="1"/>
          </p:cNvSpPr>
          <p:nvPr>
            <p:ph idx="1"/>
          </p:nvPr>
        </p:nvSpPr>
        <p:spPr/>
        <p:txBody>
          <a:bodyPr>
            <a:normAutofit lnSpcReduction="10000"/>
          </a:bodyPr>
          <a:lstStyle/>
          <a:p>
            <a:r>
              <a:rPr lang="en-US" altLang="zh-CN" dirty="0"/>
              <a:t>Short of data for training MT models</a:t>
            </a:r>
          </a:p>
          <a:p>
            <a:r>
              <a:rPr lang="en-US" altLang="zh-CN" b="1" dirty="0">
                <a:solidFill>
                  <a:srgbClr val="0E419C"/>
                </a:solidFill>
              </a:rPr>
              <a:t>Backtranslation: </a:t>
            </a:r>
            <a:r>
              <a:rPr lang="en-US" altLang="zh-CN" dirty="0"/>
              <a:t>A way of making use of monolingual corpora in the target language by creating synthetic bitexts</a:t>
            </a:r>
          </a:p>
          <a:p>
            <a:r>
              <a:rPr lang="en-US" altLang="zh-CN" b="1" dirty="0">
                <a:solidFill>
                  <a:srgbClr val="0E419C"/>
                </a:solidFill>
              </a:rPr>
              <a:t>Example:</a:t>
            </a:r>
            <a:r>
              <a:rPr lang="en-US" altLang="zh-CN" dirty="0"/>
              <a:t> we want to translate from Navajo to English but only have a small Navajo-English bitext</a:t>
            </a:r>
          </a:p>
          <a:p>
            <a:pPr lvl="1"/>
            <a:r>
              <a:rPr lang="en-US" altLang="zh-CN" dirty="0"/>
              <a:t>use the small bitext to build an MT engine from English to Navajo</a:t>
            </a:r>
          </a:p>
          <a:p>
            <a:pPr lvl="1"/>
            <a:r>
              <a:rPr lang="en-US" altLang="zh-CN" dirty="0"/>
              <a:t>translate the monolingual English text to Navajo (</a:t>
            </a:r>
            <a:r>
              <a:rPr lang="en-US" altLang="zh-CN" i="1" dirty="0">
                <a:solidFill>
                  <a:schemeClr val="tx1">
                    <a:lumMod val="50000"/>
                    <a:lumOff val="50000"/>
                  </a:schemeClr>
                </a:solidFill>
              </a:rPr>
              <a:t>Monte Carlo decoding</a:t>
            </a:r>
            <a:r>
              <a:rPr lang="en-US" altLang="zh-CN" dirty="0"/>
              <a:t>)</a:t>
            </a:r>
          </a:p>
          <a:p>
            <a:pPr lvl="1"/>
            <a:r>
              <a:rPr lang="en-US" altLang="zh-CN" dirty="0"/>
              <a:t>add these synthetic English-Navajo bitext to our training data</a:t>
            </a:r>
          </a:p>
          <a:p>
            <a:r>
              <a:rPr lang="en-US" altLang="zh-CN" dirty="0"/>
              <a:t>Backtranslation works surprisingly well (</a:t>
            </a:r>
            <a:r>
              <a:rPr lang="fr-FR" altLang="zh-CN" dirty="0">
                <a:solidFill>
                  <a:schemeClr val="tx1">
                    <a:lumMod val="50000"/>
                    <a:lumOff val="50000"/>
                  </a:schemeClr>
                </a:solidFill>
              </a:rPr>
              <a:t>Edunov et al., 2018</a:t>
            </a:r>
            <a:r>
              <a:rPr lang="en-US" altLang="zh-CN" dirty="0"/>
              <a:t>)</a:t>
            </a:r>
            <a:endParaRPr lang="zh-CN" altLang="en-US" dirty="0"/>
          </a:p>
        </p:txBody>
      </p:sp>
      <p:sp>
        <p:nvSpPr>
          <p:cNvPr id="4" name="灯片编号占位符 3">
            <a:extLst>
              <a:ext uri="{FF2B5EF4-FFF2-40B4-BE49-F238E27FC236}">
                <a16:creationId xmlns:a16="http://schemas.microsoft.com/office/drawing/2014/main" id="{4B76023F-9C68-41A8-AC87-DB7C35807806}"/>
              </a:ext>
            </a:extLst>
          </p:cNvPr>
          <p:cNvSpPr>
            <a:spLocks noGrp="1"/>
          </p:cNvSpPr>
          <p:nvPr>
            <p:ph type="sldNum" sz="quarter" idx="12"/>
          </p:nvPr>
        </p:nvSpPr>
        <p:spPr/>
        <p:txBody>
          <a:bodyPr/>
          <a:lstStyle/>
          <a:p>
            <a:fld id="{DC8BB421-126E-41CB-B73A-69D52E98CAE3}" type="slidenum">
              <a:rPr lang="zh-CN" altLang="en-US" smtClean="0"/>
              <a:t>63</a:t>
            </a:fld>
            <a:endParaRPr lang="zh-CN" altLang="en-US"/>
          </a:p>
        </p:txBody>
      </p:sp>
    </p:spTree>
    <p:extLst>
      <p:ext uri="{BB962C8B-B14F-4D97-AF65-F5344CB8AC3E}">
        <p14:creationId xmlns:p14="http://schemas.microsoft.com/office/powerpoint/2010/main" val="2167399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lstStyle/>
          <a:p>
            <a:r>
              <a:rPr lang="en-US" altLang="zh-CN" dirty="0"/>
              <a:t>Introduction</a:t>
            </a:r>
          </a:p>
          <a:p>
            <a:r>
              <a:rPr lang="en-US" altLang="zh-CN" dirty="0"/>
              <a:t>Methods</a:t>
            </a:r>
          </a:p>
          <a:p>
            <a:pPr lvl="1"/>
            <a:r>
              <a:rPr lang="en-US" altLang="zh-CN" dirty="0"/>
              <a:t>Word-Based Models &amp; Phrase-Based Models</a:t>
            </a:r>
          </a:p>
          <a:p>
            <a:pPr lvl="1"/>
            <a:r>
              <a:rPr lang="en-US" altLang="zh-CN" dirty="0"/>
              <a:t>Encoder-Decoder Models</a:t>
            </a:r>
          </a:p>
          <a:p>
            <a:r>
              <a:rPr lang="en-US" altLang="zh-CN" b="1" dirty="0"/>
              <a:t>Evaluation</a:t>
            </a:r>
          </a:p>
          <a:p>
            <a:pPr lvl="1"/>
            <a:endParaRPr lang="zh-CN" altLang="en-US" b="1"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64</a:t>
            </a:fld>
            <a:endParaRPr lang="zh-CN" altLang="en-US"/>
          </a:p>
        </p:txBody>
      </p:sp>
    </p:spTree>
    <p:extLst>
      <p:ext uri="{BB962C8B-B14F-4D97-AF65-F5344CB8AC3E}">
        <p14:creationId xmlns:p14="http://schemas.microsoft.com/office/powerpoint/2010/main" val="8528263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AC34E-C69D-4DB3-A08C-F9CDEDB28949}"/>
              </a:ext>
            </a:extLst>
          </p:cNvPr>
          <p:cNvSpPr>
            <a:spLocks noGrp="1"/>
          </p:cNvSpPr>
          <p:nvPr>
            <p:ph type="title"/>
          </p:nvPr>
        </p:nvSpPr>
        <p:spPr/>
        <p:txBody>
          <a:bodyPr>
            <a:normAutofit fontScale="90000"/>
          </a:bodyPr>
          <a:lstStyle/>
          <a:p>
            <a:r>
              <a:rPr lang="en-US" altLang="zh-CN" dirty="0"/>
              <a:t>Evaluate MT model is hard</a:t>
            </a:r>
            <a:endParaRPr lang="zh-CN" altLang="en-US" dirty="0"/>
          </a:p>
        </p:txBody>
      </p:sp>
      <p:sp>
        <p:nvSpPr>
          <p:cNvPr id="3" name="内容占位符 2">
            <a:extLst>
              <a:ext uri="{FF2B5EF4-FFF2-40B4-BE49-F238E27FC236}">
                <a16:creationId xmlns:a16="http://schemas.microsoft.com/office/drawing/2014/main" id="{D8025324-FA08-4B82-9AA0-314692F8B9AC}"/>
              </a:ext>
            </a:extLst>
          </p:cNvPr>
          <p:cNvSpPr>
            <a:spLocks noGrp="1"/>
          </p:cNvSpPr>
          <p:nvPr>
            <p:ph idx="1"/>
          </p:nvPr>
        </p:nvSpPr>
        <p:spPr>
          <a:xfrm>
            <a:off x="658813" y="1102864"/>
            <a:ext cx="10720387" cy="5692775"/>
          </a:xfrm>
        </p:spPr>
        <p:txBody>
          <a:bodyPr/>
          <a:lstStyle/>
          <a:p>
            <a:pPr marL="0" indent="0">
              <a:spcAft>
                <a:spcPts val="1800"/>
              </a:spcAft>
              <a:buNone/>
            </a:pPr>
            <a:r>
              <a:rPr lang="en-US" altLang="zh-CN" dirty="0"/>
              <a:t>All automatic machine translation evaluation metrics in practical use for guiding research are based on the comparison of the system output to a gold standard </a:t>
            </a:r>
            <a:r>
              <a:rPr lang="en-US" altLang="zh-CN" b="1" dirty="0">
                <a:solidFill>
                  <a:srgbClr val="0E419C"/>
                </a:solidFill>
              </a:rPr>
              <a:t>reference</a:t>
            </a:r>
            <a:r>
              <a:rPr lang="en-US" altLang="zh-CN" dirty="0"/>
              <a:t> translation.</a:t>
            </a:r>
          </a:p>
          <a:p>
            <a:pPr marL="0" indent="0">
              <a:spcAft>
                <a:spcPts val="1800"/>
              </a:spcAft>
              <a:buNone/>
            </a:pPr>
            <a:r>
              <a:rPr lang="en-US" altLang="zh-CN" dirty="0"/>
              <a:t>Two challenges:</a:t>
            </a:r>
          </a:p>
          <a:p>
            <a:pPr marL="914400" lvl="1" indent="-457200">
              <a:spcAft>
                <a:spcPts val="1800"/>
              </a:spcAft>
              <a:buAutoNum type="arabicPeriod"/>
            </a:pPr>
            <a:r>
              <a:rPr lang="en-US" altLang="zh-CN" b="1" dirty="0">
                <a:solidFill>
                  <a:srgbClr val="0E419C"/>
                </a:solidFill>
              </a:rPr>
              <a:t>The ambiguity of the translation</a:t>
            </a:r>
            <a:r>
              <a:rPr lang="en-US" altLang="zh-CN" b="1" dirty="0"/>
              <a:t>:</a:t>
            </a:r>
            <a:r>
              <a:rPr lang="en-US" altLang="zh-CN" dirty="0"/>
              <a:t> Since even two professional translators will almost always produce two different translations for the same sentence, perfectly matching a single human reference translation is too high a bar to reach for machine translation.</a:t>
            </a:r>
          </a:p>
          <a:p>
            <a:pPr marL="914400" lvl="1" indent="-457200">
              <a:spcAft>
                <a:spcPts val="1800"/>
              </a:spcAft>
              <a:buAutoNum type="arabicPeriod"/>
            </a:pPr>
            <a:r>
              <a:rPr lang="en-US" altLang="zh-CN" b="1" dirty="0">
                <a:solidFill>
                  <a:srgbClr val="0E419C"/>
                </a:solidFill>
              </a:rPr>
              <a:t>Matching words and word order</a:t>
            </a:r>
            <a:r>
              <a:rPr lang="en-US" altLang="zh-CN" dirty="0"/>
              <a:t>: We not only have to deal with matching words but also with word order. Some word order differences are legitimate, some are not.</a:t>
            </a:r>
            <a:endParaRPr lang="zh-CN" altLang="en-US" dirty="0"/>
          </a:p>
        </p:txBody>
      </p:sp>
      <p:sp>
        <p:nvSpPr>
          <p:cNvPr id="4" name="灯片编号占位符 3">
            <a:extLst>
              <a:ext uri="{FF2B5EF4-FFF2-40B4-BE49-F238E27FC236}">
                <a16:creationId xmlns:a16="http://schemas.microsoft.com/office/drawing/2014/main" id="{06E3543F-FD72-4D77-ACEE-3145C46F47D3}"/>
              </a:ext>
            </a:extLst>
          </p:cNvPr>
          <p:cNvSpPr>
            <a:spLocks noGrp="1"/>
          </p:cNvSpPr>
          <p:nvPr>
            <p:ph type="sldNum" sz="quarter" idx="12"/>
          </p:nvPr>
        </p:nvSpPr>
        <p:spPr/>
        <p:txBody>
          <a:bodyPr/>
          <a:lstStyle/>
          <a:p>
            <a:fld id="{DC8BB421-126E-41CB-B73A-69D52E98CAE3}" type="slidenum">
              <a:rPr lang="zh-CN" altLang="en-US" smtClean="0"/>
              <a:t>65</a:t>
            </a:fld>
            <a:endParaRPr lang="zh-CN" altLang="en-US"/>
          </a:p>
        </p:txBody>
      </p:sp>
    </p:spTree>
    <p:extLst>
      <p:ext uri="{BB962C8B-B14F-4D97-AF65-F5344CB8AC3E}">
        <p14:creationId xmlns:p14="http://schemas.microsoft.com/office/powerpoint/2010/main" val="785204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8DC6E-72F1-4C08-87A4-BE536B4B3CB0}"/>
              </a:ext>
            </a:extLst>
          </p:cNvPr>
          <p:cNvSpPr>
            <a:spLocks noGrp="1"/>
          </p:cNvSpPr>
          <p:nvPr>
            <p:ph type="title"/>
          </p:nvPr>
        </p:nvSpPr>
        <p:spPr/>
        <p:txBody>
          <a:bodyPr>
            <a:normAutofit fontScale="90000"/>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1DE13A54-E97B-4AD2-983E-0D7AE80551A2}"/>
              </a:ext>
            </a:extLst>
          </p:cNvPr>
          <p:cNvSpPr>
            <a:spLocks noGrp="1"/>
          </p:cNvSpPr>
          <p:nvPr>
            <p:ph idx="1"/>
          </p:nvPr>
        </p:nvSpPr>
        <p:spPr>
          <a:xfrm>
            <a:off x="517525" y="1108433"/>
            <a:ext cx="11553826" cy="5749567"/>
          </a:xfrm>
        </p:spPr>
        <p:txBody>
          <a:bodyPr>
            <a:noAutofit/>
          </a:bodyPr>
          <a:lstStyle/>
          <a:p>
            <a:pPr marL="0" indent="0">
              <a:spcBef>
                <a:spcPts val="600"/>
              </a:spcBef>
              <a:spcAft>
                <a:spcPts val="600"/>
              </a:spcAft>
              <a:buNone/>
            </a:pPr>
            <a:r>
              <a:rPr lang="en-US" altLang="zh-CN" dirty="0"/>
              <a:t>Evaluated along two dimensions: </a:t>
            </a:r>
            <a:r>
              <a:rPr lang="en-US" altLang="zh-CN" b="1" dirty="0">
                <a:solidFill>
                  <a:srgbClr val="0E419C"/>
                </a:solidFill>
              </a:rPr>
              <a:t>adequacy</a:t>
            </a:r>
            <a:r>
              <a:rPr lang="en-US" altLang="zh-CN" dirty="0"/>
              <a:t> and </a:t>
            </a:r>
            <a:r>
              <a:rPr lang="en-US" altLang="zh-CN" b="1" dirty="0">
                <a:solidFill>
                  <a:srgbClr val="0E419C"/>
                </a:solidFill>
              </a:rPr>
              <a:t>fluency</a:t>
            </a:r>
          </a:p>
          <a:p>
            <a:pPr marL="457200" lvl="1" indent="0">
              <a:spcBef>
                <a:spcPts val="600"/>
              </a:spcBef>
              <a:spcAft>
                <a:spcPts val="600"/>
              </a:spcAft>
              <a:buNone/>
            </a:pPr>
            <a:r>
              <a:rPr lang="en-US" altLang="zh-CN" b="1" dirty="0">
                <a:solidFill>
                  <a:srgbClr val="0E419C"/>
                </a:solidFill>
              </a:rPr>
              <a:t>Adequacy</a:t>
            </a:r>
            <a:r>
              <a:rPr lang="en-US" altLang="zh-CN" dirty="0"/>
              <a:t>: Does the output convey the same meaning as the input sentence?</a:t>
            </a:r>
          </a:p>
          <a:p>
            <a:pPr marL="457200" lvl="1" indent="0">
              <a:spcBef>
                <a:spcPts val="600"/>
              </a:spcBef>
              <a:spcAft>
                <a:spcPts val="600"/>
              </a:spcAft>
              <a:buNone/>
            </a:pPr>
            <a:r>
              <a:rPr lang="en-US" altLang="zh-CN" dirty="0"/>
              <a:t>Is part of the message lost, added, or distorted?</a:t>
            </a:r>
          </a:p>
          <a:p>
            <a:pPr marL="457200" lvl="1" indent="0">
              <a:spcBef>
                <a:spcPts val="600"/>
              </a:spcBef>
              <a:spcAft>
                <a:spcPts val="600"/>
              </a:spcAft>
              <a:buNone/>
            </a:pPr>
            <a:r>
              <a:rPr lang="en-US" altLang="zh-CN" b="1" dirty="0">
                <a:solidFill>
                  <a:srgbClr val="0E419C"/>
                </a:solidFill>
              </a:rPr>
              <a:t>Fluency</a:t>
            </a:r>
            <a:r>
              <a:rPr lang="en-US" altLang="zh-CN" dirty="0"/>
              <a:t>: Is the output good fluent English? This involves both grammatical correctness and idiomatic word choices.</a:t>
            </a:r>
          </a:p>
          <a:p>
            <a:pPr>
              <a:spcBef>
                <a:spcPts val="600"/>
              </a:spcBef>
              <a:spcAft>
                <a:spcPts val="600"/>
              </a:spcAft>
            </a:pPr>
            <a:r>
              <a:rPr lang="en-US" altLang="zh-CN" dirty="0"/>
              <a:t>Evaluation metrics</a:t>
            </a:r>
          </a:p>
          <a:p>
            <a:pPr lvl="1">
              <a:spcBef>
                <a:spcPts val="600"/>
              </a:spcBef>
              <a:spcAft>
                <a:spcPts val="600"/>
              </a:spcAft>
            </a:pPr>
            <a:r>
              <a:rPr lang="en-US" altLang="zh-CN" dirty="0"/>
              <a:t>1)</a:t>
            </a:r>
            <a:r>
              <a:rPr lang="zh-CN" altLang="en-US" dirty="0"/>
              <a:t> </a:t>
            </a:r>
            <a:r>
              <a:rPr lang="en-US" altLang="zh-CN" dirty="0"/>
              <a:t>subjective judgments by human evaluators</a:t>
            </a:r>
          </a:p>
          <a:p>
            <a:pPr lvl="1">
              <a:spcBef>
                <a:spcPts val="600"/>
              </a:spcBef>
              <a:spcAft>
                <a:spcPts val="600"/>
              </a:spcAft>
            </a:pPr>
            <a:r>
              <a:rPr lang="en-US" altLang="zh-CN" dirty="0"/>
              <a:t>2)</a:t>
            </a:r>
            <a:r>
              <a:rPr lang="zh-CN" altLang="en-US" dirty="0"/>
              <a:t> </a:t>
            </a:r>
            <a:r>
              <a:rPr lang="en-US" altLang="zh-CN" dirty="0"/>
              <a:t>automatic evaluation metrics</a:t>
            </a:r>
          </a:p>
          <a:p>
            <a:pPr lvl="1">
              <a:spcBef>
                <a:spcPts val="600"/>
              </a:spcBef>
              <a:spcAft>
                <a:spcPts val="600"/>
              </a:spcAft>
            </a:pPr>
            <a:r>
              <a:rPr lang="en-US" altLang="zh-CN" dirty="0"/>
              <a:t>3)</a:t>
            </a:r>
            <a:r>
              <a:rPr lang="zh-CN" altLang="en-US" dirty="0"/>
              <a:t> </a:t>
            </a:r>
            <a:r>
              <a:rPr lang="en-US" altLang="zh-CN" dirty="0"/>
              <a:t>task-based evaluation, e.g. </a:t>
            </a:r>
            <a:r>
              <a:rPr lang="en-US" altLang="zh-CN" sz="2400" dirty="0"/>
              <a:t>how much post-editing effort?</a:t>
            </a:r>
          </a:p>
          <a:p>
            <a:pPr>
              <a:spcBef>
                <a:spcPts val="600"/>
              </a:spcBef>
              <a:spcAft>
                <a:spcPts val="600"/>
              </a:spcAft>
            </a:pPr>
            <a:r>
              <a:rPr lang="en-US" altLang="zh-CN" dirty="0"/>
              <a:t>Hard problem, since many different translations acceptable</a:t>
            </a:r>
          </a:p>
          <a:p>
            <a:pPr lvl="1">
              <a:spcBef>
                <a:spcPts val="600"/>
              </a:spcBef>
              <a:spcAft>
                <a:spcPts val="600"/>
              </a:spcAft>
            </a:pPr>
            <a:r>
              <a:rPr lang="en-US" altLang="zh-CN" dirty="0"/>
              <a:t>semantic equivalence / similarity</a:t>
            </a:r>
            <a:endParaRPr lang="zh-CN" altLang="en-US" sz="3200" dirty="0"/>
          </a:p>
        </p:txBody>
      </p:sp>
      <p:sp>
        <p:nvSpPr>
          <p:cNvPr id="4" name="灯片编号占位符 3">
            <a:extLst>
              <a:ext uri="{FF2B5EF4-FFF2-40B4-BE49-F238E27FC236}">
                <a16:creationId xmlns:a16="http://schemas.microsoft.com/office/drawing/2014/main" id="{5A77B235-F9FD-4EC5-A96F-89C363D6F1F0}"/>
              </a:ext>
            </a:extLst>
          </p:cNvPr>
          <p:cNvSpPr>
            <a:spLocks noGrp="1"/>
          </p:cNvSpPr>
          <p:nvPr>
            <p:ph type="sldNum" sz="quarter" idx="12"/>
          </p:nvPr>
        </p:nvSpPr>
        <p:spPr/>
        <p:txBody>
          <a:bodyPr/>
          <a:lstStyle/>
          <a:p>
            <a:fld id="{DC8BB421-126E-41CB-B73A-69D52E98CAE3}" type="slidenum">
              <a:rPr lang="zh-CN" altLang="en-US" smtClean="0"/>
              <a:t>66</a:t>
            </a:fld>
            <a:endParaRPr lang="zh-CN" altLang="en-US"/>
          </a:p>
        </p:txBody>
      </p:sp>
    </p:spTree>
    <p:extLst>
      <p:ext uri="{BB962C8B-B14F-4D97-AF65-F5344CB8AC3E}">
        <p14:creationId xmlns:p14="http://schemas.microsoft.com/office/powerpoint/2010/main" val="2115368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95A47-F7D0-45A4-BB8E-9E8DE88D2488}"/>
              </a:ext>
            </a:extLst>
          </p:cNvPr>
          <p:cNvSpPr>
            <a:spLocks noGrp="1"/>
          </p:cNvSpPr>
          <p:nvPr>
            <p:ph type="title"/>
          </p:nvPr>
        </p:nvSpPr>
        <p:spPr/>
        <p:txBody>
          <a:bodyPr/>
          <a:lstStyle/>
          <a:p>
            <a:r>
              <a:rPr lang="en-US" altLang="zh-CN" dirty="0"/>
              <a:t>Goals for Evaluation Metrics</a:t>
            </a:r>
            <a:endParaRPr lang="zh-CN" altLang="en-US" dirty="0"/>
          </a:p>
        </p:txBody>
      </p:sp>
      <p:sp>
        <p:nvSpPr>
          <p:cNvPr id="3" name="内容占位符 2">
            <a:extLst>
              <a:ext uri="{FF2B5EF4-FFF2-40B4-BE49-F238E27FC236}">
                <a16:creationId xmlns:a16="http://schemas.microsoft.com/office/drawing/2014/main" id="{8BE693C8-9AB7-49A0-A855-091695DACC5F}"/>
              </a:ext>
            </a:extLst>
          </p:cNvPr>
          <p:cNvSpPr>
            <a:spLocks noGrp="1"/>
          </p:cNvSpPr>
          <p:nvPr>
            <p:ph idx="1"/>
          </p:nvPr>
        </p:nvSpPr>
        <p:spPr>
          <a:xfrm>
            <a:off x="517525" y="1108433"/>
            <a:ext cx="11553826" cy="5508233"/>
          </a:xfrm>
        </p:spPr>
        <p:txBody>
          <a:bodyPr/>
          <a:lstStyle/>
          <a:p>
            <a:r>
              <a:rPr lang="en-US" altLang="zh-CN" b="1" dirty="0"/>
              <a:t>Low cost</a:t>
            </a:r>
            <a:r>
              <a:rPr lang="en-US" altLang="zh-CN" dirty="0"/>
              <a:t>: reduce time and money spent on carrying out evaluation</a:t>
            </a:r>
          </a:p>
          <a:p>
            <a:r>
              <a:rPr lang="en-US" altLang="zh-CN" b="1" dirty="0"/>
              <a:t>Tunable</a:t>
            </a:r>
            <a:r>
              <a:rPr lang="en-US" altLang="zh-CN" dirty="0"/>
              <a:t>: automatically optimize system performance towards metric</a:t>
            </a:r>
          </a:p>
          <a:p>
            <a:r>
              <a:rPr lang="en-US" altLang="zh-CN" b="1" dirty="0"/>
              <a:t>Meaningful</a:t>
            </a:r>
            <a:r>
              <a:rPr lang="en-US" altLang="zh-CN" dirty="0"/>
              <a:t>: score should give intuitive interpretation of translation quality</a:t>
            </a:r>
          </a:p>
          <a:p>
            <a:r>
              <a:rPr lang="en-US" altLang="zh-CN" b="1" dirty="0"/>
              <a:t>Consistent</a:t>
            </a:r>
            <a:r>
              <a:rPr lang="en-US" altLang="zh-CN" dirty="0"/>
              <a:t>: repeated use of metric should give same results</a:t>
            </a:r>
          </a:p>
          <a:p>
            <a:r>
              <a:rPr lang="en-US" altLang="zh-CN" b="1" dirty="0"/>
              <a:t>Correct</a:t>
            </a:r>
            <a:r>
              <a:rPr lang="en-US" altLang="zh-CN" dirty="0"/>
              <a:t>: metric must rank better systems higher</a:t>
            </a:r>
            <a:endParaRPr lang="zh-CN" altLang="en-US" dirty="0"/>
          </a:p>
        </p:txBody>
      </p:sp>
      <p:sp>
        <p:nvSpPr>
          <p:cNvPr id="4" name="灯片编号占位符 3">
            <a:extLst>
              <a:ext uri="{FF2B5EF4-FFF2-40B4-BE49-F238E27FC236}">
                <a16:creationId xmlns:a16="http://schemas.microsoft.com/office/drawing/2014/main" id="{5A0F6D6E-EC3F-4E8D-9E90-DAF19E76D0A3}"/>
              </a:ext>
            </a:extLst>
          </p:cNvPr>
          <p:cNvSpPr>
            <a:spLocks noGrp="1"/>
          </p:cNvSpPr>
          <p:nvPr>
            <p:ph type="sldNum" sz="quarter" idx="12"/>
          </p:nvPr>
        </p:nvSpPr>
        <p:spPr/>
        <p:txBody>
          <a:bodyPr/>
          <a:lstStyle/>
          <a:p>
            <a:fld id="{DC8BB421-126E-41CB-B73A-69D52E98CAE3}" type="slidenum">
              <a:rPr lang="zh-CN" altLang="en-US" smtClean="0"/>
              <a:t>67</a:t>
            </a:fld>
            <a:endParaRPr lang="zh-CN" altLang="en-US"/>
          </a:p>
        </p:txBody>
      </p:sp>
    </p:spTree>
    <p:extLst>
      <p:ext uri="{BB962C8B-B14F-4D97-AF65-F5344CB8AC3E}">
        <p14:creationId xmlns:p14="http://schemas.microsoft.com/office/powerpoint/2010/main" val="2339832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8EEFC-D211-43AF-9690-9C298C27EC51}"/>
              </a:ext>
            </a:extLst>
          </p:cNvPr>
          <p:cNvSpPr>
            <a:spLocks noGrp="1"/>
          </p:cNvSpPr>
          <p:nvPr>
            <p:ph type="title"/>
          </p:nvPr>
        </p:nvSpPr>
        <p:spPr/>
        <p:txBody>
          <a:bodyPr/>
          <a:lstStyle/>
          <a:p>
            <a:r>
              <a:rPr lang="en-US" altLang="zh-CN" dirty="0"/>
              <a:t>Other Evaluation Criteria</a:t>
            </a:r>
            <a:endParaRPr lang="zh-CN" altLang="en-US" dirty="0"/>
          </a:p>
        </p:txBody>
      </p:sp>
      <p:sp>
        <p:nvSpPr>
          <p:cNvPr id="3" name="内容占位符 2">
            <a:extLst>
              <a:ext uri="{FF2B5EF4-FFF2-40B4-BE49-F238E27FC236}">
                <a16:creationId xmlns:a16="http://schemas.microsoft.com/office/drawing/2014/main" id="{AEE5FA27-4B4A-4A6B-85D5-ACBF3E8290D4}"/>
              </a:ext>
            </a:extLst>
          </p:cNvPr>
          <p:cNvSpPr>
            <a:spLocks noGrp="1"/>
          </p:cNvSpPr>
          <p:nvPr>
            <p:ph idx="1"/>
          </p:nvPr>
        </p:nvSpPr>
        <p:spPr/>
        <p:txBody>
          <a:bodyPr/>
          <a:lstStyle/>
          <a:p>
            <a:r>
              <a:rPr lang="en-US" altLang="zh-CN" dirty="0"/>
              <a:t>When deploying systems, considerations go beyond quality of translations</a:t>
            </a:r>
          </a:p>
          <a:p>
            <a:r>
              <a:rPr lang="en-US" altLang="zh-CN" b="1" dirty="0"/>
              <a:t>Speed</a:t>
            </a:r>
            <a:r>
              <a:rPr lang="en-US" altLang="zh-CN" dirty="0"/>
              <a:t>: we prefer faster machine translation systems</a:t>
            </a:r>
          </a:p>
          <a:p>
            <a:r>
              <a:rPr lang="en-US" altLang="zh-CN" b="1" dirty="0"/>
              <a:t>Size</a:t>
            </a:r>
            <a:r>
              <a:rPr lang="en-US" altLang="zh-CN" dirty="0"/>
              <a:t>: fits into memory of available machines (e.g., handheld devices)</a:t>
            </a:r>
          </a:p>
          <a:p>
            <a:r>
              <a:rPr lang="en-US" altLang="zh-CN" b="1" dirty="0"/>
              <a:t>Integration</a:t>
            </a:r>
            <a:r>
              <a:rPr lang="en-US" altLang="zh-CN" dirty="0"/>
              <a:t>: can be integrated into existing workflow</a:t>
            </a:r>
          </a:p>
          <a:p>
            <a:r>
              <a:rPr lang="en-US" altLang="zh-CN" b="1" dirty="0"/>
              <a:t>Customization</a:t>
            </a:r>
            <a:r>
              <a:rPr lang="en-US" altLang="zh-CN" dirty="0"/>
              <a:t>: can be adapted to user’s needs</a:t>
            </a:r>
          </a:p>
          <a:p>
            <a:endParaRPr lang="zh-CN" altLang="en-US" dirty="0"/>
          </a:p>
        </p:txBody>
      </p:sp>
      <p:sp>
        <p:nvSpPr>
          <p:cNvPr id="4" name="灯片编号占位符 3">
            <a:extLst>
              <a:ext uri="{FF2B5EF4-FFF2-40B4-BE49-F238E27FC236}">
                <a16:creationId xmlns:a16="http://schemas.microsoft.com/office/drawing/2014/main" id="{B396BDEE-C054-420A-AA4D-5725D0210806}"/>
              </a:ext>
            </a:extLst>
          </p:cNvPr>
          <p:cNvSpPr>
            <a:spLocks noGrp="1"/>
          </p:cNvSpPr>
          <p:nvPr>
            <p:ph type="sldNum" sz="quarter" idx="12"/>
          </p:nvPr>
        </p:nvSpPr>
        <p:spPr/>
        <p:txBody>
          <a:bodyPr/>
          <a:lstStyle/>
          <a:p>
            <a:fld id="{DC8BB421-126E-41CB-B73A-69D52E98CAE3}" type="slidenum">
              <a:rPr lang="zh-CN" altLang="en-US" smtClean="0"/>
              <a:t>68</a:t>
            </a:fld>
            <a:endParaRPr lang="zh-CN" altLang="en-US"/>
          </a:p>
        </p:txBody>
      </p:sp>
    </p:spTree>
    <p:extLst>
      <p:ext uri="{BB962C8B-B14F-4D97-AF65-F5344CB8AC3E}">
        <p14:creationId xmlns:p14="http://schemas.microsoft.com/office/powerpoint/2010/main" val="32002915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18FE97-7B90-4EBA-84D3-D1D6D0B03016}"/>
              </a:ext>
            </a:extLst>
          </p:cNvPr>
          <p:cNvSpPr>
            <a:spLocks noGrp="1"/>
          </p:cNvSpPr>
          <p:nvPr>
            <p:ph type="title"/>
          </p:nvPr>
        </p:nvSpPr>
        <p:spPr/>
        <p:txBody>
          <a:bodyPr>
            <a:normAutofit fontScale="90000"/>
          </a:bodyPr>
          <a:lstStyle/>
          <a:p>
            <a:r>
              <a:rPr lang="en-US" altLang="zh-CN" dirty="0"/>
              <a:t>Problem: No Single Right Answer</a:t>
            </a:r>
            <a:endParaRPr lang="zh-CN" altLang="en-US" dirty="0"/>
          </a:p>
        </p:txBody>
      </p:sp>
      <p:sp>
        <p:nvSpPr>
          <p:cNvPr id="3" name="内容占位符 2">
            <a:extLst>
              <a:ext uri="{FF2B5EF4-FFF2-40B4-BE49-F238E27FC236}">
                <a16:creationId xmlns:a16="http://schemas.microsoft.com/office/drawing/2014/main" id="{3D0B0E06-596A-48AC-9E84-D23F559D498E}"/>
              </a:ext>
            </a:extLst>
          </p:cNvPr>
          <p:cNvSpPr>
            <a:spLocks noGrp="1"/>
          </p:cNvSpPr>
          <p:nvPr>
            <p:ph idx="1"/>
          </p:nvPr>
        </p:nvSpPr>
        <p:spPr>
          <a:xfrm>
            <a:off x="658813" y="1363223"/>
            <a:ext cx="11345330" cy="5348366"/>
          </a:xfrm>
        </p:spPr>
        <p:txBody>
          <a:bodyPr>
            <a:noAutofit/>
          </a:bodyPr>
          <a:lstStyle/>
          <a:p>
            <a:pPr>
              <a:spcBef>
                <a:spcPts val="200"/>
              </a:spcBef>
              <a:spcAft>
                <a:spcPts val="0"/>
              </a:spcAft>
            </a:pPr>
            <a:r>
              <a:rPr lang="en-US" altLang="zh-CN" b="1" dirty="0"/>
              <a:t>Chinese Input </a:t>
            </a:r>
          </a:p>
          <a:p>
            <a:pPr marL="457200" lvl="1" indent="0">
              <a:spcBef>
                <a:spcPts val="200"/>
              </a:spcBef>
              <a:spcAft>
                <a:spcPts val="0"/>
              </a:spcAft>
              <a:buNone/>
            </a:pPr>
            <a:r>
              <a:rPr lang="zh-CN" altLang="en-US" dirty="0"/>
              <a:t>这个机场的安全工作由以色列方面负责。</a:t>
            </a:r>
            <a:endParaRPr lang="en-US" altLang="zh-CN" dirty="0"/>
          </a:p>
          <a:p>
            <a:pPr>
              <a:spcBef>
                <a:spcPts val="200"/>
              </a:spcBef>
              <a:spcAft>
                <a:spcPts val="0"/>
              </a:spcAft>
            </a:pPr>
            <a:r>
              <a:rPr lang="en-US" altLang="zh-CN" b="1" dirty="0"/>
              <a:t>English Translation</a:t>
            </a:r>
          </a:p>
          <a:p>
            <a:pPr marL="457200" lvl="1" indent="0">
              <a:spcBef>
                <a:spcPts val="200"/>
              </a:spcBef>
              <a:spcAft>
                <a:spcPts val="0"/>
              </a:spcAft>
              <a:buNone/>
            </a:pPr>
            <a:r>
              <a:rPr lang="en-US" altLang="zh-CN" dirty="0"/>
              <a:t>Israeli officials are responsible for airport security.</a:t>
            </a:r>
          </a:p>
          <a:p>
            <a:pPr marL="457200" lvl="1" indent="0">
              <a:spcBef>
                <a:spcPts val="200"/>
              </a:spcBef>
              <a:spcAft>
                <a:spcPts val="0"/>
              </a:spcAft>
              <a:buNone/>
            </a:pPr>
            <a:r>
              <a:rPr lang="en-US" altLang="zh-CN" dirty="0"/>
              <a:t>Israel is in charge of the security at this airport.</a:t>
            </a:r>
          </a:p>
          <a:p>
            <a:pPr marL="457200" lvl="1" indent="0">
              <a:spcBef>
                <a:spcPts val="200"/>
              </a:spcBef>
              <a:spcAft>
                <a:spcPts val="0"/>
              </a:spcAft>
              <a:buNone/>
            </a:pPr>
            <a:r>
              <a:rPr lang="en-US" altLang="zh-CN" dirty="0"/>
              <a:t>The security work for this airport is the responsibility of the Israel government.</a:t>
            </a:r>
          </a:p>
          <a:p>
            <a:pPr marL="457200" lvl="1" indent="0">
              <a:spcBef>
                <a:spcPts val="200"/>
              </a:spcBef>
              <a:spcAft>
                <a:spcPts val="0"/>
              </a:spcAft>
              <a:buNone/>
            </a:pPr>
            <a:r>
              <a:rPr lang="en-US" altLang="zh-CN" dirty="0"/>
              <a:t>Israeli side was in charge of the security of this airport.</a:t>
            </a:r>
          </a:p>
          <a:p>
            <a:pPr marL="457200" lvl="1" indent="0">
              <a:spcBef>
                <a:spcPts val="200"/>
              </a:spcBef>
              <a:spcAft>
                <a:spcPts val="0"/>
              </a:spcAft>
              <a:buNone/>
            </a:pPr>
            <a:r>
              <a:rPr lang="en-US" altLang="zh-CN" dirty="0"/>
              <a:t>Israel is responsible for the airport’s security.</a:t>
            </a:r>
          </a:p>
          <a:p>
            <a:pPr marL="457200" lvl="1" indent="0">
              <a:spcBef>
                <a:spcPts val="200"/>
              </a:spcBef>
              <a:spcAft>
                <a:spcPts val="0"/>
              </a:spcAft>
              <a:buNone/>
            </a:pPr>
            <a:r>
              <a:rPr lang="en-US" altLang="zh-CN" dirty="0"/>
              <a:t>Israel is responsible for safety work at this airport.</a:t>
            </a:r>
          </a:p>
          <a:p>
            <a:pPr marL="457200" lvl="1" indent="0">
              <a:spcBef>
                <a:spcPts val="200"/>
              </a:spcBef>
              <a:spcAft>
                <a:spcPts val="0"/>
              </a:spcAft>
              <a:buNone/>
            </a:pPr>
            <a:r>
              <a:rPr lang="en-US" altLang="zh-CN" dirty="0"/>
              <a:t>Israel presides over the security of the airport.</a:t>
            </a:r>
          </a:p>
          <a:p>
            <a:pPr marL="457200" lvl="1" indent="0">
              <a:spcBef>
                <a:spcPts val="200"/>
              </a:spcBef>
              <a:spcAft>
                <a:spcPts val="0"/>
              </a:spcAft>
              <a:buNone/>
            </a:pPr>
            <a:r>
              <a:rPr lang="en-US" altLang="zh-CN" dirty="0"/>
              <a:t>Israel took charge of the airport security.</a:t>
            </a:r>
          </a:p>
          <a:p>
            <a:pPr marL="457200" lvl="1" indent="0">
              <a:spcBef>
                <a:spcPts val="200"/>
              </a:spcBef>
              <a:spcAft>
                <a:spcPts val="0"/>
              </a:spcAft>
              <a:buNone/>
            </a:pPr>
            <a:r>
              <a:rPr lang="en-US" altLang="zh-CN" dirty="0"/>
              <a:t>The safety of this airport is taken charge of by Israel.</a:t>
            </a:r>
          </a:p>
          <a:p>
            <a:pPr marL="457200" lvl="1" indent="0">
              <a:spcBef>
                <a:spcPts val="200"/>
              </a:spcBef>
              <a:spcAft>
                <a:spcPts val="0"/>
              </a:spcAft>
              <a:buNone/>
            </a:pPr>
            <a:r>
              <a:rPr lang="en-US" altLang="zh-CN" dirty="0"/>
              <a:t>This airport’s security is the responsibility of the Israeli security officials.</a:t>
            </a:r>
            <a:endParaRPr lang="zh-CN" altLang="en-US" dirty="0"/>
          </a:p>
        </p:txBody>
      </p:sp>
      <p:sp>
        <p:nvSpPr>
          <p:cNvPr id="4" name="灯片编号占位符 3">
            <a:extLst>
              <a:ext uri="{FF2B5EF4-FFF2-40B4-BE49-F238E27FC236}">
                <a16:creationId xmlns:a16="http://schemas.microsoft.com/office/drawing/2014/main" id="{A4609DD8-61A2-476A-887C-0D3BE5ABF3C1}"/>
              </a:ext>
            </a:extLst>
          </p:cNvPr>
          <p:cNvSpPr>
            <a:spLocks noGrp="1"/>
          </p:cNvSpPr>
          <p:nvPr>
            <p:ph type="sldNum" sz="quarter" idx="12"/>
          </p:nvPr>
        </p:nvSpPr>
        <p:spPr/>
        <p:txBody>
          <a:bodyPr/>
          <a:lstStyle/>
          <a:p>
            <a:fld id="{DC8BB421-126E-41CB-B73A-69D52E98CAE3}" type="slidenum">
              <a:rPr lang="zh-CN" altLang="en-US" smtClean="0"/>
              <a:t>69</a:t>
            </a:fld>
            <a:endParaRPr lang="zh-CN" altLang="en-US"/>
          </a:p>
        </p:txBody>
      </p:sp>
      <p:sp>
        <p:nvSpPr>
          <p:cNvPr id="8" name="文本框 7">
            <a:extLst>
              <a:ext uri="{FF2B5EF4-FFF2-40B4-BE49-F238E27FC236}">
                <a16:creationId xmlns:a16="http://schemas.microsoft.com/office/drawing/2014/main" id="{FC579E8B-28AD-481E-9632-4EB441C9CBF6}"/>
              </a:ext>
            </a:extLst>
          </p:cNvPr>
          <p:cNvSpPr txBox="1"/>
          <p:nvPr/>
        </p:nvSpPr>
        <p:spPr>
          <a:xfrm>
            <a:off x="5434149" y="1014832"/>
            <a:ext cx="6453050" cy="400110"/>
          </a:xfrm>
          <a:prstGeom prst="rect">
            <a:avLst/>
          </a:prstGeom>
          <a:noFill/>
        </p:spPr>
        <p:txBody>
          <a:bodyPr wrap="square">
            <a:spAutoFit/>
          </a:bodyPr>
          <a:lstStyle/>
          <a:p>
            <a:r>
              <a:rPr lang="en-US" altLang="zh-CN" sz="2000" dirty="0">
                <a:solidFill>
                  <a:schemeClr val="tx1">
                    <a:lumMod val="50000"/>
                    <a:lumOff val="50000"/>
                  </a:schemeClr>
                </a:solidFill>
              </a:rPr>
              <a:t>(A typical example from the 2001 NIST evaluation set )</a:t>
            </a:r>
          </a:p>
        </p:txBody>
      </p:sp>
    </p:spTree>
    <p:extLst>
      <p:ext uri="{BB962C8B-B14F-4D97-AF65-F5344CB8AC3E}">
        <p14:creationId xmlns:p14="http://schemas.microsoft.com/office/powerpoint/2010/main" val="1019023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EA872-A470-4116-862E-82467DF4A7B4}"/>
              </a:ext>
            </a:extLst>
          </p:cNvPr>
          <p:cNvSpPr>
            <a:spLocks noGrp="1"/>
          </p:cNvSpPr>
          <p:nvPr>
            <p:ph type="title"/>
          </p:nvPr>
        </p:nvSpPr>
        <p:spPr/>
        <p:txBody>
          <a:bodyPr>
            <a:noAutofit/>
          </a:bodyPr>
          <a:lstStyle/>
          <a:p>
            <a:r>
              <a:rPr lang="en-US" altLang="zh-CN" dirty="0"/>
              <a:t>Rule-based machine translation</a:t>
            </a:r>
            <a:endParaRPr lang="zh-CN" altLang="en-US" dirty="0"/>
          </a:p>
        </p:txBody>
      </p:sp>
      <p:sp>
        <p:nvSpPr>
          <p:cNvPr id="3" name="内容占位符 2">
            <a:extLst>
              <a:ext uri="{FF2B5EF4-FFF2-40B4-BE49-F238E27FC236}">
                <a16:creationId xmlns:a16="http://schemas.microsoft.com/office/drawing/2014/main" id="{0F3AF213-8A06-45F9-A277-8198F650D313}"/>
              </a:ext>
            </a:extLst>
          </p:cNvPr>
          <p:cNvSpPr>
            <a:spLocks noGrp="1"/>
          </p:cNvSpPr>
          <p:nvPr>
            <p:ph idx="1"/>
          </p:nvPr>
        </p:nvSpPr>
        <p:spPr>
          <a:xfrm>
            <a:off x="521550" y="1043939"/>
            <a:ext cx="11345330" cy="5692775"/>
          </a:xfrm>
        </p:spPr>
        <p:txBody>
          <a:bodyPr>
            <a:noAutofit/>
          </a:bodyPr>
          <a:lstStyle/>
          <a:p>
            <a:pPr>
              <a:spcAft>
                <a:spcPts val="1200"/>
              </a:spcAft>
            </a:pPr>
            <a:r>
              <a:rPr lang="en-US" altLang="zh-CN" dirty="0"/>
              <a:t>Rule-based machine translation (RBMT) is a MT approach based on hardcoded linguistic rules.</a:t>
            </a:r>
          </a:p>
          <a:p>
            <a:pPr lvl="1">
              <a:spcAft>
                <a:spcPts val="1200"/>
              </a:spcAft>
            </a:pPr>
            <a:r>
              <a:rPr lang="en-US" altLang="zh-CN" dirty="0"/>
              <a:t>Monolingual and bilingual dictionaries to map input words to output words</a:t>
            </a:r>
          </a:p>
          <a:p>
            <a:pPr lvl="1">
              <a:spcAft>
                <a:spcPts val="1200"/>
              </a:spcAft>
            </a:pPr>
            <a:r>
              <a:rPr lang="en-US" altLang="zh-CN" dirty="0"/>
              <a:t>Rules that represent the source language structure</a:t>
            </a:r>
          </a:p>
          <a:p>
            <a:pPr lvl="1">
              <a:spcAft>
                <a:spcPts val="1200"/>
              </a:spcAft>
            </a:pPr>
            <a:r>
              <a:rPr lang="en-US" altLang="zh-CN" dirty="0"/>
              <a:t>Rules that represent the target language structure</a:t>
            </a:r>
          </a:p>
          <a:p>
            <a:pPr>
              <a:spcAft>
                <a:spcPts val="1200"/>
              </a:spcAft>
            </a:pPr>
            <a:r>
              <a:rPr lang="en-US" altLang="zh-CN" dirty="0"/>
              <a:t>Rule-based MT is challenging because it demands time and effort.</a:t>
            </a:r>
          </a:p>
          <a:p>
            <a:pPr>
              <a:spcAft>
                <a:spcPts val="1200"/>
              </a:spcAft>
            </a:pPr>
            <a:r>
              <a:rPr lang="en-US" altLang="zh-CN" dirty="0"/>
              <a:t>Rule-based systems are not scalable because rules must be manually written. Improvements require more rules and more human involvement.</a:t>
            </a:r>
            <a:endParaRPr lang="zh-CN" altLang="en-US" dirty="0"/>
          </a:p>
        </p:txBody>
      </p:sp>
      <p:sp>
        <p:nvSpPr>
          <p:cNvPr id="4" name="灯片编号占位符 3">
            <a:extLst>
              <a:ext uri="{FF2B5EF4-FFF2-40B4-BE49-F238E27FC236}">
                <a16:creationId xmlns:a16="http://schemas.microsoft.com/office/drawing/2014/main" id="{01CA79DB-1CEC-42AE-9D7A-07C3E5676732}"/>
              </a:ext>
            </a:extLst>
          </p:cNvPr>
          <p:cNvSpPr>
            <a:spLocks noGrp="1"/>
          </p:cNvSpPr>
          <p:nvPr>
            <p:ph type="sldNum" sz="quarter" idx="12"/>
          </p:nvPr>
        </p:nvSpPr>
        <p:spPr/>
        <p:txBody>
          <a:bodyPr/>
          <a:lstStyle/>
          <a:p>
            <a:fld id="{DC8BB421-126E-41CB-B73A-69D52E98CAE3}" type="slidenum">
              <a:rPr lang="zh-CN" altLang="en-US" smtClean="0"/>
              <a:t>7</a:t>
            </a:fld>
            <a:endParaRPr lang="zh-CN" altLang="en-US"/>
          </a:p>
        </p:txBody>
      </p:sp>
    </p:spTree>
    <p:extLst>
      <p:ext uri="{BB962C8B-B14F-4D97-AF65-F5344CB8AC3E}">
        <p14:creationId xmlns:p14="http://schemas.microsoft.com/office/powerpoint/2010/main" val="1905131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lstStyle/>
          <a:p>
            <a:r>
              <a:rPr lang="en-US" altLang="zh-CN" dirty="0"/>
              <a:t>Introduction</a:t>
            </a:r>
          </a:p>
          <a:p>
            <a:r>
              <a:rPr lang="en-US" altLang="zh-CN" dirty="0"/>
              <a:t>Methods</a:t>
            </a:r>
          </a:p>
          <a:p>
            <a:pPr lvl="1"/>
            <a:r>
              <a:rPr lang="en-US" altLang="zh-CN" dirty="0"/>
              <a:t>Word-Based Models &amp; Phrase-Based Models</a:t>
            </a:r>
          </a:p>
          <a:p>
            <a:pPr lvl="1"/>
            <a:r>
              <a:rPr lang="en-US" altLang="zh-CN" dirty="0"/>
              <a:t>Encoder-Decoder Models</a:t>
            </a:r>
          </a:p>
          <a:p>
            <a:r>
              <a:rPr lang="en-US" altLang="zh-CN" b="1" dirty="0"/>
              <a:t>Evaluation</a:t>
            </a:r>
          </a:p>
          <a:p>
            <a:pPr lvl="1"/>
            <a:r>
              <a:rPr lang="en-US" altLang="zh-CN" b="1" dirty="0"/>
              <a:t>Human raters</a:t>
            </a:r>
          </a:p>
          <a:p>
            <a:pPr lvl="1"/>
            <a:endParaRPr lang="zh-CN" altLang="en-US" b="1"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70</a:t>
            </a:fld>
            <a:endParaRPr lang="zh-CN" altLang="en-US"/>
          </a:p>
        </p:txBody>
      </p:sp>
    </p:spTree>
    <p:extLst>
      <p:ext uri="{BB962C8B-B14F-4D97-AF65-F5344CB8AC3E}">
        <p14:creationId xmlns:p14="http://schemas.microsoft.com/office/powerpoint/2010/main" val="24783785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439C8-4C10-4AFC-8E54-556F9D9F5AA4}"/>
              </a:ext>
            </a:extLst>
          </p:cNvPr>
          <p:cNvSpPr>
            <a:spLocks noGrp="1"/>
          </p:cNvSpPr>
          <p:nvPr>
            <p:ph type="title"/>
          </p:nvPr>
        </p:nvSpPr>
        <p:spPr/>
        <p:txBody>
          <a:bodyPr/>
          <a:lstStyle/>
          <a:p>
            <a:r>
              <a:rPr lang="en-US" altLang="zh-CN" dirty="0"/>
              <a:t>Human Raters</a:t>
            </a:r>
            <a:endParaRPr lang="zh-CN" altLang="en-US" dirty="0"/>
          </a:p>
        </p:txBody>
      </p:sp>
      <p:sp>
        <p:nvSpPr>
          <p:cNvPr id="3" name="内容占位符 2">
            <a:extLst>
              <a:ext uri="{FF2B5EF4-FFF2-40B4-BE49-F238E27FC236}">
                <a16:creationId xmlns:a16="http://schemas.microsoft.com/office/drawing/2014/main" id="{42610C8C-3DEC-4103-BA24-D842361774FA}"/>
              </a:ext>
            </a:extLst>
          </p:cNvPr>
          <p:cNvSpPr>
            <a:spLocks noGrp="1"/>
          </p:cNvSpPr>
          <p:nvPr>
            <p:ph idx="1"/>
          </p:nvPr>
        </p:nvSpPr>
        <p:spPr>
          <a:xfrm>
            <a:off x="541868" y="1062989"/>
            <a:ext cx="9882292" cy="5795011"/>
          </a:xfrm>
        </p:spPr>
        <p:txBody>
          <a:bodyPr>
            <a:noAutofit/>
          </a:bodyPr>
          <a:lstStyle/>
          <a:p>
            <a:r>
              <a:rPr lang="en-US" altLang="zh-CN" sz="2400" dirty="0"/>
              <a:t>Along the dimension of </a:t>
            </a:r>
            <a:r>
              <a:rPr lang="en-US" altLang="zh-CN" sz="2400" b="1" dirty="0">
                <a:solidFill>
                  <a:srgbClr val="0E419C"/>
                </a:solidFill>
              </a:rPr>
              <a:t>fluency</a:t>
            </a:r>
            <a:r>
              <a:rPr lang="en-US" altLang="zh-CN" sz="2400" dirty="0"/>
              <a:t>, we can ask how </a:t>
            </a:r>
            <a:r>
              <a:rPr lang="en-US" altLang="zh-CN" sz="2400" dirty="0">
                <a:solidFill>
                  <a:srgbClr val="0E419C"/>
                </a:solidFill>
              </a:rPr>
              <a:t>intelligible</a:t>
            </a:r>
            <a:r>
              <a:rPr lang="en-US" altLang="zh-CN" sz="2400" dirty="0"/>
              <a:t>, how </a:t>
            </a:r>
            <a:r>
              <a:rPr lang="en-US" altLang="zh-CN" sz="2400" dirty="0">
                <a:solidFill>
                  <a:srgbClr val="0E419C"/>
                </a:solidFill>
              </a:rPr>
              <a:t>clear</a:t>
            </a:r>
            <a:r>
              <a:rPr lang="en-US" altLang="zh-CN" sz="2400" dirty="0"/>
              <a:t>, how </a:t>
            </a:r>
            <a:r>
              <a:rPr lang="en-US" altLang="zh-CN" sz="2400" dirty="0">
                <a:solidFill>
                  <a:srgbClr val="0E419C"/>
                </a:solidFill>
              </a:rPr>
              <a:t>readable</a:t>
            </a:r>
            <a:r>
              <a:rPr lang="en-US" altLang="zh-CN" sz="2400" dirty="0"/>
              <a:t>, or how </a:t>
            </a:r>
            <a:r>
              <a:rPr lang="en-US" altLang="zh-CN" sz="2400" dirty="0">
                <a:solidFill>
                  <a:srgbClr val="0E419C"/>
                </a:solidFill>
              </a:rPr>
              <a:t>natural</a:t>
            </a:r>
            <a:r>
              <a:rPr lang="en-US" altLang="zh-CN" sz="2400" dirty="0"/>
              <a:t> the MT output (the target text) is.</a:t>
            </a:r>
          </a:p>
          <a:p>
            <a:r>
              <a:rPr lang="en-US" altLang="zh-CN" sz="2400" dirty="0"/>
              <a:t>Give the raters a scale, for example, from 1 (totally unintelligible) to 5 (totally intelligible, or 1 to 100, and ask them to rate each sentence or paragraph.</a:t>
            </a:r>
          </a:p>
          <a:p>
            <a:r>
              <a:rPr lang="en-US" altLang="zh-CN" sz="2400" dirty="0"/>
              <a:t>Along the dimension of </a:t>
            </a:r>
            <a:r>
              <a:rPr lang="en-US" altLang="zh-CN" sz="2400" b="1" dirty="0">
                <a:solidFill>
                  <a:srgbClr val="0E419C"/>
                </a:solidFill>
              </a:rPr>
              <a:t>adequacy</a:t>
            </a:r>
            <a:r>
              <a:rPr lang="en-US" altLang="zh-CN" sz="2400" dirty="0"/>
              <a:t>, using raters to assign scores on a scale. If we have bilingual raters, we can give them the source sentence and a proposed target sentence, and rate, on a 5-point or 100-point scale, how much of the information in the source was preserved in the target.</a:t>
            </a:r>
          </a:p>
          <a:p>
            <a:r>
              <a:rPr lang="en-US" altLang="zh-CN" sz="2400" b="1" dirty="0">
                <a:solidFill>
                  <a:srgbClr val="0E419C"/>
                </a:solidFill>
              </a:rPr>
              <a:t>Ranking</a:t>
            </a:r>
            <a:r>
              <a:rPr lang="en-US" altLang="zh-CN" sz="2400" dirty="0"/>
              <a:t>:  give a pair of candidate translations, ask raters which one they prefer</a:t>
            </a:r>
            <a:endParaRPr lang="zh-CN" altLang="en-US" sz="2400" dirty="0"/>
          </a:p>
        </p:txBody>
      </p:sp>
      <p:sp>
        <p:nvSpPr>
          <p:cNvPr id="4" name="灯片编号占位符 3">
            <a:extLst>
              <a:ext uri="{FF2B5EF4-FFF2-40B4-BE49-F238E27FC236}">
                <a16:creationId xmlns:a16="http://schemas.microsoft.com/office/drawing/2014/main" id="{EF3A3EE4-9ABC-490C-B9C3-9A0D037B814D}"/>
              </a:ext>
            </a:extLst>
          </p:cNvPr>
          <p:cNvSpPr>
            <a:spLocks noGrp="1"/>
          </p:cNvSpPr>
          <p:nvPr>
            <p:ph type="sldNum" sz="quarter" idx="12"/>
          </p:nvPr>
        </p:nvSpPr>
        <p:spPr/>
        <p:txBody>
          <a:bodyPr/>
          <a:lstStyle/>
          <a:p>
            <a:fld id="{DC8BB421-126E-41CB-B73A-69D52E98CAE3}" type="slidenum">
              <a:rPr lang="zh-CN" altLang="en-US" smtClean="0"/>
              <a:t>71</a:t>
            </a:fld>
            <a:endParaRPr lang="zh-CN" altLang="en-US"/>
          </a:p>
        </p:txBody>
      </p:sp>
    </p:spTree>
    <p:extLst>
      <p:ext uri="{BB962C8B-B14F-4D97-AF65-F5344CB8AC3E}">
        <p14:creationId xmlns:p14="http://schemas.microsoft.com/office/powerpoint/2010/main" val="1026180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C83F9-49A0-4173-9E2E-F4E617A15059}"/>
              </a:ext>
            </a:extLst>
          </p:cNvPr>
          <p:cNvSpPr>
            <a:spLocks noGrp="1"/>
          </p:cNvSpPr>
          <p:nvPr>
            <p:ph type="title"/>
          </p:nvPr>
        </p:nvSpPr>
        <p:spPr/>
        <p:txBody>
          <a:bodyPr>
            <a:normAutofit fontScale="90000"/>
          </a:bodyPr>
          <a:lstStyle/>
          <a:p>
            <a:r>
              <a:rPr lang="en-US" altLang="zh-CN" dirty="0"/>
              <a:t>Evaluation - Human Assessments</a:t>
            </a:r>
            <a:endParaRPr lang="zh-CN" altLang="en-US" dirty="0"/>
          </a:p>
        </p:txBody>
      </p:sp>
      <p:sp>
        <p:nvSpPr>
          <p:cNvPr id="3" name="内容占位符 2">
            <a:extLst>
              <a:ext uri="{FF2B5EF4-FFF2-40B4-BE49-F238E27FC236}">
                <a16:creationId xmlns:a16="http://schemas.microsoft.com/office/drawing/2014/main" id="{651E31FA-D43F-4EE9-BE45-E6771AC28D5C}"/>
              </a:ext>
            </a:extLst>
          </p:cNvPr>
          <p:cNvSpPr>
            <a:spLocks noGrp="1"/>
          </p:cNvSpPr>
          <p:nvPr>
            <p:ph idx="1"/>
          </p:nvPr>
        </p:nvSpPr>
        <p:spPr>
          <a:xfrm>
            <a:off x="579970" y="1041208"/>
            <a:ext cx="8909470" cy="5816791"/>
          </a:xfrm>
        </p:spPr>
        <p:txBody>
          <a:bodyPr>
            <a:noAutofit/>
          </a:bodyPr>
          <a:lstStyle/>
          <a:p>
            <a:pPr>
              <a:spcAft>
                <a:spcPts val="600"/>
              </a:spcAft>
            </a:pPr>
            <a:r>
              <a:rPr lang="en-US" altLang="zh-CN" dirty="0"/>
              <a:t>Side-by-side evaluations: Given a source sentence,</a:t>
            </a:r>
            <a:r>
              <a:rPr lang="zh-CN" altLang="en-US" dirty="0"/>
              <a:t> </a:t>
            </a:r>
            <a:r>
              <a:rPr lang="en-US" altLang="zh-CN" dirty="0"/>
              <a:t>human raters evaluate and compare the quality of two translations presented side by side.</a:t>
            </a:r>
          </a:p>
          <a:p>
            <a:pPr>
              <a:spcAft>
                <a:spcPts val="600"/>
              </a:spcAft>
            </a:pPr>
            <a:r>
              <a:rPr lang="en-US" altLang="zh-CN" dirty="0"/>
              <a:t>Side-by-side scores range from 0 to 6</a:t>
            </a:r>
          </a:p>
          <a:p>
            <a:pPr lvl="1">
              <a:spcAft>
                <a:spcPts val="600"/>
              </a:spcAft>
            </a:pPr>
            <a:r>
              <a:rPr lang="en-US" altLang="zh-CN" dirty="0"/>
              <a:t>0: the translation is </a:t>
            </a:r>
            <a:r>
              <a:rPr lang="en-US" altLang="zh-CN" dirty="0">
                <a:solidFill>
                  <a:schemeClr val="accent1"/>
                </a:solidFill>
              </a:rPr>
              <a:t>completely nonsense</a:t>
            </a:r>
          </a:p>
          <a:p>
            <a:pPr lvl="1">
              <a:spcAft>
                <a:spcPts val="600"/>
              </a:spcAft>
            </a:pPr>
            <a:r>
              <a:rPr lang="en-US" altLang="zh-CN" dirty="0"/>
              <a:t>2: the translation preserves some of the meaning of the source sentence but </a:t>
            </a:r>
            <a:r>
              <a:rPr lang="en-US" altLang="zh-CN" dirty="0">
                <a:solidFill>
                  <a:schemeClr val="accent1"/>
                </a:solidFill>
              </a:rPr>
              <a:t>misses significant parts</a:t>
            </a:r>
          </a:p>
          <a:p>
            <a:pPr lvl="1">
              <a:spcAft>
                <a:spcPts val="600"/>
              </a:spcAft>
            </a:pPr>
            <a:r>
              <a:rPr lang="en-US" altLang="zh-CN" dirty="0"/>
              <a:t>4: the translation </a:t>
            </a:r>
            <a:r>
              <a:rPr lang="en-US" altLang="zh-CN" dirty="0">
                <a:solidFill>
                  <a:schemeClr val="accent1"/>
                </a:solidFill>
              </a:rPr>
              <a:t>retains most of the meaning</a:t>
            </a:r>
            <a:r>
              <a:rPr lang="en-US" altLang="zh-CN" dirty="0"/>
              <a:t> of the source sentence, but may </a:t>
            </a:r>
            <a:r>
              <a:rPr lang="en-US" altLang="zh-CN" dirty="0">
                <a:solidFill>
                  <a:schemeClr val="accent1"/>
                </a:solidFill>
              </a:rPr>
              <a:t>have some grammar mistakes</a:t>
            </a:r>
          </a:p>
          <a:p>
            <a:pPr lvl="1">
              <a:spcAft>
                <a:spcPts val="600"/>
              </a:spcAft>
            </a:pPr>
            <a:r>
              <a:rPr lang="en-US" altLang="zh-CN" dirty="0"/>
              <a:t>6: the translation is </a:t>
            </a:r>
            <a:r>
              <a:rPr lang="en-US" altLang="zh-CN" dirty="0">
                <a:solidFill>
                  <a:schemeClr val="accent1"/>
                </a:solidFill>
              </a:rPr>
              <a:t>completely consistent </a:t>
            </a:r>
            <a:r>
              <a:rPr lang="en-US" altLang="zh-CN" dirty="0"/>
              <a:t>with the source sentence, and the </a:t>
            </a:r>
            <a:r>
              <a:rPr lang="en-US" altLang="zh-CN" dirty="0">
                <a:solidFill>
                  <a:schemeClr val="accent1"/>
                </a:solidFill>
              </a:rPr>
              <a:t>grammar is correct</a:t>
            </a:r>
            <a:endParaRPr lang="zh-CN" altLang="en-US" dirty="0">
              <a:solidFill>
                <a:schemeClr val="accent1"/>
              </a:solidFill>
            </a:endParaRPr>
          </a:p>
        </p:txBody>
      </p:sp>
      <p:sp>
        <p:nvSpPr>
          <p:cNvPr id="4" name="灯片编号占位符 3">
            <a:extLst>
              <a:ext uri="{FF2B5EF4-FFF2-40B4-BE49-F238E27FC236}">
                <a16:creationId xmlns:a16="http://schemas.microsoft.com/office/drawing/2014/main" id="{76BE4E24-10E4-4A80-A85D-16851305FE92}"/>
              </a:ext>
            </a:extLst>
          </p:cNvPr>
          <p:cNvSpPr>
            <a:spLocks noGrp="1"/>
          </p:cNvSpPr>
          <p:nvPr>
            <p:ph type="sldNum" sz="quarter" idx="12"/>
          </p:nvPr>
        </p:nvSpPr>
        <p:spPr/>
        <p:txBody>
          <a:bodyPr/>
          <a:lstStyle/>
          <a:p>
            <a:fld id="{DC8BB421-126E-41CB-B73A-69D52E98CAE3}" type="slidenum">
              <a:rPr lang="zh-CN" altLang="en-US" smtClean="0"/>
              <a:t>72</a:t>
            </a:fld>
            <a:endParaRPr lang="zh-CN" altLang="en-US"/>
          </a:p>
        </p:txBody>
      </p:sp>
      <p:sp>
        <p:nvSpPr>
          <p:cNvPr id="6" name="文本框 5">
            <a:extLst>
              <a:ext uri="{FF2B5EF4-FFF2-40B4-BE49-F238E27FC236}">
                <a16:creationId xmlns:a16="http://schemas.microsoft.com/office/drawing/2014/main" id="{FFE21212-DC7A-48B8-8EA8-D5A18561CA86}"/>
              </a:ext>
            </a:extLst>
          </p:cNvPr>
          <p:cNvSpPr txBox="1"/>
          <p:nvPr/>
        </p:nvSpPr>
        <p:spPr>
          <a:xfrm>
            <a:off x="9890342" y="3057051"/>
            <a:ext cx="1977810" cy="1785104"/>
          </a:xfrm>
          <a:prstGeom prst="rect">
            <a:avLst/>
          </a:prstGeom>
          <a:solidFill>
            <a:schemeClr val="bg1">
              <a:lumMod val="95000"/>
            </a:schemeClr>
          </a:solidFill>
        </p:spPr>
        <p:txBody>
          <a:bodyPr wrap="square">
            <a:spAutoFit/>
          </a:bodyPr>
          <a:lstStyle/>
          <a:p>
            <a:r>
              <a:rPr lang="en-US" altLang="zh-CN" sz="1100" dirty="0">
                <a:hlinkClick r:id="rId3"/>
              </a:rPr>
              <a:t>Wu Y, Schuster M, Chen Z, Le QV, </a:t>
            </a:r>
            <a:r>
              <a:rPr lang="en-US" altLang="zh-CN" sz="1100" dirty="0" err="1">
                <a:hlinkClick r:id="rId3"/>
              </a:rPr>
              <a:t>Norouzi</a:t>
            </a:r>
            <a:r>
              <a:rPr lang="en-US" altLang="zh-CN" sz="1100" dirty="0">
                <a:hlinkClick r:id="rId3"/>
              </a:rPr>
              <a:t> M, </a:t>
            </a:r>
            <a:r>
              <a:rPr lang="en-US" altLang="zh-CN" sz="1100" dirty="0" err="1">
                <a:hlinkClick r:id="rId3"/>
              </a:rPr>
              <a:t>Macherey</a:t>
            </a:r>
            <a:r>
              <a:rPr lang="en-US" altLang="zh-CN" sz="1100" dirty="0">
                <a:hlinkClick r:id="rId3"/>
              </a:rPr>
              <a:t> W, </a:t>
            </a:r>
            <a:r>
              <a:rPr lang="en-US" altLang="zh-CN" sz="1100" dirty="0" err="1">
                <a:hlinkClick r:id="rId3"/>
              </a:rPr>
              <a:t>Krikun</a:t>
            </a:r>
            <a:r>
              <a:rPr lang="en-US" altLang="zh-CN" sz="1100" dirty="0">
                <a:hlinkClick r:id="rId3"/>
              </a:rPr>
              <a:t> M, Cao Y, Gao Q, </a:t>
            </a:r>
            <a:r>
              <a:rPr lang="en-US" altLang="zh-CN" sz="1100" dirty="0" err="1">
                <a:hlinkClick r:id="rId3"/>
              </a:rPr>
              <a:t>Macherey</a:t>
            </a:r>
            <a:r>
              <a:rPr lang="en-US" altLang="zh-CN" sz="1100" dirty="0">
                <a:hlinkClick r:id="rId3"/>
              </a:rPr>
              <a:t> K, </a:t>
            </a:r>
            <a:r>
              <a:rPr lang="en-US" altLang="zh-CN" sz="1100" dirty="0" err="1">
                <a:hlinkClick r:id="rId3"/>
              </a:rPr>
              <a:t>Klingner</a:t>
            </a:r>
            <a:r>
              <a:rPr lang="en-US" altLang="zh-CN" sz="1100" dirty="0">
                <a:hlinkClick r:id="rId3"/>
              </a:rPr>
              <a:t> J. Google's neural machine translation system: Bridging the gap between human and machine translation. </a:t>
            </a:r>
            <a:r>
              <a:rPr lang="en-US" altLang="zh-CN" sz="1100" dirty="0" err="1">
                <a:hlinkClick r:id="rId3"/>
              </a:rPr>
              <a:t>arXiv</a:t>
            </a:r>
            <a:r>
              <a:rPr lang="en-US" altLang="zh-CN" sz="1100" dirty="0">
                <a:hlinkClick r:id="rId3"/>
              </a:rPr>
              <a:t> preprint arXiv:1609.08144. 2016 Sep 26.</a:t>
            </a:r>
            <a:endParaRPr lang="zh-CN" altLang="en-US" sz="1100" dirty="0"/>
          </a:p>
        </p:txBody>
      </p:sp>
    </p:spTree>
    <p:extLst>
      <p:ext uri="{BB962C8B-B14F-4D97-AF65-F5344CB8AC3E}">
        <p14:creationId xmlns:p14="http://schemas.microsoft.com/office/powerpoint/2010/main" val="2227928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E3B5A-B12F-4D8B-ADBE-E09A9643A97D}"/>
              </a:ext>
            </a:extLst>
          </p:cNvPr>
          <p:cNvSpPr>
            <a:spLocks noGrp="1"/>
          </p:cNvSpPr>
          <p:nvPr>
            <p:ph type="title"/>
          </p:nvPr>
        </p:nvSpPr>
        <p:spPr/>
        <p:txBody>
          <a:bodyPr>
            <a:normAutofit fontScale="90000"/>
          </a:bodyPr>
          <a:lstStyle/>
          <a:p>
            <a:r>
              <a:rPr lang="en-US" altLang="zh-CN" dirty="0"/>
              <a:t>Human Raters - Evaluators Disagree</a:t>
            </a:r>
            <a:endParaRPr lang="zh-CN" altLang="en-US" dirty="0"/>
          </a:p>
        </p:txBody>
      </p:sp>
      <p:graphicFrame>
        <p:nvGraphicFramePr>
          <p:cNvPr id="7" name="内容占位符 6">
            <a:extLst>
              <a:ext uri="{FF2B5EF4-FFF2-40B4-BE49-F238E27FC236}">
                <a16:creationId xmlns:a16="http://schemas.microsoft.com/office/drawing/2014/main" id="{7DC19F81-C75A-4AB5-ACEE-E67BDB9CE107}"/>
              </a:ext>
            </a:extLst>
          </p:cNvPr>
          <p:cNvGraphicFramePr>
            <a:graphicFrameLocks noGrp="1"/>
          </p:cNvGraphicFramePr>
          <p:nvPr>
            <p:ph idx="1"/>
            <p:extLst>
              <p:ext uri="{D42A27DB-BD31-4B8C-83A1-F6EECF244321}">
                <p14:modId xmlns:p14="http://schemas.microsoft.com/office/powerpoint/2010/main" val="478215480"/>
              </p:ext>
            </p:extLst>
          </p:nvPr>
        </p:nvGraphicFramePr>
        <p:xfrm>
          <a:off x="1814280" y="1996799"/>
          <a:ext cx="8929200" cy="4076246"/>
        </p:xfrm>
        <a:graphic>
          <a:graphicData uri="http://schemas.openxmlformats.org/drawingml/2006/chart">
            <c:chart xmlns:c="http://schemas.openxmlformats.org/drawingml/2006/chart" xmlns:r="http://schemas.openxmlformats.org/officeDocument/2006/relationships" r:id="rId3"/>
          </a:graphicData>
        </a:graphic>
      </p:graphicFrame>
      <p:sp>
        <p:nvSpPr>
          <p:cNvPr id="4" name="灯片编号占位符 3">
            <a:extLst>
              <a:ext uri="{FF2B5EF4-FFF2-40B4-BE49-F238E27FC236}">
                <a16:creationId xmlns:a16="http://schemas.microsoft.com/office/drawing/2014/main" id="{41EBD802-6E0D-4E08-A6C8-11D7433BC547}"/>
              </a:ext>
            </a:extLst>
          </p:cNvPr>
          <p:cNvSpPr>
            <a:spLocks noGrp="1"/>
          </p:cNvSpPr>
          <p:nvPr>
            <p:ph type="sldNum" sz="quarter" idx="12"/>
          </p:nvPr>
        </p:nvSpPr>
        <p:spPr/>
        <p:txBody>
          <a:bodyPr/>
          <a:lstStyle/>
          <a:p>
            <a:fld id="{DC8BB421-126E-41CB-B73A-69D52E98CAE3}" type="slidenum">
              <a:rPr lang="zh-CN" altLang="en-US" smtClean="0"/>
              <a:t>73</a:t>
            </a:fld>
            <a:endParaRPr lang="zh-CN" altLang="en-US"/>
          </a:p>
        </p:txBody>
      </p:sp>
      <p:sp>
        <p:nvSpPr>
          <p:cNvPr id="8" name="内容占位符 2">
            <a:extLst>
              <a:ext uri="{FF2B5EF4-FFF2-40B4-BE49-F238E27FC236}">
                <a16:creationId xmlns:a16="http://schemas.microsoft.com/office/drawing/2014/main" id="{8304E0BC-1ABB-4E90-9C3C-DE5504C28A83}"/>
              </a:ext>
            </a:extLst>
          </p:cNvPr>
          <p:cNvSpPr txBox="1">
            <a:spLocks/>
          </p:cNvSpPr>
          <p:nvPr/>
        </p:nvSpPr>
        <p:spPr>
          <a:xfrm>
            <a:off x="658813" y="1147082"/>
            <a:ext cx="10923587" cy="705759"/>
          </a:xfrm>
          <a:prstGeom prst="rect">
            <a:avLst/>
          </a:prstGeom>
        </p:spPr>
        <p:txBody>
          <a:bodyPr vert="horz" lIns="9000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Histogram of adequacy judgments by different human evaluators</a:t>
            </a:r>
            <a:endParaRPr lang="zh-CN" altLang="en-US" dirty="0"/>
          </a:p>
        </p:txBody>
      </p:sp>
      <p:sp>
        <p:nvSpPr>
          <p:cNvPr id="10" name="文本框 9">
            <a:extLst>
              <a:ext uri="{FF2B5EF4-FFF2-40B4-BE49-F238E27FC236}">
                <a16:creationId xmlns:a16="http://schemas.microsoft.com/office/drawing/2014/main" id="{EE474003-5714-45B2-96C0-C435AA807221}"/>
              </a:ext>
            </a:extLst>
          </p:cNvPr>
          <p:cNvSpPr txBox="1"/>
          <p:nvPr/>
        </p:nvSpPr>
        <p:spPr>
          <a:xfrm>
            <a:off x="3880446" y="6181471"/>
            <a:ext cx="4824030" cy="523220"/>
          </a:xfrm>
          <a:prstGeom prst="rect">
            <a:avLst/>
          </a:prstGeom>
          <a:noFill/>
        </p:spPr>
        <p:txBody>
          <a:bodyPr wrap="square">
            <a:spAutoFit/>
          </a:bodyPr>
          <a:lstStyle/>
          <a:p>
            <a:r>
              <a:rPr lang="en-US" altLang="zh-CN" sz="2800" dirty="0">
                <a:solidFill>
                  <a:schemeClr val="tx1">
                    <a:lumMod val="50000"/>
                    <a:lumOff val="50000"/>
                  </a:schemeClr>
                </a:solidFill>
              </a:rPr>
              <a:t>(from WMT 2006 evaluation)</a:t>
            </a:r>
            <a:endParaRPr lang="zh-CN" altLang="en-US" sz="2800" dirty="0">
              <a:solidFill>
                <a:schemeClr val="tx1">
                  <a:lumMod val="50000"/>
                  <a:lumOff val="50000"/>
                </a:schemeClr>
              </a:solidFill>
            </a:endParaRPr>
          </a:p>
        </p:txBody>
      </p:sp>
    </p:spTree>
    <p:extLst>
      <p:ext uri="{BB962C8B-B14F-4D97-AF65-F5344CB8AC3E}">
        <p14:creationId xmlns:p14="http://schemas.microsoft.com/office/powerpoint/2010/main" val="1420653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C54B6-E438-4B20-A36F-4B7F929EC3CA}"/>
              </a:ext>
            </a:extLst>
          </p:cNvPr>
          <p:cNvSpPr>
            <a:spLocks noGrp="1"/>
          </p:cNvSpPr>
          <p:nvPr>
            <p:ph type="title"/>
          </p:nvPr>
        </p:nvSpPr>
        <p:spPr/>
        <p:txBody>
          <a:bodyPr>
            <a:normAutofit fontScale="90000"/>
          </a:bodyPr>
          <a:lstStyle/>
          <a:p>
            <a:r>
              <a:rPr lang="en-US" altLang="zh-CN" dirty="0"/>
              <a:t>Measuring Agreement between Evaluators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78F1B7D-7E11-4208-8BA4-805624B349D8}"/>
                  </a:ext>
                </a:extLst>
              </p:cNvPr>
              <p:cNvSpPr>
                <a:spLocks noGrp="1"/>
              </p:cNvSpPr>
              <p:nvPr>
                <p:ph idx="1"/>
              </p:nvPr>
            </p:nvSpPr>
            <p:spPr>
              <a:xfrm>
                <a:off x="510540" y="1013965"/>
                <a:ext cx="6404609" cy="4138295"/>
              </a:xfrm>
            </p:spPr>
            <p:txBody>
              <a:bodyPr>
                <a:noAutofit/>
              </a:bodyPr>
              <a:lstStyle/>
              <a:p>
                <a:pPr marL="0" indent="0">
                  <a:spcAft>
                    <a:spcPts val="1800"/>
                  </a:spcAft>
                  <a:buNone/>
                </a:pPr>
                <a:r>
                  <a:rPr lang="en-US" altLang="zh-CN" sz="2400" dirty="0"/>
                  <a:t>Kappa coefficient (for inter-rater reliability)</a:t>
                </a:r>
              </a:p>
              <a:p>
                <a:pPr marL="0" indent="0" algn="ctr">
                  <a:spcAft>
                    <a:spcPts val="1800"/>
                  </a:spcAft>
                  <a:buNone/>
                </a:pPr>
                <a14:m>
                  <m:oMath xmlns:m="http://schemas.openxmlformats.org/officeDocument/2006/math">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solidFill>
                              <a:srgbClr val="00B050"/>
                            </a:solidFill>
                            <a:latin typeface="Cambria Math" panose="02040503050406030204" pitchFamily="18" charset="0"/>
                          </a:rPr>
                          <m:t>𝑝</m:t>
                        </m:r>
                        <m:d>
                          <m:dPr>
                            <m:ctrlPr>
                              <a:rPr lang="en-US" altLang="zh-CN" sz="2400" b="0" i="1" smtClean="0">
                                <a:solidFill>
                                  <a:srgbClr val="00B050"/>
                                </a:solidFill>
                                <a:latin typeface="Cambria Math" panose="02040503050406030204" pitchFamily="18" charset="0"/>
                              </a:rPr>
                            </m:ctrlPr>
                          </m:dPr>
                          <m:e>
                            <m:r>
                              <a:rPr lang="en-US" altLang="zh-CN" sz="2400" b="0" i="1" smtClean="0">
                                <a:solidFill>
                                  <a:srgbClr val="00B050"/>
                                </a:solidFill>
                                <a:latin typeface="Cambria Math" panose="02040503050406030204" pitchFamily="18" charset="0"/>
                              </a:rPr>
                              <m:t>𝐴</m:t>
                            </m:r>
                          </m:e>
                        </m:d>
                        <m:r>
                          <a:rPr lang="en-US" altLang="zh-CN" sz="2400" b="0" i="1" smtClean="0">
                            <a:latin typeface="Cambria Math" panose="02040503050406030204" pitchFamily="18" charset="0"/>
                          </a:rPr>
                          <m:t>−</m:t>
                        </m:r>
                        <m:r>
                          <a:rPr lang="en-US" altLang="zh-CN" sz="2400" b="0" i="1" smtClean="0">
                            <a:solidFill>
                              <a:srgbClr val="00B0F0"/>
                            </a:solidFill>
                            <a:latin typeface="Cambria Math" panose="02040503050406030204" pitchFamily="18" charset="0"/>
                          </a:rPr>
                          <m:t>𝑝</m:t>
                        </m:r>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𝐸</m:t>
                            </m:r>
                          </m:e>
                        </m:d>
                      </m:num>
                      <m:den>
                        <m:r>
                          <a:rPr lang="en-US" altLang="zh-CN" sz="2400" b="0" i="1" smtClean="0">
                            <a:latin typeface="Cambria Math" panose="02040503050406030204" pitchFamily="18" charset="0"/>
                          </a:rPr>
                          <m:t>1−</m:t>
                        </m:r>
                        <m:r>
                          <a:rPr lang="en-US" altLang="zh-CN" sz="2400" b="0" i="1" smtClean="0">
                            <a:solidFill>
                              <a:srgbClr val="00B0F0"/>
                            </a:solidFill>
                            <a:latin typeface="Cambria Math" panose="02040503050406030204" pitchFamily="18" charset="0"/>
                          </a:rPr>
                          <m:t>𝑝</m:t>
                        </m:r>
                        <m:d>
                          <m:dPr>
                            <m:ctrlPr>
                              <a:rPr lang="en-US" altLang="zh-CN" sz="2400" b="0" i="1" smtClean="0">
                                <a:solidFill>
                                  <a:srgbClr val="00B0F0"/>
                                </a:solidFill>
                                <a:latin typeface="Cambria Math" panose="02040503050406030204" pitchFamily="18" charset="0"/>
                              </a:rPr>
                            </m:ctrlPr>
                          </m:dPr>
                          <m:e>
                            <m:r>
                              <a:rPr lang="en-US" altLang="zh-CN" sz="2400" b="0" i="1" smtClean="0">
                                <a:solidFill>
                                  <a:srgbClr val="00B0F0"/>
                                </a:solidFill>
                                <a:latin typeface="Cambria Math" panose="02040503050406030204" pitchFamily="18" charset="0"/>
                              </a:rPr>
                              <m:t>𝐸</m:t>
                            </m:r>
                          </m:e>
                        </m:d>
                      </m:den>
                    </m:f>
                  </m:oMath>
                </a14:m>
                <a:r>
                  <a:rPr lang="en-US" altLang="zh-CN" sz="2400" dirty="0"/>
                  <a:t> </a:t>
                </a:r>
              </a:p>
              <a:p>
                <a:pPr marL="457200" lvl="1" indent="0">
                  <a:spcAft>
                    <a:spcPts val="1800"/>
                  </a:spcAft>
                  <a:buNone/>
                </a:pPr>
                <a14:m>
                  <m:oMath xmlns:m="http://schemas.openxmlformats.org/officeDocument/2006/math">
                    <m:r>
                      <a:rPr lang="en-US" altLang="zh-CN" sz="2000" b="0" i="1" smtClean="0">
                        <a:solidFill>
                          <a:srgbClr val="00B050"/>
                        </a:solidFill>
                        <a:latin typeface="Cambria Math" panose="02040503050406030204" pitchFamily="18" charset="0"/>
                      </a:rPr>
                      <m:t>𝑝</m:t>
                    </m:r>
                    <m:d>
                      <m:dPr>
                        <m:ctrlPr>
                          <a:rPr lang="en-US" altLang="zh-CN" sz="2000" b="0" i="1" smtClean="0">
                            <a:solidFill>
                              <a:srgbClr val="00B050"/>
                            </a:solidFill>
                            <a:latin typeface="Cambria Math" panose="02040503050406030204" pitchFamily="18" charset="0"/>
                          </a:rPr>
                        </m:ctrlPr>
                      </m:dPr>
                      <m:e>
                        <m:r>
                          <a:rPr lang="en-US" altLang="zh-CN" sz="2000" b="0" i="1" smtClean="0">
                            <a:solidFill>
                              <a:srgbClr val="00B050"/>
                            </a:solidFill>
                            <a:latin typeface="Cambria Math" panose="02040503050406030204" pitchFamily="18" charset="0"/>
                          </a:rPr>
                          <m:t>𝐴</m:t>
                        </m:r>
                      </m:e>
                    </m:d>
                  </m:oMath>
                </a14:m>
                <a:r>
                  <a:rPr lang="en-US" altLang="zh-CN" sz="2000" dirty="0"/>
                  <a:t>: proportion of times that the evaluators agree</a:t>
                </a:r>
              </a:p>
              <a:p>
                <a:pPr marL="457200" lvl="1" indent="0">
                  <a:spcAft>
                    <a:spcPts val="1800"/>
                  </a:spcAft>
                  <a:buNone/>
                </a:pPr>
                <a14:m>
                  <m:oMath xmlns:m="http://schemas.openxmlformats.org/officeDocument/2006/math">
                    <m:r>
                      <a:rPr lang="en-US" altLang="zh-CN" sz="2000" b="0" i="1" smtClean="0">
                        <a:solidFill>
                          <a:srgbClr val="00B0F0"/>
                        </a:solidFill>
                        <a:latin typeface="Cambria Math" panose="02040503050406030204" pitchFamily="18" charset="0"/>
                      </a:rPr>
                      <m:t>𝑝</m:t>
                    </m:r>
                    <m:d>
                      <m:dPr>
                        <m:ctrlPr>
                          <a:rPr lang="en-US" altLang="zh-CN" sz="2000" b="0" i="1" smtClean="0">
                            <a:solidFill>
                              <a:srgbClr val="00B0F0"/>
                            </a:solidFill>
                            <a:latin typeface="Cambria Math" panose="02040503050406030204" pitchFamily="18" charset="0"/>
                          </a:rPr>
                        </m:ctrlPr>
                      </m:dPr>
                      <m:e>
                        <m:r>
                          <a:rPr lang="en-US" altLang="zh-CN" sz="2000" b="0" i="1" smtClean="0">
                            <a:solidFill>
                              <a:srgbClr val="00B0F0"/>
                            </a:solidFill>
                            <a:latin typeface="Cambria Math" panose="02040503050406030204" pitchFamily="18" charset="0"/>
                          </a:rPr>
                          <m:t>𝐸</m:t>
                        </m:r>
                      </m:e>
                    </m:d>
                  </m:oMath>
                </a14:m>
                <a:r>
                  <a:rPr lang="en-US" altLang="zh-CN" sz="2000" dirty="0"/>
                  <a:t>: proportion of times that they would agree by chance (5-point scale, </a:t>
                </a:r>
                <a14:m>
                  <m:oMath xmlns:m="http://schemas.openxmlformats.org/officeDocument/2006/math">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𝐸</m:t>
                        </m:r>
                      </m:e>
                    </m:d>
                    <m:r>
                      <a:rPr lang="en-US" altLang="zh-CN" sz="2000" b="0" i="1" smtClean="0">
                        <a:latin typeface="Cambria Math" panose="02040503050406030204" pitchFamily="18" charset="0"/>
                      </a:rPr>
                      <m:t>=1/5</m:t>
                    </m:r>
                  </m:oMath>
                </a14:m>
                <a:r>
                  <a:rPr lang="en-US" altLang="zh-CN" sz="2000" dirty="0"/>
                  <a:t>)</a:t>
                </a:r>
              </a:p>
              <a:p>
                <a:pPr marL="0" indent="0">
                  <a:spcAft>
                    <a:spcPts val="1800"/>
                  </a:spcAft>
                  <a:buNone/>
                </a:pPr>
                <a:r>
                  <a:rPr lang="en-US" altLang="zh-CN" sz="2400" b="1" dirty="0">
                    <a:solidFill>
                      <a:srgbClr val="0E419C"/>
                    </a:solidFill>
                  </a:rPr>
                  <a:t>Example</a:t>
                </a:r>
                <a:r>
                  <a:rPr lang="en-US" altLang="zh-CN" sz="2400" dirty="0"/>
                  <a:t>: Inter-evaluator agreement in WMT 2007 evaluation campaign</a:t>
                </a:r>
                <a:endParaRPr lang="zh-CN" altLang="en-US" sz="2400" dirty="0"/>
              </a:p>
            </p:txBody>
          </p:sp>
        </mc:Choice>
        <mc:Fallback xmlns="">
          <p:sp>
            <p:nvSpPr>
              <p:cNvPr id="3" name="内容占位符 2">
                <a:extLst>
                  <a:ext uri="{FF2B5EF4-FFF2-40B4-BE49-F238E27FC236}">
                    <a16:creationId xmlns:a16="http://schemas.microsoft.com/office/drawing/2014/main" id="{F78F1B7D-7E11-4208-8BA4-805624B349D8}"/>
                  </a:ext>
                </a:extLst>
              </p:cNvPr>
              <p:cNvSpPr>
                <a:spLocks noGrp="1" noRot="1" noChangeAspect="1" noMove="1" noResize="1" noEditPoints="1" noAdjustHandles="1" noChangeArrowheads="1" noChangeShapeType="1" noTextEdit="1"/>
              </p:cNvSpPr>
              <p:nvPr>
                <p:ph idx="1"/>
              </p:nvPr>
            </p:nvSpPr>
            <p:spPr>
              <a:xfrm>
                <a:off x="510540" y="1013965"/>
                <a:ext cx="6404609" cy="4138295"/>
              </a:xfrm>
              <a:blipFill>
                <a:blip r:embed="rId3"/>
                <a:stretch>
                  <a:fillRect l="-1584" t="-1223" r="-2178"/>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644552DE-1A59-42A8-A7F7-151C7ADFCCED}"/>
              </a:ext>
            </a:extLst>
          </p:cNvPr>
          <p:cNvSpPr>
            <a:spLocks noGrp="1"/>
          </p:cNvSpPr>
          <p:nvPr>
            <p:ph type="sldNum" sz="quarter" idx="12"/>
          </p:nvPr>
        </p:nvSpPr>
        <p:spPr/>
        <p:txBody>
          <a:bodyPr/>
          <a:lstStyle/>
          <a:p>
            <a:fld id="{DC8BB421-126E-41CB-B73A-69D52E98CAE3}" type="slidenum">
              <a:rPr lang="zh-CN" altLang="en-US" smtClean="0"/>
              <a:t>74</a:t>
            </a:fld>
            <a:endParaRPr lang="zh-CN" altLang="en-US"/>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70C11E6F-F32D-4922-BCD9-5135940D8834}"/>
                  </a:ext>
                </a:extLst>
              </p:cNvPr>
              <p:cNvGraphicFramePr>
                <a:graphicFrameLocks noGrp="1"/>
              </p:cNvGraphicFramePr>
              <p:nvPr>
                <p:extLst>
                  <p:ext uri="{D42A27DB-BD31-4B8C-83A1-F6EECF244321}">
                    <p14:modId xmlns:p14="http://schemas.microsoft.com/office/powerpoint/2010/main" val="3332236435"/>
                  </p:ext>
                </p:extLst>
              </p:nvPr>
            </p:nvGraphicFramePr>
            <p:xfrm>
              <a:off x="1217568" y="5154766"/>
              <a:ext cx="10084524" cy="1554480"/>
            </p:xfrm>
            <a:graphic>
              <a:graphicData uri="http://schemas.openxmlformats.org/drawingml/2006/table">
                <a:tbl>
                  <a:tblPr firstRow="1" bandRow="1">
                    <a:tableStyleId>{5940675A-B579-460E-94D1-54222C63F5DA}</a:tableStyleId>
                  </a:tblPr>
                  <a:tblGrid>
                    <a:gridCol w="3043646">
                      <a:extLst>
                        <a:ext uri="{9D8B030D-6E8A-4147-A177-3AD203B41FA5}">
                          <a16:colId xmlns:a16="http://schemas.microsoft.com/office/drawing/2014/main" val="1935878931"/>
                        </a:ext>
                      </a:extLst>
                    </a:gridCol>
                    <a:gridCol w="2338252">
                      <a:extLst>
                        <a:ext uri="{9D8B030D-6E8A-4147-A177-3AD203B41FA5}">
                          <a16:colId xmlns:a16="http://schemas.microsoft.com/office/drawing/2014/main" val="929445351"/>
                        </a:ext>
                      </a:extLst>
                    </a:gridCol>
                    <a:gridCol w="2612571">
                      <a:extLst>
                        <a:ext uri="{9D8B030D-6E8A-4147-A177-3AD203B41FA5}">
                          <a16:colId xmlns:a16="http://schemas.microsoft.com/office/drawing/2014/main" val="4260536574"/>
                        </a:ext>
                      </a:extLst>
                    </a:gridCol>
                    <a:gridCol w="2090055">
                      <a:extLst>
                        <a:ext uri="{9D8B030D-6E8A-4147-A177-3AD203B41FA5}">
                          <a16:colId xmlns:a16="http://schemas.microsoft.com/office/drawing/2014/main" val="2780300467"/>
                        </a:ext>
                      </a:extLst>
                    </a:gridCol>
                  </a:tblGrid>
                  <a:tr h="370840">
                    <a:tc>
                      <a:txBody>
                        <a:bodyPr/>
                        <a:lstStyle/>
                        <a:p>
                          <a:pPr algn="ctr"/>
                          <a:r>
                            <a:rPr lang="en-US" altLang="zh-CN" sz="2800" dirty="0"/>
                            <a:t>Evaluation Type</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𝑝</m:t>
                                </m:r>
                                <m:d>
                                  <m:dPr>
                                    <m:ctrlPr>
                                      <a:rPr lang="en-US" altLang="zh-CN" sz="2800" b="0" i="1" smtClean="0">
                                        <a:solidFill>
                                          <a:srgbClr val="00B050"/>
                                        </a:solidFill>
                                        <a:latin typeface="Cambria Math" panose="02040503050406030204" pitchFamily="18" charset="0"/>
                                      </a:rPr>
                                    </m:ctrlPr>
                                  </m:dPr>
                                  <m:e>
                                    <m:r>
                                      <a:rPr lang="en-US" altLang="zh-CN" sz="2800" b="0" i="1" smtClean="0">
                                        <a:solidFill>
                                          <a:srgbClr val="00B050"/>
                                        </a:solidFill>
                                        <a:latin typeface="Cambria Math" panose="02040503050406030204" pitchFamily="18" charset="0"/>
                                      </a:rPr>
                                      <m:t>𝐴</m:t>
                                    </m:r>
                                  </m:e>
                                </m:d>
                              </m:oMath>
                            </m:oMathPara>
                          </a14:m>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B0F0"/>
                                    </a:solidFill>
                                    <a:latin typeface="Cambria Math" panose="02040503050406030204" pitchFamily="18" charset="0"/>
                                  </a:rPr>
                                  <m:t>𝑝</m:t>
                                </m:r>
                                <m:d>
                                  <m:dPr>
                                    <m:ctrlPr>
                                      <a:rPr lang="en-US" altLang="zh-CN" sz="2800" b="0" i="1" smtClean="0">
                                        <a:solidFill>
                                          <a:srgbClr val="00B0F0"/>
                                        </a:solidFill>
                                        <a:latin typeface="Cambria Math" panose="02040503050406030204" pitchFamily="18" charset="0"/>
                                      </a:rPr>
                                    </m:ctrlPr>
                                  </m:dPr>
                                  <m:e>
                                    <m:r>
                                      <a:rPr lang="en-US" altLang="zh-CN" sz="2800" b="0" i="1" smtClean="0">
                                        <a:solidFill>
                                          <a:srgbClr val="00B0F0"/>
                                        </a:solidFill>
                                        <a:latin typeface="Cambria Math" panose="02040503050406030204" pitchFamily="18" charset="0"/>
                                      </a:rPr>
                                      <m:t>𝐸</m:t>
                                    </m:r>
                                  </m:e>
                                </m:d>
                              </m:oMath>
                            </m:oMathPara>
                          </a14:m>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𝐾</m:t>
                                </m:r>
                              </m:oMath>
                            </m:oMathPara>
                          </a14:m>
                          <a:endParaRPr lang="zh-CN" altLang="en-US" sz="28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9848681"/>
                      </a:ext>
                    </a:extLst>
                  </a:tr>
                  <a:tr h="370840">
                    <a:tc>
                      <a:txBody>
                        <a:bodyPr/>
                        <a:lstStyle/>
                        <a:p>
                          <a:pPr algn="ctr"/>
                          <a:r>
                            <a:rPr lang="en-US" altLang="zh-CN" sz="2800" dirty="0"/>
                            <a:t>Fluency</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50"/>
                              </a:solidFill>
                            </a:rPr>
                            <a:t>.400</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F0"/>
                              </a:solidFill>
                            </a:rPr>
                            <a:t> .2</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 .250</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2891301"/>
                      </a:ext>
                    </a:extLst>
                  </a:tr>
                  <a:tr h="370840">
                    <a:tc>
                      <a:txBody>
                        <a:bodyPr/>
                        <a:lstStyle/>
                        <a:p>
                          <a:pPr algn="ctr"/>
                          <a:r>
                            <a:rPr lang="en-US" altLang="zh-CN" sz="2800" dirty="0"/>
                            <a:t>Adequacy</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solidFill>
                                <a:srgbClr val="00B050"/>
                              </a:solidFill>
                            </a:rPr>
                            <a:t>.380</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solidFill>
                                <a:srgbClr val="00B0F0"/>
                              </a:solidFill>
                            </a:rPr>
                            <a:t> .2</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t> .226</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117605"/>
                      </a:ext>
                    </a:extLst>
                  </a:tr>
                </a:tbl>
              </a:graphicData>
            </a:graphic>
          </p:graphicFrame>
        </mc:Choice>
        <mc:Fallback xmlns="">
          <p:graphicFrame>
            <p:nvGraphicFramePr>
              <p:cNvPr id="5" name="表格 5">
                <a:extLst>
                  <a:ext uri="{FF2B5EF4-FFF2-40B4-BE49-F238E27FC236}">
                    <a16:creationId xmlns:a16="http://schemas.microsoft.com/office/drawing/2014/main" id="{70C11E6F-F32D-4922-BCD9-5135940D8834}"/>
                  </a:ext>
                </a:extLst>
              </p:cNvPr>
              <p:cNvGraphicFramePr>
                <a:graphicFrameLocks noGrp="1"/>
              </p:cNvGraphicFramePr>
              <p:nvPr>
                <p:extLst>
                  <p:ext uri="{D42A27DB-BD31-4B8C-83A1-F6EECF244321}">
                    <p14:modId xmlns:p14="http://schemas.microsoft.com/office/powerpoint/2010/main" val="3332236435"/>
                  </p:ext>
                </p:extLst>
              </p:nvPr>
            </p:nvGraphicFramePr>
            <p:xfrm>
              <a:off x="1217568" y="5154766"/>
              <a:ext cx="10084524" cy="1554480"/>
            </p:xfrm>
            <a:graphic>
              <a:graphicData uri="http://schemas.openxmlformats.org/drawingml/2006/table">
                <a:tbl>
                  <a:tblPr firstRow="1" bandRow="1">
                    <a:tableStyleId>{5940675A-B579-460E-94D1-54222C63F5DA}</a:tableStyleId>
                  </a:tblPr>
                  <a:tblGrid>
                    <a:gridCol w="3043646">
                      <a:extLst>
                        <a:ext uri="{9D8B030D-6E8A-4147-A177-3AD203B41FA5}">
                          <a16:colId xmlns:a16="http://schemas.microsoft.com/office/drawing/2014/main" val="1935878931"/>
                        </a:ext>
                      </a:extLst>
                    </a:gridCol>
                    <a:gridCol w="2338252">
                      <a:extLst>
                        <a:ext uri="{9D8B030D-6E8A-4147-A177-3AD203B41FA5}">
                          <a16:colId xmlns:a16="http://schemas.microsoft.com/office/drawing/2014/main" val="929445351"/>
                        </a:ext>
                      </a:extLst>
                    </a:gridCol>
                    <a:gridCol w="2612571">
                      <a:extLst>
                        <a:ext uri="{9D8B030D-6E8A-4147-A177-3AD203B41FA5}">
                          <a16:colId xmlns:a16="http://schemas.microsoft.com/office/drawing/2014/main" val="4260536574"/>
                        </a:ext>
                      </a:extLst>
                    </a:gridCol>
                    <a:gridCol w="2090055">
                      <a:extLst>
                        <a:ext uri="{9D8B030D-6E8A-4147-A177-3AD203B41FA5}">
                          <a16:colId xmlns:a16="http://schemas.microsoft.com/office/drawing/2014/main" val="2780300467"/>
                        </a:ext>
                      </a:extLst>
                    </a:gridCol>
                  </a:tblGrid>
                  <a:tr h="518160">
                    <a:tc>
                      <a:txBody>
                        <a:bodyPr/>
                        <a:lstStyle/>
                        <a:p>
                          <a:pPr algn="ctr"/>
                          <a:r>
                            <a:rPr lang="en-US" altLang="zh-CN" sz="2800" dirty="0"/>
                            <a:t>Evaluation Type</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30435" t="-12195" r="-202174" b="-236585"/>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05825" t="-12195" r="-80583" b="-236585"/>
                          </a:stretch>
                        </a:blipFill>
                      </a:tcPr>
                    </a:tc>
                    <a:tc>
                      <a:txBody>
                        <a:bodyPr/>
                        <a:lstStyle/>
                        <a:p>
                          <a:endParaRPr lang="en-CN"/>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81818" t="-12195" r="-606" b="-236585"/>
                          </a:stretch>
                        </a:blipFill>
                      </a:tcPr>
                    </a:tc>
                    <a:extLst>
                      <a:ext uri="{0D108BD9-81ED-4DB2-BD59-A6C34878D82A}">
                        <a16:rowId xmlns:a16="http://schemas.microsoft.com/office/drawing/2014/main" val="599848681"/>
                      </a:ext>
                    </a:extLst>
                  </a:tr>
                  <a:tr h="518160">
                    <a:tc>
                      <a:txBody>
                        <a:bodyPr/>
                        <a:lstStyle/>
                        <a:p>
                          <a:pPr algn="ctr"/>
                          <a:r>
                            <a:rPr lang="en-US" altLang="zh-CN" sz="2800" dirty="0"/>
                            <a:t>Fluency</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50"/>
                              </a:solidFill>
                            </a:rPr>
                            <a:t>.400</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F0"/>
                              </a:solidFill>
                            </a:rPr>
                            <a:t> .2</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 .250</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2891301"/>
                      </a:ext>
                    </a:extLst>
                  </a:tr>
                  <a:tr h="518160">
                    <a:tc>
                      <a:txBody>
                        <a:bodyPr/>
                        <a:lstStyle/>
                        <a:p>
                          <a:pPr algn="ctr"/>
                          <a:r>
                            <a:rPr lang="en-US" altLang="zh-CN" sz="2800" dirty="0"/>
                            <a:t>Adequacy</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solidFill>
                                <a:srgbClr val="00B050"/>
                              </a:solidFill>
                            </a:rPr>
                            <a:t>.380</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solidFill>
                                <a:srgbClr val="00B0F0"/>
                              </a:solidFill>
                            </a:rPr>
                            <a:t> .2</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t> .226</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117605"/>
                      </a:ext>
                    </a:extLst>
                  </a:tr>
                </a:tbl>
              </a:graphicData>
            </a:graphic>
          </p:graphicFrame>
        </mc:Fallback>
      </mc:AlternateContent>
      <p:graphicFrame>
        <p:nvGraphicFramePr>
          <p:cNvPr id="6" name="表格 5">
            <a:extLst>
              <a:ext uri="{FF2B5EF4-FFF2-40B4-BE49-F238E27FC236}">
                <a16:creationId xmlns:a16="http://schemas.microsoft.com/office/drawing/2014/main" id="{8193721C-C531-4B7E-BA91-DBEC7113E3AD}"/>
              </a:ext>
            </a:extLst>
          </p:cNvPr>
          <p:cNvGraphicFramePr>
            <a:graphicFrameLocks noGrp="1"/>
          </p:cNvGraphicFramePr>
          <p:nvPr>
            <p:extLst>
              <p:ext uri="{D42A27DB-BD31-4B8C-83A1-F6EECF244321}">
                <p14:modId xmlns:p14="http://schemas.microsoft.com/office/powerpoint/2010/main" val="1096617678"/>
              </p:ext>
            </p:extLst>
          </p:nvPr>
        </p:nvGraphicFramePr>
        <p:xfrm>
          <a:off x="6885942" y="1385769"/>
          <a:ext cx="4795518" cy="2987040"/>
        </p:xfrm>
        <a:graphic>
          <a:graphicData uri="http://schemas.openxmlformats.org/drawingml/2006/table">
            <a:tbl>
              <a:tblPr>
                <a:tableStyleId>{7E9639D4-E3E2-4D34-9284-5A2195B3D0D7}</a:tableStyleId>
              </a:tblPr>
              <a:tblGrid>
                <a:gridCol w="1598506">
                  <a:extLst>
                    <a:ext uri="{9D8B030D-6E8A-4147-A177-3AD203B41FA5}">
                      <a16:colId xmlns:a16="http://schemas.microsoft.com/office/drawing/2014/main" val="1758355539"/>
                    </a:ext>
                  </a:extLst>
                </a:gridCol>
                <a:gridCol w="1598506">
                  <a:extLst>
                    <a:ext uri="{9D8B030D-6E8A-4147-A177-3AD203B41FA5}">
                      <a16:colId xmlns:a16="http://schemas.microsoft.com/office/drawing/2014/main" val="4169229320"/>
                    </a:ext>
                  </a:extLst>
                </a:gridCol>
                <a:gridCol w="1598506">
                  <a:extLst>
                    <a:ext uri="{9D8B030D-6E8A-4147-A177-3AD203B41FA5}">
                      <a16:colId xmlns:a16="http://schemas.microsoft.com/office/drawing/2014/main" val="3215867621"/>
                    </a:ext>
                  </a:extLst>
                </a:gridCol>
              </a:tblGrid>
              <a:tr h="0">
                <a:tc>
                  <a:txBody>
                    <a:bodyPr/>
                    <a:lstStyle/>
                    <a:p>
                      <a:pPr algn="ctr" fontAlgn="ctr"/>
                      <a:r>
                        <a:rPr lang="en-US" sz="1400" b="1" dirty="0">
                          <a:effectLst/>
                        </a:rPr>
                        <a:t>Value of Kappa</a:t>
                      </a:r>
                    </a:p>
                  </a:txBody>
                  <a:tcPr anchor="ctr">
                    <a:lnL w="19050" cap="flat" cmpd="sng" algn="ctr">
                      <a:noFill/>
                      <a:prstDash val="sys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1" dirty="0">
                          <a:effectLst/>
                        </a:rPr>
                        <a:t>Level of Agreement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400" b="1" dirty="0">
                          <a:effectLst/>
                        </a:rPr>
                        <a:t>% of Data that are Reliable</a:t>
                      </a:r>
                    </a:p>
                  </a:txBody>
                  <a:tcPr anchor="ctr">
                    <a:lnL w="19050" cap="flat" cmpd="sng" algn="ctr">
                      <a:solidFill>
                        <a:schemeClr val="tx1"/>
                      </a:solidFill>
                      <a:prstDash val="solid"/>
                      <a:round/>
                      <a:headEnd type="none" w="med" len="med"/>
                      <a:tailEnd type="none" w="med" len="med"/>
                    </a:lnL>
                    <a:lnR w="19050" cap="flat" cmpd="sng" algn="ctr">
                      <a:noFill/>
                      <a:prstDash val="sysDash"/>
                      <a:round/>
                      <a:headEnd type="none" w="med" len="med"/>
                      <a:tailEnd type="none" w="med" len="med"/>
                    </a:lnR>
                    <a:lnT w="19050" cap="flat" cmpd="sng" algn="ctr">
                      <a:noFill/>
                      <a:prstDash val="sysDash"/>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183696"/>
                  </a:ext>
                </a:extLst>
              </a:tr>
              <a:tr h="0">
                <a:tc>
                  <a:txBody>
                    <a:bodyPr/>
                    <a:lstStyle/>
                    <a:p>
                      <a:pPr algn="ctr" fontAlgn="t"/>
                      <a:r>
                        <a:rPr lang="en-US" altLang="zh-CN" b="0" dirty="0">
                          <a:effectLst/>
                        </a:rPr>
                        <a:t>0–.20</a:t>
                      </a:r>
                    </a:p>
                  </a:txBody>
                  <a:tcPr>
                    <a:lnL w="19050" cap="flat" cmpd="sng" algn="ctr">
                      <a:noFill/>
                      <a:prstDash val="sys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b="0">
                          <a:effectLst/>
                        </a:rPr>
                        <a:t>None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b="0">
                          <a:effectLst/>
                        </a:rPr>
                        <a:t>0–4%</a:t>
                      </a:r>
                    </a:p>
                  </a:txBody>
                  <a:tcPr>
                    <a:lnL w="19050" cap="flat" cmpd="sng" algn="ctr">
                      <a:solidFill>
                        <a:schemeClr val="tx1"/>
                      </a:solid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14009310"/>
                  </a:ext>
                </a:extLst>
              </a:tr>
              <a:tr h="0">
                <a:tc>
                  <a:txBody>
                    <a:bodyPr/>
                    <a:lstStyle/>
                    <a:p>
                      <a:pPr algn="ctr" fontAlgn="t"/>
                      <a:r>
                        <a:rPr lang="en-US" altLang="zh-CN" b="0">
                          <a:effectLst/>
                        </a:rPr>
                        <a:t>.21–.39</a:t>
                      </a:r>
                    </a:p>
                  </a:txBody>
                  <a:tcPr>
                    <a:lnL w="19050" cap="flat" cmpd="sng" algn="ctr">
                      <a:noFill/>
                      <a:prstDash val="sys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b="0">
                          <a:effectLst/>
                        </a:rPr>
                        <a:t>Minimal</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b="0">
                          <a:effectLst/>
                        </a:rPr>
                        <a:t>4–15%</a:t>
                      </a:r>
                    </a:p>
                  </a:txBody>
                  <a:tcPr>
                    <a:lnL w="19050" cap="flat" cmpd="sng" algn="ctr">
                      <a:solidFill>
                        <a:schemeClr val="tx1"/>
                      </a:solid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2771218"/>
                  </a:ext>
                </a:extLst>
              </a:tr>
              <a:tr h="0">
                <a:tc>
                  <a:txBody>
                    <a:bodyPr/>
                    <a:lstStyle/>
                    <a:p>
                      <a:pPr algn="ctr" fontAlgn="t"/>
                      <a:r>
                        <a:rPr lang="en-US" altLang="zh-CN" b="0">
                          <a:effectLst/>
                        </a:rPr>
                        <a:t>.40–.59</a:t>
                      </a:r>
                    </a:p>
                  </a:txBody>
                  <a:tcPr>
                    <a:lnL w="19050" cap="flat" cmpd="sng" algn="ctr">
                      <a:noFill/>
                      <a:prstDash val="sys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b="0">
                          <a:effectLst/>
                        </a:rPr>
                        <a:t>Weak</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b="0">
                          <a:effectLst/>
                        </a:rPr>
                        <a:t>15–35%</a:t>
                      </a:r>
                    </a:p>
                  </a:txBody>
                  <a:tcPr>
                    <a:lnL w="19050" cap="flat" cmpd="sng" algn="ctr">
                      <a:solidFill>
                        <a:schemeClr val="tx1"/>
                      </a:solid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4451360"/>
                  </a:ext>
                </a:extLst>
              </a:tr>
              <a:tr h="0">
                <a:tc>
                  <a:txBody>
                    <a:bodyPr/>
                    <a:lstStyle/>
                    <a:p>
                      <a:pPr algn="ctr" fontAlgn="t"/>
                      <a:r>
                        <a:rPr lang="en-US" altLang="zh-CN" b="0">
                          <a:effectLst/>
                        </a:rPr>
                        <a:t>.60–.79</a:t>
                      </a:r>
                    </a:p>
                  </a:txBody>
                  <a:tcPr>
                    <a:lnL w="19050" cap="flat" cmpd="sng" algn="ctr">
                      <a:noFill/>
                      <a:prstDash val="sys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b="0">
                          <a:effectLst/>
                        </a:rPr>
                        <a:t>Moderate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b="0">
                          <a:effectLst/>
                        </a:rPr>
                        <a:t>35–63%</a:t>
                      </a:r>
                    </a:p>
                  </a:txBody>
                  <a:tcPr>
                    <a:lnL w="19050" cap="flat" cmpd="sng" algn="ctr">
                      <a:solidFill>
                        <a:schemeClr val="tx1"/>
                      </a:solid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2394671"/>
                  </a:ext>
                </a:extLst>
              </a:tr>
              <a:tr h="0">
                <a:tc>
                  <a:txBody>
                    <a:bodyPr/>
                    <a:lstStyle/>
                    <a:p>
                      <a:pPr algn="ctr" fontAlgn="t"/>
                      <a:r>
                        <a:rPr lang="en-US" altLang="zh-CN" b="0" dirty="0">
                          <a:effectLst/>
                        </a:rPr>
                        <a:t>.80–.90</a:t>
                      </a:r>
                    </a:p>
                  </a:txBody>
                  <a:tcPr>
                    <a:lnL w="19050" cap="flat" cmpd="sng" algn="ctr">
                      <a:noFill/>
                      <a:prstDash val="sys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b="0">
                          <a:effectLst/>
                        </a:rPr>
                        <a:t>Strong</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b="0">
                          <a:effectLst/>
                        </a:rPr>
                        <a:t>64–81%</a:t>
                      </a:r>
                    </a:p>
                  </a:txBody>
                  <a:tcPr>
                    <a:lnL w="19050" cap="flat" cmpd="sng" algn="ctr">
                      <a:solidFill>
                        <a:schemeClr val="tx1"/>
                      </a:solid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6834364"/>
                  </a:ext>
                </a:extLst>
              </a:tr>
              <a:tr h="0">
                <a:tc>
                  <a:txBody>
                    <a:bodyPr/>
                    <a:lstStyle/>
                    <a:p>
                      <a:pPr algn="ctr" fontAlgn="t"/>
                      <a:r>
                        <a:rPr lang="en-US" b="0" dirty="0">
                          <a:effectLst/>
                        </a:rPr>
                        <a:t>Above .90</a:t>
                      </a:r>
                    </a:p>
                  </a:txBody>
                  <a:tcPr>
                    <a:lnL w="19050" cap="flat" cmpd="sng" algn="ctr">
                      <a:noFill/>
                      <a:prstDash val="sysDash"/>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b="0">
                          <a:effectLst/>
                        </a:rPr>
                        <a:t>Almost Perfect</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altLang="zh-CN" b="0" dirty="0">
                          <a:effectLst/>
                        </a:rPr>
                        <a:t>82–100%</a:t>
                      </a:r>
                    </a:p>
                  </a:txBody>
                  <a:tcPr>
                    <a:lnL w="19050" cap="flat" cmpd="sng" algn="ctr">
                      <a:solidFill>
                        <a:schemeClr val="tx1"/>
                      </a:solidFill>
                      <a:prstDash val="solid"/>
                      <a:round/>
                      <a:headEnd type="none" w="med" len="med"/>
                      <a:tailEnd type="none" w="med" len="med"/>
                    </a:lnL>
                    <a:lnR w="19050" cap="flat" cmpd="sng" algn="ctr">
                      <a:noFill/>
                      <a:prstDash val="sysDash"/>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1600195"/>
                  </a:ext>
                </a:extLst>
              </a:tr>
            </a:tbl>
          </a:graphicData>
        </a:graphic>
      </p:graphicFrame>
    </p:spTree>
    <p:extLst>
      <p:ext uri="{BB962C8B-B14F-4D97-AF65-F5344CB8AC3E}">
        <p14:creationId xmlns:p14="http://schemas.microsoft.com/office/powerpoint/2010/main" val="1776708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62C02-264D-4E2C-B582-4214F098D6BC}"/>
              </a:ext>
            </a:extLst>
          </p:cNvPr>
          <p:cNvSpPr>
            <a:spLocks noGrp="1"/>
          </p:cNvSpPr>
          <p:nvPr>
            <p:ph type="title"/>
          </p:nvPr>
        </p:nvSpPr>
        <p:spPr/>
        <p:txBody>
          <a:bodyPr>
            <a:normAutofit fontScale="90000"/>
          </a:bodyPr>
          <a:lstStyle/>
          <a:p>
            <a:r>
              <a:rPr lang="en-US" altLang="zh-CN" dirty="0"/>
              <a:t>Ranking Translations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FAF774-3AC8-4F38-9FF2-044D3AFDFD8D}"/>
                  </a:ext>
                </a:extLst>
              </p:cNvPr>
              <p:cNvSpPr>
                <a:spLocks noGrp="1"/>
              </p:cNvSpPr>
              <p:nvPr>
                <p:ph idx="1"/>
              </p:nvPr>
            </p:nvSpPr>
            <p:spPr/>
            <p:txBody>
              <a:bodyPr/>
              <a:lstStyle/>
              <a:p>
                <a:pPr>
                  <a:spcAft>
                    <a:spcPts val="1800"/>
                  </a:spcAft>
                </a:pPr>
                <a:r>
                  <a:rPr lang="en-US" altLang="zh-CN" dirty="0"/>
                  <a:t>Task for evaluator: Is translation </a:t>
                </a:r>
                <a14:m>
                  <m:oMath xmlns:m="http://schemas.openxmlformats.org/officeDocument/2006/math">
                    <m:r>
                      <a:rPr lang="en-US" altLang="zh-CN" i="1" dirty="0" smtClean="0">
                        <a:latin typeface="Cambria Math" panose="02040503050406030204" pitchFamily="18" charset="0"/>
                      </a:rPr>
                      <m:t>𝑋</m:t>
                    </m:r>
                  </m:oMath>
                </a14:m>
                <a:r>
                  <a:rPr lang="en-US" altLang="zh-CN" dirty="0"/>
                  <a:t> better than translation </a:t>
                </a:r>
                <a14:m>
                  <m:oMath xmlns:m="http://schemas.openxmlformats.org/officeDocument/2006/math">
                    <m:r>
                      <a:rPr lang="en-US" altLang="zh-CN" i="1" dirty="0" smtClean="0">
                        <a:latin typeface="Cambria Math" panose="02040503050406030204" pitchFamily="18" charset="0"/>
                      </a:rPr>
                      <m:t>𝑌</m:t>
                    </m:r>
                  </m:oMath>
                </a14:m>
                <a:r>
                  <a:rPr lang="en-US" altLang="zh-CN" dirty="0"/>
                  <a:t>? </a:t>
                </a:r>
              </a:p>
              <a:p>
                <a:pPr marL="457200" lvl="1" indent="0">
                  <a:spcAft>
                    <a:spcPts val="1800"/>
                  </a:spcAft>
                  <a:buNone/>
                </a:pPr>
                <a:r>
                  <a:rPr lang="en-US" altLang="zh-CN" dirty="0"/>
                  <a:t>choices: better, worse, equal</a:t>
                </a:r>
              </a:p>
              <a:p>
                <a:pPr>
                  <a:spcAft>
                    <a:spcPts val="1800"/>
                  </a:spcAft>
                </a:pPr>
                <a:r>
                  <a:rPr lang="en-US" altLang="zh-CN" dirty="0"/>
                  <a:t>Evaluators are more consistent:</a:t>
                </a:r>
                <a:endParaRPr lang="zh-CN" altLang="en-US" dirty="0"/>
              </a:p>
            </p:txBody>
          </p:sp>
        </mc:Choice>
        <mc:Fallback xmlns="">
          <p:sp>
            <p:nvSpPr>
              <p:cNvPr id="3" name="内容占位符 2">
                <a:extLst>
                  <a:ext uri="{FF2B5EF4-FFF2-40B4-BE49-F238E27FC236}">
                    <a16:creationId xmlns:a16="http://schemas.microsoft.com/office/drawing/2014/main" id="{95FAF774-3AC8-4F38-9FF2-044D3AFDFD8D}"/>
                  </a:ext>
                </a:extLst>
              </p:cNvPr>
              <p:cNvSpPr>
                <a:spLocks noGrp="1" noRot="1" noChangeAspect="1" noMove="1" noResize="1" noEditPoints="1" noAdjustHandles="1" noChangeArrowheads="1" noChangeShapeType="1" noTextEdit="1"/>
              </p:cNvSpPr>
              <p:nvPr>
                <p:ph idx="1"/>
              </p:nvPr>
            </p:nvSpPr>
            <p:spPr>
              <a:blipFill>
                <a:blip r:embed="rId3"/>
                <a:stretch>
                  <a:fillRect l="-934" t="-192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5E1FF47-09EB-4A12-9AE8-DD2AA3F252FD}"/>
              </a:ext>
            </a:extLst>
          </p:cNvPr>
          <p:cNvSpPr>
            <a:spLocks noGrp="1"/>
          </p:cNvSpPr>
          <p:nvPr>
            <p:ph type="sldNum" sz="quarter" idx="12"/>
          </p:nvPr>
        </p:nvSpPr>
        <p:spPr/>
        <p:txBody>
          <a:bodyPr/>
          <a:lstStyle/>
          <a:p>
            <a:fld id="{DC8BB421-126E-41CB-B73A-69D52E98CAE3}" type="slidenum">
              <a:rPr lang="zh-CN" altLang="en-US" smtClean="0"/>
              <a:t>75</a:t>
            </a:fld>
            <a:endParaRPr lang="zh-CN" altLang="en-US"/>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C93ED68D-5710-48E8-9D26-44EAE75D3485}"/>
                  </a:ext>
                </a:extLst>
              </p:cNvPr>
              <p:cNvGraphicFramePr>
                <a:graphicFrameLocks noGrp="1"/>
              </p:cNvGraphicFramePr>
              <p:nvPr/>
            </p:nvGraphicFramePr>
            <p:xfrm>
              <a:off x="697230" y="3430949"/>
              <a:ext cx="10885170" cy="2072640"/>
            </p:xfrm>
            <a:graphic>
              <a:graphicData uri="http://schemas.openxmlformats.org/drawingml/2006/table">
                <a:tbl>
                  <a:tblPr firstRow="1" bandRow="1">
                    <a:tableStyleId>{5940675A-B579-460E-94D1-54222C63F5DA}</a:tableStyleId>
                  </a:tblPr>
                  <a:tblGrid>
                    <a:gridCol w="3817620">
                      <a:extLst>
                        <a:ext uri="{9D8B030D-6E8A-4147-A177-3AD203B41FA5}">
                          <a16:colId xmlns:a16="http://schemas.microsoft.com/office/drawing/2014/main" val="1935878931"/>
                        </a:ext>
                      </a:extLst>
                    </a:gridCol>
                    <a:gridCol w="2617470">
                      <a:extLst>
                        <a:ext uri="{9D8B030D-6E8A-4147-A177-3AD203B41FA5}">
                          <a16:colId xmlns:a16="http://schemas.microsoft.com/office/drawing/2014/main" val="929445351"/>
                        </a:ext>
                      </a:extLst>
                    </a:gridCol>
                    <a:gridCol w="2194088">
                      <a:extLst>
                        <a:ext uri="{9D8B030D-6E8A-4147-A177-3AD203B41FA5}">
                          <a16:colId xmlns:a16="http://schemas.microsoft.com/office/drawing/2014/main" val="4260536574"/>
                        </a:ext>
                      </a:extLst>
                    </a:gridCol>
                    <a:gridCol w="2255992">
                      <a:extLst>
                        <a:ext uri="{9D8B030D-6E8A-4147-A177-3AD203B41FA5}">
                          <a16:colId xmlns:a16="http://schemas.microsoft.com/office/drawing/2014/main" val="2780300467"/>
                        </a:ext>
                      </a:extLst>
                    </a:gridCol>
                  </a:tblGrid>
                  <a:tr h="370840">
                    <a:tc>
                      <a:txBody>
                        <a:bodyPr/>
                        <a:lstStyle/>
                        <a:p>
                          <a:pPr algn="ctr"/>
                          <a:r>
                            <a:rPr lang="en-US" altLang="zh-CN" sz="2800" dirty="0"/>
                            <a:t>Evaluation Type</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B050"/>
                                    </a:solidFill>
                                    <a:latin typeface="Cambria Math" panose="02040503050406030204" pitchFamily="18" charset="0"/>
                                  </a:rPr>
                                  <m:t>𝑝</m:t>
                                </m:r>
                                <m:d>
                                  <m:dPr>
                                    <m:ctrlPr>
                                      <a:rPr lang="en-US" altLang="zh-CN" sz="2800" b="0" i="1" smtClean="0">
                                        <a:solidFill>
                                          <a:srgbClr val="00B050"/>
                                        </a:solidFill>
                                        <a:latin typeface="Cambria Math" panose="02040503050406030204" pitchFamily="18" charset="0"/>
                                      </a:rPr>
                                    </m:ctrlPr>
                                  </m:dPr>
                                  <m:e>
                                    <m:r>
                                      <a:rPr lang="en-US" altLang="zh-CN" sz="2800" b="0" i="1" smtClean="0">
                                        <a:solidFill>
                                          <a:srgbClr val="00B050"/>
                                        </a:solidFill>
                                        <a:latin typeface="Cambria Math" panose="02040503050406030204" pitchFamily="18" charset="0"/>
                                      </a:rPr>
                                      <m:t>𝐴</m:t>
                                    </m:r>
                                  </m:e>
                                </m:d>
                              </m:oMath>
                            </m:oMathPara>
                          </a14:m>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B0F0"/>
                                    </a:solidFill>
                                    <a:latin typeface="Cambria Math" panose="02040503050406030204" pitchFamily="18" charset="0"/>
                                  </a:rPr>
                                  <m:t>𝑝</m:t>
                                </m:r>
                                <m:d>
                                  <m:dPr>
                                    <m:ctrlPr>
                                      <a:rPr lang="en-US" altLang="zh-CN" sz="2800" b="0" i="1" smtClean="0">
                                        <a:solidFill>
                                          <a:srgbClr val="00B0F0"/>
                                        </a:solidFill>
                                        <a:latin typeface="Cambria Math" panose="02040503050406030204" pitchFamily="18" charset="0"/>
                                      </a:rPr>
                                    </m:ctrlPr>
                                  </m:dPr>
                                  <m:e>
                                    <m:r>
                                      <a:rPr lang="en-US" altLang="zh-CN" sz="2800" b="0" i="1" smtClean="0">
                                        <a:solidFill>
                                          <a:srgbClr val="00B0F0"/>
                                        </a:solidFill>
                                        <a:latin typeface="Cambria Math" panose="02040503050406030204" pitchFamily="18" charset="0"/>
                                      </a:rPr>
                                      <m:t>𝐸</m:t>
                                    </m:r>
                                  </m:e>
                                </m:d>
                              </m:oMath>
                            </m:oMathPara>
                          </a14:m>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𝐾</m:t>
                                </m:r>
                              </m:oMath>
                            </m:oMathPara>
                          </a14:m>
                          <a:endParaRPr lang="zh-CN" altLang="en-US" sz="28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9848681"/>
                      </a:ext>
                    </a:extLst>
                  </a:tr>
                  <a:tr h="370840">
                    <a:tc>
                      <a:txBody>
                        <a:bodyPr/>
                        <a:lstStyle/>
                        <a:p>
                          <a:pPr algn="ctr"/>
                          <a:r>
                            <a:rPr lang="en-US" altLang="zh-CN" sz="2800" dirty="0"/>
                            <a:t>Fluency</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50"/>
                              </a:solidFill>
                            </a:rPr>
                            <a:t>.400</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F0"/>
                              </a:solidFill>
                            </a:rPr>
                            <a:t> .2</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 .250</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2891301"/>
                      </a:ext>
                    </a:extLst>
                  </a:tr>
                  <a:tr h="370840">
                    <a:tc>
                      <a:txBody>
                        <a:bodyPr/>
                        <a:lstStyle/>
                        <a:p>
                          <a:pPr algn="ctr"/>
                          <a:r>
                            <a:rPr lang="en-US" altLang="zh-CN" sz="2800" dirty="0"/>
                            <a:t>Adequacy</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50"/>
                              </a:solidFill>
                            </a:rPr>
                            <a:t>.380</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F0"/>
                              </a:solidFill>
                            </a:rPr>
                            <a:t> .2</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 .226</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117605"/>
                      </a:ext>
                    </a:extLst>
                  </a:tr>
                  <a:tr h="370840">
                    <a:tc>
                      <a:txBody>
                        <a:bodyPr/>
                        <a:lstStyle/>
                        <a:p>
                          <a:pPr algn="ctr"/>
                          <a:r>
                            <a:rPr lang="en-US" altLang="zh-CN" sz="2800" b="1" dirty="0">
                              <a:solidFill>
                                <a:srgbClr val="0E419C"/>
                              </a:solidFill>
                            </a:rPr>
                            <a:t>Sentence ranking</a:t>
                          </a:r>
                          <a:endParaRPr lang="zh-CN" altLang="en-US" sz="2800" b="1" dirty="0">
                            <a:solidFill>
                              <a:srgbClr val="0E419C"/>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solidFill>
                                <a:srgbClr val="00B050"/>
                              </a:solidFill>
                            </a:rPr>
                            <a:t>.582</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solidFill>
                                <a:srgbClr val="00B0F0"/>
                              </a:solidFill>
                            </a:rPr>
                            <a:t>.333</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t>.373</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63047003"/>
                      </a:ext>
                    </a:extLst>
                  </a:tr>
                </a:tbl>
              </a:graphicData>
            </a:graphic>
          </p:graphicFrame>
        </mc:Choice>
        <mc:Fallback xmlns="">
          <p:graphicFrame>
            <p:nvGraphicFramePr>
              <p:cNvPr id="5" name="表格 5">
                <a:extLst>
                  <a:ext uri="{FF2B5EF4-FFF2-40B4-BE49-F238E27FC236}">
                    <a16:creationId xmlns:a16="http://schemas.microsoft.com/office/drawing/2014/main" id="{C93ED68D-5710-48E8-9D26-44EAE75D3485}"/>
                  </a:ext>
                </a:extLst>
              </p:cNvPr>
              <p:cNvGraphicFramePr>
                <a:graphicFrameLocks noGrp="1"/>
              </p:cNvGraphicFramePr>
              <p:nvPr>
                <p:extLst>
                  <p:ext uri="{D42A27DB-BD31-4B8C-83A1-F6EECF244321}">
                    <p14:modId xmlns:p14="http://schemas.microsoft.com/office/powerpoint/2010/main" val="4293571331"/>
                  </p:ext>
                </p:extLst>
              </p:nvPr>
            </p:nvGraphicFramePr>
            <p:xfrm>
              <a:off x="697230" y="3430949"/>
              <a:ext cx="10885170" cy="2072640"/>
            </p:xfrm>
            <a:graphic>
              <a:graphicData uri="http://schemas.openxmlformats.org/drawingml/2006/table">
                <a:tbl>
                  <a:tblPr firstRow="1" bandRow="1">
                    <a:tableStyleId>{5940675A-B579-460E-94D1-54222C63F5DA}</a:tableStyleId>
                  </a:tblPr>
                  <a:tblGrid>
                    <a:gridCol w="3817620">
                      <a:extLst>
                        <a:ext uri="{9D8B030D-6E8A-4147-A177-3AD203B41FA5}">
                          <a16:colId xmlns:a16="http://schemas.microsoft.com/office/drawing/2014/main" val="1935878931"/>
                        </a:ext>
                      </a:extLst>
                    </a:gridCol>
                    <a:gridCol w="2617470">
                      <a:extLst>
                        <a:ext uri="{9D8B030D-6E8A-4147-A177-3AD203B41FA5}">
                          <a16:colId xmlns:a16="http://schemas.microsoft.com/office/drawing/2014/main" val="929445351"/>
                        </a:ext>
                      </a:extLst>
                    </a:gridCol>
                    <a:gridCol w="2194088">
                      <a:extLst>
                        <a:ext uri="{9D8B030D-6E8A-4147-A177-3AD203B41FA5}">
                          <a16:colId xmlns:a16="http://schemas.microsoft.com/office/drawing/2014/main" val="4260536574"/>
                        </a:ext>
                      </a:extLst>
                    </a:gridCol>
                    <a:gridCol w="2255992">
                      <a:extLst>
                        <a:ext uri="{9D8B030D-6E8A-4147-A177-3AD203B41FA5}">
                          <a16:colId xmlns:a16="http://schemas.microsoft.com/office/drawing/2014/main" val="2780300467"/>
                        </a:ext>
                      </a:extLst>
                    </a:gridCol>
                  </a:tblGrid>
                  <a:tr h="518160">
                    <a:tc>
                      <a:txBody>
                        <a:bodyPr/>
                        <a:lstStyle/>
                        <a:p>
                          <a:pPr algn="ctr"/>
                          <a:r>
                            <a:rPr lang="en-US" altLang="zh-CN" sz="2800" dirty="0"/>
                            <a:t>Evaluation Type</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45581" t="-11765" r="-170233" b="-33411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93333" t="-11765" r="-103333" b="-334118"/>
                          </a:stretch>
                        </a:blipFill>
                      </a:tcPr>
                    </a:tc>
                    <a:tc>
                      <a:txBody>
                        <a:bodyPr/>
                        <a:lstStyle/>
                        <a:p>
                          <a:endParaRPr lang="zh-CN"/>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82703" t="-11765" r="-541" b="-334118"/>
                          </a:stretch>
                        </a:blipFill>
                      </a:tcPr>
                    </a:tc>
                    <a:extLst>
                      <a:ext uri="{0D108BD9-81ED-4DB2-BD59-A6C34878D82A}">
                        <a16:rowId xmlns:a16="http://schemas.microsoft.com/office/drawing/2014/main" val="599848681"/>
                      </a:ext>
                    </a:extLst>
                  </a:tr>
                  <a:tr h="518160">
                    <a:tc>
                      <a:txBody>
                        <a:bodyPr/>
                        <a:lstStyle/>
                        <a:p>
                          <a:pPr algn="ctr"/>
                          <a:r>
                            <a:rPr lang="en-US" altLang="zh-CN" sz="2800" dirty="0"/>
                            <a:t>Fluency</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50"/>
                              </a:solidFill>
                            </a:rPr>
                            <a:t>.400</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F0"/>
                              </a:solidFill>
                            </a:rPr>
                            <a:t> .2</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 .250</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2891301"/>
                      </a:ext>
                    </a:extLst>
                  </a:tr>
                  <a:tr h="518160">
                    <a:tc>
                      <a:txBody>
                        <a:bodyPr/>
                        <a:lstStyle/>
                        <a:p>
                          <a:pPr algn="ctr"/>
                          <a:r>
                            <a:rPr lang="en-US" altLang="zh-CN" sz="2800" dirty="0"/>
                            <a:t>Adequacy</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50"/>
                              </a:solidFill>
                            </a:rPr>
                            <a:t>.380</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solidFill>
                                <a:srgbClr val="00B0F0"/>
                              </a:solidFill>
                            </a:rPr>
                            <a:t> .2</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 .226</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117605"/>
                      </a:ext>
                    </a:extLst>
                  </a:tr>
                  <a:tr h="518160">
                    <a:tc>
                      <a:txBody>
                        <a:bodyPr/>
                        <a:lstStyle/>
                        <a:p>
                          <a:pPr algn="ctr"/>
                          <a:r>
                            <a:rPr lang="en-US" altLang="zh-CN" sz="2800" b="1" dirty="0">
                              <a:solidFill>
                                <a:srgbClr val="0E419C"/>
                              </a:solidFill>
                            </a:rPr>
                            <a:t>Sentence ranking</a:t>
                          </a:r>
                          <a:endParaRPr lang="zh-CN" altLang="en-US" sz="2800" b="1" dirty="0">
                            <a:solidFill>
                              <a:srgbClr val="0E419C"/>
                            </a:solidFill>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solidFill>
                                <a:srgbClr val="00B050"/>
                              </a:solidFill>
                            </a:rPr>
                            <a:t>.582</a:t>
                          </a:r>
                          <a:endParaRPr lang="zh-CN" altLang="en-US" sz="28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solidFill>
                                <a:srgbClr val="00B0F0"/>
                              </a:solidFill>
                            </a:rPr>
                            <a:t>.333</a:t>
                          </a:r>
                          <a:endParaRPr lang="zh-CN" altLang="en-US" sz="2800" dirty="0">
                            <a:solidFill>
                              <a:srgbClr val="00B0F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t>.373</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63047003"/>
                      </a:ext>
                    </a:extLst>
                  </a:tr>
                </a:tbl>
              </a:graphicData>
            </a:graphic>
          </p:graphicFrame>
        </mc:Fallback>
      </mc:AlternateContent>
    </p:spTree>
    <p:extLst>
      <p:ext uri="{BB962C8B-B14F-4D97-AF65-F5344CB8AC3E}">
        <p14:creationId xmlns:p14="http://schemas.microsoft.com/office/powerpoint/2010/main" val="1023000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lstStyle/>
          <a:p>
            <a:r>
              <a:rPr lang="en-US" altLang="zh-CN" dirty="0"/>
              <a:t>Introduction</a:t>
            </a:r>
          </a:p>
          <a:p>
            <a:r>
              <a:rPr lang="en-US" altLang="zh-CN" dirty="0"/>
              <a:t>Methods</a:t>
            </a:r>
          </a:p>
          <a:p>
            <a:pPr lvl="1"/>
            <a:r>
              <a:rPr lang="en-US" altLang="zh-CN" dirty="0"/>
              <a:t>Word-Based Models &amp; Phrase-Based Models</a:t>
            </a:r>
          </a:p>
          <a:p>
            <a:pPr lvl="1"/>
            <a:r>
              <a:rPr lang="en-US" altLang="zh-CN" dirty="0"/>
              <a:t>Encoder-Decoder Models</a:t>
            </a:r>
          </a:p>
          <a:p>
            <a:r>
              <a:rPr lang="en-US" altLang="zh-CN" b="1" dirty="0"/>
              <a:t>Evaluation</a:t>
            </a:r>
          </a:p>
          <a:p>
            <a:pPr lvl="1"/>
            <a:r>
              <a:rPr lang="en-US" altLang="zh-CN" dirty="0"/>
              <a:t>Human raters</a:t>
            </a:r>
          </a:p>
          <a:p>
            <a:pPr lvl="1"/>
            <a:r>
              <a:rPr lang="en-US" altLang="zh-CN" b="1" dirty="0"/>
              <a:t>Precision, Recall</a:t>
            </a:r>
          </a:p>
          <a:p>
            <a:pPr lvl="1"/>
            <a:endParaRPr lang="zh-CN" altLang="en-US" b="1"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76</a:t>
            </a:fld>
            <a:endParaRPr lang="zh-CN" altLang="en-US"/>
          </a:p>
        </p:txBody>
      </p:sp>
    </p:spTree>
    <p:extLst>
      <p:ext uri="{BB962C8B-B14F-4D97-AF65-F5344CB8AC3E}">
        <p14:creationId xmlns:p14="http://schemas.microsoft.com/office/powerpoint/2010/main" val="31134469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3F0A3-7781-4F96-B752-8840D1794DAD}"/>
              </a:ext>
            </a:extLst>
          </p:cNvPr>
          <p:cNvSpPr>
            <a:spLocks noGrp="1"/>
          </p:cNvSpPr>
          <p:nvPr>
            <p:ph type="title"/>
          </p:nvPr>
        </p:nvSpPr>
        <p:spPr/>
        <p:txBody>
          <a:bodyPr/>
          <a:lstStyle/>
          <a:p>
            <a:r>
              <a:rPr lang="en-US" altLang="zh-CN" dirty="0"/>
              <a:t>Precision and Recall of Words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12B588-0238-4A5E-9BE0-B943364B92D1}"/>
                  </a:ext>
                </a:extLst>
              </p:cNvPr>
              <p:cNvSpPr>
                <a:spLocks noGrp="1"/>
              </p:cNvSpPr>
              <p:nvPr>
                <p:ph idx="1"/>
              </p:nvPr>
            </p:nvSpPr>
            <p:spPr>
              <a:xfrm>
                <a:off x="483813" y="890644"/>
                <a:ext cx="11098587" cy="6057900"/>
              </a:xfrm>
            </p:spPr>
            <p:txBody>
              <a:bodyPr>
                <a:noAutofit/>
              </a:bodyPr>
              <a:lstStyle/>
              <a:p>
                <a:pPr>
                  <a:spcBef>
                    <a:spcPts val="400"/>
                  </a:spcBef>
                  <a:spcAft>
                    <a:spcPts val="0"/>
                  </a:spcAft>
                </a:pPr>
                <a:r>
                  <a:rPr lang="en-US" altLang="zh-CN" dirty="0"/>
                  <a:t>System A: Israeli officials responsibility of airport safety</a:t>
                </a:r>
              </a:p>
              <a:p>
                <a:pPr>
                  <a:spcBef>
                    <a:spcPts val="400"/>
                  </a:spcBef>
                  <a:spcAft>
                    <a:spcPts val="0"/>
                  </a:spcAft>
                </a:pPr>
                <a:r>
                  <a:rPr lang="en-US" altLang="zh-CN" dirty="0"/>
                  <a:t>REFERENCE: Israeli officials are responsible for airport security</a:t>
                </a:r>
              </a:p>
              <a:p>
                <a:pPr>
                  <a:spcBef>
                    <a:spcPts val="400"/>
                  </a:spcBef>
                  <a:spcAft>
                    <a:spcPts val="0"/>
                  </a:spcAft>
                </a:pPr>
                <a:r>
                  <a:rPr lang="en-US" altLang="zh-CN" dirty="0"/>
                  <a:t>Matching of System A: </a:t>
                </a:r>
                <a:r>
                  <a:rPr lang="en-US" altLang="zh-CN" dirty="0">
                    <a:solidFill>
                      <a:srgbClr val="00B050"/>
                    </a:solidFill>
                  </a:rPr>
                  <a:t>Israeli officials</a:t>
                </a:r>
                <a:r>
                  <a:rPr lang="en-US" altLang="zh-CN" dirty="0"/>
                  <a:t> </a:t>
                </a:r>
                <a:r>
                  <a:rPr lang="en-US" altLang="zh-CN" strike="sngStrike" dirty="0">
                    <a:solidFill>
                      <a:srgbClr val="FF0000"/>
                    </a:solidFill>
                  </a:rPr>
                  <a:t>responsibility of</a:t>
                </a:r>
                <a:r>
                  <a:rPr lang="en-US" altLang="zh-CN" dirty="0"/>
                  <a:t> </a:t>
                </a:r>
                <a:r>
                  <a:rPr lang="en-US" altLang="zh-CN" dirty="0">
                    <a:solidFill>
                      <a:srgbClr val="00B050"/>
                    </a:solidFill>
                  </a:rPr>
                  <a:t>airport</a:t>
                </a:r>
                <a:r>
                  <a:rPr lang="en-US" altLang="zh-CN" dirty="0"/>
                  <a:t> </a:t>
                </a:r>
                <a:r>
                  <a:rPr lang="en-US" altLang="zh-CN" strike="sngStrike" dirty="0">
                    <a:solidFill>
                      <a:srgbClr val="FF0000"/>
                    </a:solidFill>
                  </a:rPr>
                  <a:t>safety</a:t>
                </a:r>
              </a:p>
              <a:p>
                <a:pPr>
                  <a:spcBef>
                    <a:spcPts val="400"/>
                  </a:spcBef>
                  <a:spcAft>
                    <a:spcPts val="0"/>
                  </a:spcAft>
                </a:pPr>
                <a:r>
                  <a:rPr lang="en-US" altLang="zh-CN" dirty="0"/>
                  <a:t>Precision</a:t>
                </a:r>
              </a:p>
              <a:p>
                <a:pPr marL="0" indent="0">
                  <a:spcBef>
                    <a:spcPts val="400"/>
                  </a:spcBef>
                  <a:spcAft>
                    <a:spcPts val="0"/>
                  </a:spcAft>
                  <a:buNone/>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Pre</m:t>
                      </m:r>
                      <m:r>
                        <a:rPr lang="en-US" altLang="zh-CN"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m:rPr>
                              <m:sty m:val="p"/>
                            </m:rPr>
                            <a:rPr lang="en-US" altLang="zh-CN" i="1" dirty="0">
                              <a:latin typeface="Cambria Math" panose="02040503050406030204" pitchFamily="18" charset="0"/>
                            </a:rPr>
                            <m:t>correct</m:t>
                          </m:r>
                        </m:num>
                        <m:den>
                          <m:r>
                            <m:rPr>
                              <m:sty m:val="p"/>
                            </m:rPr>
                            <a:rPr lang="en-US" altLang="zh-CN" b="0" i="0" dirty="0" smtClean="0">
                              <a:latin typeface="Cambria Math" panose="02040503050406030204" pitchFamily="18" charset="0"/>
                            </a:rPr>
                            <m:t>output</m:t>
                          </m:r>
                          <m:r>
                            <a:rPr lang="en-US" altLang="zh-CN" b="0" i="0" dirty="0" smtClean="0">
                              <a:latin typeface="Cambria Math" panose="02040503050406030204" pitchFamily="18" charset="0"/>
                            </a:rPr>
                            <m:t>_</m:t>
                          </m:r>
                          <m:r>
                            <m:rPr>
                              <m:sty m:val="p"/>
                            </m:rPr>
                            <a:rPr lang="en-US" altLang="zh-CN" b="0" i="0" dirty="0" smtClean="0">
                              <a:latin typeface="Cambria Math" panose="02040503050406030204" pitchFamily="18" charset="0"/>
                            </a:rPr>
                            <m:t>length</m:t>
                          </m:r>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3</m:t>
                          </m:r>
                        </m:num>
                        <m:den>
                          <m:r>
                            <a:rPr lang="en-US" altLang="zh-CN" b="0" i="1" dirty="0" smtClean="0">
                              <a:latin typeface="Cambria Math" panose="02040503050406030204" pitchFamily="18" charset="0"/>
                            </a:rPr>
                            <m:t>6</m:t>
                          </m:r>
                        </m:den>
                      </m:f>
                      <m:r>
                        <a:rPr lang="en-US" altLang="zh-CN" b="0" i="1" dirty="0" smtClean="0">
                          <a:latin typeface="Cambria Math" panose="02040503050406030204" pitchFamily="18" charset="0"/>
                        </a:rPr>
                        <m:t>=50%</m:t>
                      </m:r>
                    </m:oMath>
                  </m:oMathPara>
                </a14:m>
                <a:endParaRPr lang="en-US" altLang="zh-CN" dirty="0"/>
              </a:p>
              <a:p>
                <a:pPr>
                  <a:spcBef>
                    <a:spcPts val="400"/>
                  </a:spcBef>
                  <a:spcAft>
                    <a:spcPts val="0"/>
                  </a:spcAft>
                </a:pPr>
                <a:r>
                  <a:rPr lang="en-US" altLang="zh-CN" dirty="0"/>
                  <a:t>Recall</a:t>
                </a:r>
              </a:p>
              <a:p>
                <a:pPr marL="0" indent="0">
                  <a:spcBef>
                    <a:spcPts val="400"/>
                  </a:spcBef>
                  <a:spcAft>
                    <a:spcPts val="0"/>
                  </a:spcAft>
                  <a:buNone/>
                </a:pPr>
                <a14:m>
                  <m:oMathPara xmlns:m="http://schemas.openxmlformats.org/officeDocument/2006/math">
                    <m:oMathParaPr>
                      <m:jc m:val="centerGroup"/>
                    </m:oMathParaPr>
                    <m:oMath xmlns:m="http://schemas.openxmlformats.org/officeDocument/2006/math">
                      <m:r>
                        <m:rPr>
                          <m:sty m:val="p"/>
                        </m:rPr>
                        <a:rPr lang="en-US" altLang="zh-CN" b="0" i="0" dirty="0" smtClean="0">
                          <a:latin typeface="Cambria Math" panose="02040503050406030204" pitchFamily="18" charset="0"/>
                        </a:rPr>
                        <m:t>R</m:t>
                      </m:r>
                      <m:r>
                        <m:rPr>
                          <m:sty m:val="p"/>
                        </m:rPr>
                        <a:rPr lang="en-US" altLang="zh-CN" i="0" dirty="0" smtClean="0">
                          <a:latin typeface="Cambria Math" panose="02040503050406030204" pitchFamily="18" charset="0"/>
                        </a:rPr>
                        <m:t>e</m:t>
                      </m:r>
                      <m:r>
                        <m:rPr>
                          <m:sty m:val="p"/>
                        </m:rPr>
                        <a:rPr lang="en-US" altLang="zh-CN" b="0" i="0" dirty="0" smtClean="0">
                          <a:latin typeface="Cambria Math" panose="02040503050406030204" pitchFamily="18" charset="0"/>
                        </a:rPr>
                        <m:t>c</m:t>
                      </m:r>
                      <m:r>
                        <a:rPr lang="en-US" altLang="zh-CN"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m:rPr>
                              <m:sty m:val="p"/>
                            </m:rPr>
                            <a:rPr lang="en-US" altLang="zh-CN" i="1" dirty="0">
                              <a:latin typeface="Cambria Math" panose="02040503050406030204" pitchFamily="18" charset="0"/>
                            </a:rPr>
                            <m:t>correct</m:t>
                          </m:r>
                        </m:num>
                        <m:den>
                          <m:r>
                            <m:rPr>
                              <m:sty m:val="p"/>
                            </m:rPr>
                            <a:rPr lang="en-US" altLang="zh-CN" b="0" i="0" dirty="0" smtClean="0">
                              <a:latin typeface="Cambria Math" panose="02040503050406030204" pitchFamily="18" charset="0"/>
                            </a:rPr>
                            <m:t>reference</m:t>
                          </m:r>
                          <m:r>
                            <a:rPr lang="en-US" altLang="zh-CN" b="0" i="0" dirty="0" smtClean="0">
                              <a:latin typeface="Cambria Math" panose="02040503050406030204" pitchFamily="18" charset="0"/>
                            </a:rPr>
                            <m:t>_</m:t>
                          </m:r>
                          <m:r>
                            <m:rPr>
                              <m:sty m:val="p"/>
                            </m:rPr>
                            <a:rPr lang="en-US" altLang="zh-CN" b="0" i="0" dirty="0" smtClean="0">
                              <a:latin typeface="Cambria Math" panose="02040503050406030204" pitchFamily="18" charset="0"/>
                            </a:rPr>
                            <m:t>length</m:t>
                          </m:r>
                        </m:den>
                      </m:f>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3</m:t>
                          </m:r>
                        </m:num>
                        <m:den>
                          <m:r>
                            <a:rPr lang="en-US" altLang="zh-CN" b="0" i="1" dirty="0" smtClean="0">
                              <a:latin typeface="Cambria Math" panose="02040503050406030204" pitchFamily="18" charset="0"/>
                            </a:rPr>
                            <m:t>7</m:t>
                          </m:r>
                        </m:den>
                      </m:f>
                      <m:r>
                        <a:rPr lang="en-US" altLang="zh-CN" b="0" i="1" dirty="0" smtClean="0">
                          <a:latin typeface="Cambria Math" panose="02040503050406030204" pitchFamily="18" charset="0"/>
                        </a:rPr>
                        <m:t>≈43%</m:t>
                      </m:r>
                    </m:oMath>
                  </m:oMathPara>
                </a14:m>
                <a:endParaRPr lang="en-US" altLang="zh-CN" dirty="0"/>
              </a:p>
              <a:p>
                <a:pPr>
                  <a:spcBef>
                    <a:spcPts val="400"/>
                  </a:spcBef>
                  <a:spcAft>
                    <a:spcPts val="0"/>
                  </a:spcAft>
                </a:pPr>
                <a:r>
                  <a:rPr lang="en-US" altLang="zh-CN" dirty="0"/>
                  <a:t>F-measure</a:t>
                </a:r>
              </a:p>
              <a:p>
                <a:pPr marL="0" indent="0">
                  <a:spcBef>
                    <a:spcPts val="400"/>
                  </a:spcBef>
                  <a:spcAft>
                    <a:spcPts val="0"/>
                  </a:spcAft>
                  <a:buNone/>
                </a:pPr>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rPr>
                        <m:t>F</m:t>
                      </m:r>
                      <m:r>
                        <a:rPr lang="en-US" altLang="zh-CN" b="0" i="1" dirty="0" smtClean="0">
                          <a:latin typeface="Cambria Math" panose="02040503050406030204" pitchFamily="18" charset="0"/>
                        </a:rPr>
                        <m:t>1</m:t>
                      </m:r>
                      <m:r>
                        <a:rPr lang="en-US" altLang="zh-CN"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2⋅</m:t>
                          </m:r>
                          <m:r>
                            <m:rPr>
                              <m:sty m:val="p"/>
                            </m:rPr>
                            <a:rPr lang="en-US" altLang="zh-CN" b="0" i="0" dirty="0" smtClean="0">
                              <a:latin typeface="Cambria Math" panose="02040503050406030204" pitchFamily="18" charset="0"/>
                            </a:rPr>
                            <m:t>Pre</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Rec</m:t>
                          </m:r>
                        </m:num>
                        <m:den>
                          <m:r>
                            <m:rPr>
                              <m:sty m:val="p"/>
                            </m:rPr>
                            <a:rPr lang="en-US" altLang="zh-CN" b="0" i="1" dirty="0">
                              <a:latin typeface="Cambria Math" panose="02040503050406030204" pitchFamily="18" charset="0"/>
                            </a:rPr>
                            <m:t>Pre</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Rec</m:t>
                          </m:r>
                        </m:den>
                      </m:f>
                      <m:r>
                        <a:rPr lang="en-US" altLang="zh-CN" b="0" i="1" dirty="0" smtClean="0">
                          <a:latin typeface="Cambria Math" panose="02040503050406030204" pitchFamily="18" charset="0"/>
                        </a:rPr>
                        <m:t>≈46%</m:t>
                      </m:r>
                    </m:oMath>
                  </m:oMathPara>
                </a14:m>
                <a:endParaRPr lang="en-US" altLang="zh-CN" dirty="0"/>
              </a:p>
            </p:txBody>
          </p:sp>
        </mc:Choice>
        <mc:Fallback xmlns="">
          <p:sp>
            <p:nvSpPr>
              <p:cNvPr id="3" name="内容占位符 2">
                <a:extLst>
                  <a:ext uri="{FF2B5EF4-FFF2-40B4-BE49-F238E27FC236}">
                    <a16:creationId xmlns:a16="http://schemas.microsoft.com/office/drawing/2014/main" id="{0E12B588-0238-4A5E-9BE0-B943364B92D1}"/>
                  </a:ext>
                </a:extLst>
              </p:cNvPr>
              <p:cNvSpPr>
                <a:spLocks noGrp="1" noRot="1" noChangeAspect="1" noMove="1" noResize="1" noEditPoints="1" noAdjustHandles="1" noChangeArrowheads="1" noChangeShapeType="1" noTextEdit="1"/>
              </p:cNvSpPr>
              <p:nvPr>
                <p:ph idx="1"/>
              </p:nvPr>
            </p:nvSpPr>
            <p:spPr>
              <a:xfrm>
                <a:off x="483813" y="890644"/>
                <a:ext cx="11098587" cy="6057900"/>
              </a:xfrm>
              <a:blipFill>
                <a:blip r:embed="rId2"/>
                <a:stretch>
                  <a:fillRect l="-913" t="-1255" r="-57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14A5BFB0-98B5-45ED-A450-1476A4816912}"/>
              </a:ext>
            </a:extLst>
          </p:cNvPr>
          <p:cNvSpPr>
            <a:spLocks noGrp="1"/>
          </p:cNvSpPr>
          <p:nvPr>
            <p:ph type="sldNum" sz="quarter" idx="12"/>
          </p:nvPr>
        </p:nvSpPr>
        <p:spPr/>
        <p:txBody>
          <a:bodyPr/>
          <a:lstStyle/>
          <a:p>
            <a:fld id="{DC8BB421-126E-41CB-B73A-69D52E98CAE3}" type="slidenum">
              <a:rPr lang="zh-CN" altLang="en-US" smtClean="0"/>
              <a:t>77</a:t>
            </a:fld>
            <a:endParaRPr lang="zh-CN" altLang="en-US"/>
          </a:p>
        </p:txBody>
      </p:sp>
      <p:sp>
        <p:nvSpPr>
          <p:cNvPr id="5" name="矩形 4">
            <a:extLst>
              <a:ext uri="{FF2B5EF4-FFF2-40B4-BE49-F238E27FC236}">
                <a16:creationId xmlns:a16="http://schemas.microsoft.com/office/drawing/2014/main" id="{31EEE1FE-8E3C-4937-A95C-EF5AD046352E}"/>
              </a:ext>
            </a:extLst>
          </p:cNvPr>
          <p:cNvSpPr/>
          <p:nvPr/>
        </p:nvSpPr>
        <p:spPr>
          <a:xfrm>
            <a:off x="2863669" y="1358899"/>
            <a:ext cx="2359841" cy="5559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FAD8D3E-70FF-4F21-843F-86076A4EE8E5}"/>
              </a:ext>
            </a:extLst>
          </p:cNvPr>
          <p:cNvSpPr/>
          <p:nvPr/>
        </p:nvSpPr>
        <p:spPr>
          <a:xfrm>
            <a:off x="8235769" y="1358898"/>
            <a:ext cx="1159691" cy="55598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7361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0F4446-569C-4B83-AD5D-FF730E3D580B}"/>
              </a:ext>
            </a:extLst>
          </p:cNvPr>
          <p:cNvSpPr>
            <a:spLocks noGrp="1"/>
          </p:cNvSpPr>
          <p:nvPr>
            <p:ph type="title"/>
          </p:nvPr>
        </p:nvSpPr>
        <p:spPr/>
        <p:txBody>
          <a:bodyPr/>
          <a:lstStyle/>
          <a:p>
            <a:r>
              <a:rPr lang="en-US" altLang="zh-CN" dirty="0"/>
              <a:t>Precision and Recall of Words</a:t>
            </a:r>
            <a:endParaRPr lang="zh-CN" altLang="en-US" dirty="0"/>
          </a:p>
        </p:txBody>
      </p:sp>
      <p:sp>
        <p:nvSpPr>
          <p:cNvPr id="3" name="内容占位符 2">
            <a:extLst>
              <a:ext uri="{FF2B5EF4-FFF2-40B4-BE49-F238E27FC236}">
                <a16:creationId xmlns:a16="http://schemas.microsoft.com/office/drawing/2014/main" id="{61667827-6EF8-4793-B60E-704419714942}"/>
              </a:ext>
            </a:extLst>
          </p:cNvPr>
          <p:cNvSpPr>
            <a:spLocks noGrp="1"/>
          </p:cNvSpPr>
          <p:nvPr>
            <p:ph idx="1"/>
          </p:nvPr>
        </p:nvSpPr>
        <p:spPr>
          <a:xfrm>
            <a:off x="589247" y="870324"/>
            <a:ext cx="11278905" cy="3114937"/>
          </a:xfrm>
        </p:spPr>
        <p:txBody>
          <a:bodyPr>
            <a:noAutofit/>
          </a:bodyPr>
          <a:lstStyle/>
          <a:p>
            <a:pPr>
              <a:spcAft>
                <a:spcPts val="600"/>
              </a:spcAft>
            </a:pPr>
            <a:r>
              <a:rPr lang="en-US" altLang="zh-CN" dirty="0"/>
              <a:t>System A: Israeli officials responsibility of airport safety</a:t>
            </a:r>
          </a:p>
          <a:p>
            <a:pPr>
              <a:spcAft>
                <a:spcPts val="600"/>
              </a:spcAft>
            </a:pPr>
            <a:r>
              <a:rPr lang="en-US" altLang="zh-CN" dirty="0"/>
              <a:t>System B: airport security Israeli officials are responsible</a:t>
            </a:r>
          </a:p>
          <a:p>
            <a:pPr>
              <a:spcAft>
                <a:spcPts val="600"/>
              </a:spcAft>
            </a:pPr>
            <a:r>
              <a:rPr lang="en-US" altLang="zh-CN" dirty="0"/>
              <a:t>REFERENCE: Israeli officials are responsible for airport security</a:t>
            </a:r>
          </a:p>
          <a:p>
            <a:pPr>
              <a:spcAft>
                <a:spcPts val="600"/>
              </a:spcAft>
            </a:pPr>
            <a:r>
              <a:rPr lang="en-US" altLang="zh-CN" dirty="0"/>
              <a:t>Matching of System A: </a:t>
            </a:r>
            <a:r>
              <a:rPr lang="en-US" altLang="zh-CN" dirty="0">
                <a:solidFill>
                  <a:srgbClr val="00B050"/>
                </a:solidFill>
              </a:rPr>
              <a:t>Israeli officials</a:t>
            </a:r>
            <a:r>
              <a:rPr lang="en-US" altLang="zh-CN" dirty="0"/>
              <a:t> </a:t>
            </a:r>
            <a:r>
              <a:rPr lang="en-US" altLang="zh-CN" strike="sngStrike" dirty="0">
                <a:solidFill>
                  <a:srgbClr val="FF0000"/>
                </a:solidFill>
              </a:rPr>
              <a:t>responsibility of</a:t>
            </a:r>
            <a:r>
              <a:rPr lang="en-US" altLang="zh-CN" dirty="0"/>
              <a:t> </a:t>
            </a:r>
            <a:r>
              <a:rPr lang="en-US" altLang="zh-CN" dirty="0">
                <a:solidFill>
                  <a:srgbClr val="00B050"/>
                </a:solidFill>
              </a:rPr>
              <a:t>airport</a:t>
            </a:r>
            <a:r>
              <a:rPr lang="en-US" altLang="zh-CN" dirty="0"/>
              <a:t> </a:t>
            </a:r>
            <a:r>
              <a:rPr lang="en-US" altLang="zh-CN" strike="sngStrike" dirty="0">
                <a:solidFill>
                  <a:srgbClr val="FF0000"/>
                </a:solidFill>
              </a:rPr>
              <a:t>safety</a:t>
            </a:r>
          </a:p>
          <a:p>
            <a:pPr>
              <a:spcAft>
                <a:spcPts val="600"/>
              </a:spcAft>
            </a:pPr>
            <a:r>
              <a:rPr lang="en-US" altLang="zh-CN" dirty="0"/>
              <a:t>Matching of System B: </a:t>
            </a:r>
            <a:r>
              <a:rPr lang="en-US" altLang="zh-CN" dirty="0">
                <a:solidFill>
                  <a:srgbClr val="00B050"/>
                </a:solidFill>
              </a:rPr>
              <a:t>airport security Israeli officials are responsible</a:t>
            </a:r>
            <a:endParaRPr lang="en-US" altLang="zh-CN" dirty="0"/>
          </a:p>
          <a:p>
            <a:endParaRPr lang="zh-CN" altLang="en-US" dirty="0"/>
          </a:p>
        </p:txBody>
      </p:sp>
      <p:sp>
        <p:nvSpPr>
          <p:cNvPr id="4" name="灯片编号占位符 3">
            <a:extLst>
              <a:ext uri="{FF2B5EF4-FFF2-40B4-BE49-F238E27FC236}">
                <a16:creationId xmlns:a16="http://schemas.microsoft.com/office/drawing/2014/main" id="{59AA10DD-0CA3-4677-ABD5-3C9D6BD9A2AB}"/>
              </a:ext>
            </a:extLst>
          </p:cNvPr>
          <p:cNvSpPr>
            <a:spLocks noGrp="1"/>
          </p:cNvSpPr>
          <p:nvPr>
            <p:ph type="sldNum" sz="quarter" idx="12"/>
          </p:nvPr>
        </p:nvSpPr>
        <p:spPr/>
        <p:txBody>
          <a:bodyPr/>
          <a:lstStyle/>
          <a:p>
            <a:fld id="{DC8BB421-126E-41CB-B73A-69D52E98CAE3}" type="slidenum">
              <a:rPr lang="zh-CN" altLang="en-US" smtClean="0"/>
              <a:t>78</a:t>
            </a:fld>
            <a:endParaRPr lang="zh-CN" altLang="en-US"/>
          </a:p>
        </p:txBody>
      </p:sp>
      <p:sp>
        <p:nvSpPr>
          <p:cNvPr id="6" name="文本框 5">
            <a:extLst>
              <a:ext uri="{FF2B5EF4-FFF2-40B4-BE49-F238E27FC236}">
                <a16:creationId xmlns:a16="http://schemas.microsoft.com/office/drawing/2014/main" id="{54923109-DC41-4AA8-95E8-4588F1B9BB0E}"/>
              </a:ext>
            </a:extLst>
          </p:cNvPr>
          <p:cNvSpPr txBox="1"/>
          <p:nvPr/>
        </p:nvSpPr>
        <p:spPr>
          <a:xfrm>
            <a:off x="3827416" y="6240463"/>
            <a:ext cx="5268685" cy="523220"/>
          </a:xfrm>
          <a:prstGeom prst="rect">
            <a:avLst/>
          </a:prstGeom>
          <a:noFill/>
        </p:spPr>
        <p:txBody>
          <a:bodyPr wrap="square">
            <a:spAutoFit/>
          </a:bodyPr>
          <a:lstStyle/>
          <a:p>
            <a:pPr>
              <a:spcAft>
                <a:spcPts val="600"/>
              </a:spcAft>
            </a:pPr>
            <a:r>
              <a:rPr lang="en-US" altLang="zh-CN" sz="2800" dirty="0"/>
              <a:t>Flaw: no penalty for reordering</a:t>
            </a:r>
          </a:p>
        </p:txBody>
      </p:sp>
      <p:graphicFrame>
        <p:nvGraphicFramePr>
          <p:cNvPr id="8" name="表格 8">
            <a:extLst>
              <a:ext uri="{FF2B5EF4-FFF2-40B4-BE49-F238E27FC236}">
                <a16:creationId xmlns:a16="http://schemas.microsoft.com/office/drawing/2014/main" id="{CA71D35D-9511-4BE8-9CE6-FE0699604E61}"/>
              </a:ext>
            </a:extLst>
          </p:cNvPr>
          <p:cNvGraphicFramePr>
            <a:graphicFrameLocks noGrp="1"/>
          </p:cNvGraphicFramePr>
          <p:nvPr>
            <p:extLst>
              <p:ext uri="{D42A27DB-BD31-4B8C-83A1-F6EECF244321}">
                <p14:modId xmlns:p14="http://schemas.microsoft.com/office/powerpoint/2010/main" val="3971627258"/>
              </p:ext>
            </p:extLst>
          </p:nvPr>
        </p:nvGraphicFramePr>
        <p:xfrm>
          <a:off x="2397760" y="3985261"/>
          <a:ext cx="8127999" cy="20726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399570723"/>
                    </a:ext>
                  </a:extLst>
                </a:gridCol>
                <a:gridCol w="2709333">
                  <a:extLst>
                    <a:ext uri="{9D8B030D-6E8A-4147-A177-3AD203B41FA5}">
                      <a16:colId xmlns:a16="http://schemas.microsoft.com/office/drawing/2014/main" val="1273825139"/>
                    </a:ext>
                  </a:extLst>
                </a:gridCol>
                <a:gridCol w="2709333">
                  <a:extLst>
                    <a:ext uri="{9D8B030D-6E8A-4147-A177-3AD203B41FA5}">
                      <a16:colId xmlns:a16="http://schemas.microsoft.com/office/drawing/2014/main" val="109737544"/>
                    </a:ext>
                  </a:extLst>
                </a:gridCol>
              </a:tblGrid>
              <a:tr h="370840">
                <a:tc>
                  <a:txBody>
                    <a:bodyPr/>
                    <a:lstStyle/>
                    <a:p>
                      <a:pPr algn="ctr"/>
                      <a:r>
                        <a:rPr lang="en-US" altLang="zh-CN" sz="2800" b="1" dirty="0"/>
                        <a:t>Metric</a:t>
                      </a:r>
                      <a:endParaRPr lang="zh-CN" altLang="en-US" sz="28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b="1" dirty="0"/>
                        <a:t>System A</a:t>
                      </a:r>
                      <a:endParaRPr lang="zh-CN" altLang="en-US"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b="1" dirty="0"/>
                        <a:t>System B</a:t>
                      </a:r>
                      <a:endParaRPr lang="zh-CN" altLang="en-US" sz="2800" b="1"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0249484"/>
                  </a:ext>
                </a:extLst>
              </a:tr>
              <a:tr h="370840">
                <a:tc>
                  <a:txBody>
                    <a:bodyPr/>
                    <a:lstStyle/>
                    <a:p>
                      <a:pPr algn="ctr"/>
                      <a:r>
                        <a:rPr lang="en-US" altLang="zh-CN" sz="2800" dirty="0"/>
                        <a:t>Precision</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50%</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100%</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3078593"/>
                  </a:ext>
                </a:extLst>
              </a:tr>
              <a:tr h="370840">
                <a:tc>
                  <a:txBody>
                    <a:bodyPr/>
                    <a:lstStyle/>
                    <a:p>
                      <a:pPr algn="ctr"/>
                      <a:r>
                        <a:rPr lang="en-US" altLang="zh-CN" sz="2800" dirty="0"/>
                        <a:t>Recall</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43%</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800" dirty="0"/>
                        <a:t>100%</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5878425"/>
                  </a:ext>
                </a:extLst>
              </a:tr>
              <a:tr h="370840">
                <a:tc>
                  <a:txBody>
                    <a:bodyPr/>
                    <a:lstStyle/>
                    <a:p>
                      <a:pPr algn="ctr"/>
                      <a:r>
                        <a:rPr lang="en-US" altLang="zh-CN" sz="2800" dirty="0"/>
                        <a:t>F-measure</a:t>
                      </a:r>
                      <a:endParaRPr lang="zh-CN" altLang="en-US" sz="2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t>46%</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2800" dirty="0"/>
                        <a:t>100%</a:t>
                      </a:r>
                      <a:endParaRPr lang="zh-CN" altLang="en-US" sz="28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06987343"/>
                  </a:ext>
                </a:extLst>
              </a:tr>
            </a:tbl>
          </a:graphicData>
        </a:graphic>
      </p:graphicFrame>
    </p:spTree>
    <p:extLst>
      <p:ext uri="{BB962C8B-B14F-4D97-AF65-F5344CB8AC3E}">
        <p14:creationId xmlns:p14="http://schemas.microsoft.com/office/powerpoint/2010/main" val="340875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E63FD-190F-4E1E-838D-DEA14F7030E7}"/>
              </a:ext>
            </a:extLst>
          </p:cNvPr>
          <p:cNvSpPr>
            <a:spLocks noGrp="1"/>
          </p:cNvSpPr>
          <p:nvPr>
            <p:ph type="title"/>
          </p:nvPr>
        </p:nvSpPr>
        <p:spPr/>
        <p:txBody>
          <a:bodyPr/>
          <a:lstStyle/>
          <a:p>
            <a:r>
              <a:rPr lang="en-US" altLang="zh-CN" dirty="0"/>
              <a:t>Character F-score - chrF</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1F0289F-AFDA-400F-A7D1-984FA9F0B0F0}"/>
                  </a:ext>
                </a:extLst>
              </p:cNvPr>
              <p:cNvSpPr>
                <a:spLocks noGrp="1"/>
              </p:cNvSpPr>
              <p:nvPr>
                <p:ph idx="1"/>
              </p:nvPr>
            </p:nvSpPr>
            <p:spPr/>
            <p:txBody>
              <a:bodyPr>
                <a:normAutofit lnSpcReduction="10000"/>
              </a:bodyPr>
              <a:lstStyle/>
              <a:p>
                <a:r>
                  <a:rPr lang="en-US" altLang="zh-CN" dirty="0"/>
                  <a:t> A good machine translation will tend to contain characters and words that occur in a human translation of the same sentence.</a:t>
                </a:r>
              </a:p>
              <a:p>
                <a:r>
                  <a:rPr lang="en-US" altLang="zh-CN" b="1" dirty="0"/>
                  <a:t>Test set</a:t>
                </a:r>
                <a:r>
                  <a:rPr lang="en-US" altLang="zh-CN" dirty="0"/>
                  <a:t>: each source sentence has both a gold human target translation and a candidate MT translation we’d like to evaluate.</a:t>
                </a:r>
              </a:p>
              <a:p>
                <a:pPr marL="0" indent="0">
                  <a:buNone/>
                </a:pPr>
                <a14:m>
                  <m:oMathPara xmlns:m="http://schemas.openxmlformats.org/officeDocument/2006/math">
                    <m:oMathParaPr>
                      <m:jc m:val="centerGroup"/>
                    </m:oMathParaPr>
                    <m:oMath xmlns:m="http://schemas.openxmlformats.org/officeDocument/2006/math">
                      <m:r>
                        <m:rPr>
                          <m:sty m:val="p"/>
                        </m:rPr>
                        <a:rPr lang="en-US" altLang="zh-CN" i="0" dirty="0">
                          <a:latin typeface="Cambria Math" panose="02040503050406030204" pitchFamily="18" charset="0"/>
                        </a:rPr>
                        <m:t>c</m:t>
                      </m:r>
                      <m:r>
                        <m:rPr>
                          <m:sty m:val="p"/>
                        </m:rPr>
                        <a:rPr lang="en-US" altLang="zh-CN" b="0" i="0" dirty="0" smtClean="0">
                          <a:latin typeface="Cambria Math" panose="02040503050406030204" pitchFamily="18" charset="0"/>
                        </a:rPr>
                        <m:t>hr</m:t>
                      </m:r>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F</m:t>
                          </m:r>
                        </m:e>
                        <m:sub>
                          <m:r>
                            <a:rPr lang="en-US" altLang="zh-CN" b="0" i="1" dirty="0" smtClean="0">
                              <a:latin typeface="Cambria Math" panose="02040503050406030204" pitchFamily="18" charset="0"/>
                            </a:rPr>
                            <m:t>𝛽</m:t>
                          </m:r>
                        </m:sub>
                      </m:sSub>
                      <m:r>
                        <a:rPr lang="en-US" altLang="zh-CN" b="0" i="1" dirty="0" smtClean="0">
                          <a:latin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𝛽</m:t>
                              </m:r>
                            </m:e>
                            <m:sup>
                              <m:r>
                                <a:rPr lang="en-US" altLang="zh-CN" b="0" i="1" dirty="0" smtClean="0">
                                  <a:latin typeface="Cambria Math" panose="02040503050406030204" pitchFamily="18" charset="0"/>
                                </a:rPr>
                                <m:t>2</m:t>
                              </m:r>
                            </m:sup>
                          </m:sSup>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m:rPr>
                              <m:sty m:val="p"/>
                            </m:rPr>
                            <a:rPr lang="en-US" altLang="zh-CN" b="0" i="0" dirty="0" smtClean="0">
                              <a:latin typeface="Cambria Math" panose="02040503050406030204" pitchFamily="18" charset="0"/>
                            </a:rPr>
                            <m:t>chr</m:t>
                          </m:r>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chr</m:t>
                          </m:r>
                          <m:r>
                            <a:rPr lang="en-US" altLang="zh-CN" b="0" i="1" dirty="0" smtClean="0">
                              <a:latin typeface="Cambria Math" panose="02040503050406030204" pitchFamily="18" charset="0"/>
                            </a:rPr>
                            <m:t>𝑅</m:t>
                          </m:r>
                        </m:num>
                        <m:den>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𝛽</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chr</m:t>
                          </m:r>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chr</m:t>
                          </m:r>
                          <m:r>
                            <a:rPr lang="en-US" altLang="zh-CN" b="0" i="1" dirty="0" smtClean="0">
                              <a:latin typeface="Cambria Math" panose="02040503050406030204" pitchFamily="18" charset="0"/>
                            </a:rPr>
                            <m:t>𝑅</m:t>
                          </m:r>
                        </m:den>
                      </m:f>
                    </m:oMath>
                  </m:oMathPara>
                </a14:m>
                <a:endParaRPr lang="en-US" altLang="zh-CN" dirty="0"/>
              </a:p>
              <a:p>
                <a:r>
                  <a:rPr lang="en-US" altLang="zh-CN" dirty="0" err="1">
                    <a:solidFill>
                      <a:srgbClr val="0E419C"/>
                    </a:solidFill>
                  </a:rPr>
                  <a:t>chrP</a:t>
                </a:r>
                <a:r>
                  <a:rPr lang="en-US" altLang="zh-CN" dirty="0"/>
                  <a:t>: percentage of character 1-grams, 2-grams, ..., </a:t>
                </a:r>
                <a14:m>
                  <m:oMath xmlns:m="http://schemas.openxmlformats.org/officeDocument/2006/math">
                    <m:r>
                      <a:rPr lang="en-US" altLang="zh-CN" i="1" dirty="0" smtClean="0">
                        <a:latin typeface="Cambria Math" panose="02040503050406030204" pitchFamily="18" charset="0"/>
                      </a:rPr>
                      <m:t>𝑘</m:t>
                    </m:r>
                  </m:oMath>
                </a14:m>
                <a:r>
                  <a:rPr lang="en-US" altLang="zh-CN" dirty="0"/>
                  <a:t>-grams in the model that occur in the gold, averaged.</a:t>
                </a:r>
              </a:p>
              <a:p>
                <a:r>
                  <a:rPr lang="en-US" altLang="zh-CN" dirty="0" err="1">
                    <a:solidFill>
                      <a:srgbClr val="0E419C"/>
                    </a:solidFill>
                  </a:rPr>
                  <a:t>chrR</a:t>
                </a:r>
                <a:r>
                  <a:rPr lang="en-US" altLang="zh-CN" dirty="0"/>
                  <a:t>: percentage of character 1-grams, 2-grams,..., </a:t>
                </a:r>
                <a14:m>
                  <m:oMath xmlns:m="http://schemas.openxmlformats.org/officeDocument/2006/math">
                    <m:r>
                      <a:rPr lang="en-US" altLang="zh-CN" i="1" dirty="0" smtClean="0">
                        <a:latin typeface="Cambria Math" panose="02040503050406030204" pitchFamily="18" charset="0"/>
                      </a:rPr>
                      <m:t>𝑘</m:t>
                    </m:r>
                  </m:oMath>
                </a14:m>
                <a:r>
                  <a:rPr lang="en-US" altLang="zh-CN" dirty="0"/>
                  <a:t>-grams in the gold that occur in the model, averaged.</a:t>
                </a:r>
                <a:endParaRPr lang="zh-CN" altLang="en-US" dirty="0"/>
              </a:p>
            </p:txBody>
          </p:sp>
        </mc:Choice>
        <mc:Fallback>
          <p:sp>
            <p:nvSpPr>
              <p:cNvPr id="3" name="内容占位符 2">
                <a:extLst>
                  <a:ext uri="{FF2B5EF4-FFF2-40B4-BE49-F238E27FC236}">
                    <a16:creationId xmlns:a16="http://schemas.microsoft.com/office/drawing/2014/main" id="{D1F0289F-AFDA-400F-A7D1-984FA9F0B0F0}"/>
                  </a:ext>
                </a:extLst>
              </p:cNvPr>
              <p:cNvSpPr>
                <a:spLocks noGrp="1" noRot="1" noChangeAspect="1" noMove="1" noResize="1" noEditPoints="1" noAdjustHandles="1" noChangeArrowheads="1" noChangeShapeType="1" noTextEdit="1"/>
              </p:cNvSpPr>
              <p:nvPr>
                <p:ph idx="1"/>
              </p:nvPr>
            </p:nvSpPr>
            <p:spPr>
              <a:blipFill>
                <a:blip r:embed="rId3"/>
                <a:stretch>
                  <a:fillRect l="-916" t="-2074" r="-1718" b="-46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E466D501-7831-45F7-B243-457623758CA6}"/>
              </a:ext>
            </a:extLst>
          </p:cNvPr>
          <p:cNvSpPr>
            <a:spLocks noGrp="1"/>
          </p:cNvSpPr>
          <p:nvPr>
            <p:ph type="sldNum" sz="quarter" idx="12"/>
          </p:nvPr>
        </p:nvSpPr>
        <p:spPr/>
        <p:txBody>
          <a:bodyPr/>
          <a:lstStyle/>
          <a:p>
            <a:fld id="{DC8BB421-126E-41CB-B73A-69D52E98CAE3}" type="slidenum">
              <a:rPr lang="zh-CN" altLang="en-US" smtClean="0"/>
              <a:t>79</a:t>
            </a:fld>
            <a:endParaRPr lang="zh-CN" altLang="en-US"/>
          </a:p>
        </p:txBody>
      </p:sp>
    </p:spTree>
    <p:extLst>
      <p:ext uri="{BB962C8B-B14F-4D97-AF65-F5344CB8AC3E}">
        <p14:creationId xmlns:p14="http://schemas.microsoft.com/office/powerpoint/2010/main" val="2234783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57F4F-669F-43CC-A7FE-648D1E01DEDE}"/>
              </a:ext>
            </a:extLst>
          </p:cNvPr>
          <p:cNvSpPr>
            <a:spLocks noGrp="1"/>
          </p:cNvSpPr>
          <p:nvPr>
            <p:ph type="title"/>
          </p:nvPr>
        </p:nvSpPr>
        <p:spPr/>
        <p:txBody>
          <a:bodyPr/>
          <a:lstStyle/>
          <a:p>
            <a:r>
              <a:rPr lang="en-US" altLang="zh-CN" dirty="0"/>
              <a:t>Rule-based machine translation</a:t>
            </a:r>
            <a:endParaRPr lang="zh-CN" altLang="en-US" dirty="0"/>
          </a:p>
        </p:txBody>
      </p:sp>
      <p:sp>
        <p:nvSpPr>
          <p:cNvPr id="3" name="内容占位符 2">
            <a:extLst>
              <a:ext uri="{FF2B5EF4-FFF2-40B4-BE49-F238E27FC236}">
                <a16:creationId xmlns:a16="http://schemas.microsoft.com/office/drawing/2014/main" id="{CA526C0F-7838-4589-82D1-D147BFDF980E}"/>
              </a:ext>
            </a:extLst>
          </p:cNvPr>
          <p:cNvSpPr>
            <a:spLocks noGrp="1"/>
          </p:cNvSpPr>
          <p:nvPr>
            <p:ph idx="1"/>
          </p:nvPr>
        </p:nvSpPr>
        <p:spPr>
          <a:xfrm>
            <a:off x="504055" y="1165225"/>
            <a:ext cx="5089673" cy="5692775"/>
          </a:xfrm>
        </p:spPr>
        <p:txBody>
          <a:bodyPr/>
          <a:lstStyle/>
          <a:p>
            <a:r>
              <a:rPr lang="en-US" altLang="zh-CN" dirty="0"/>
              <a:t>Rule-based systems</a:t>
            </a:r>
          </a:p>
          <a:p>
            <a:pPr lvl="1"/>
            <a:r>
              <a:rPr lang="en-US" altLang="zh-CN" dirty="0"/>
              <a:t>build dictionaries</a:t>
            </a:r>
          </a:p>
          <a:p>
            <a:pPr lvl="1"/>
            <a:r>
              <a:rPr lang="en-US" altLang="zh-CN" dirty="0"/>
              <a:t>write transformation rules</a:t>
            </a:r>
          </a:p>
          <a:p>
            <a:pPr lvl="1"/>
            <a:r>
              <a:rPr lang="en-US" altLang="zh-CN" dirty="0"/>
              <a:t>refine, refine, refine</a:t>
            </a:r>
          </a:p>
          <a:p>
            <a:r>
              <a:rPr lang="en-US" altLang="zh-CN" dirty="0"/>
              <a:t>Meteo system for weather forecasts (1976)</a:t>
            </a:r>
          </a:p>
          <a:p>
            <a:r>
              <a:rPr lang="en-US" altLang="zh-CN" dirty="0"/>
              <a:t>Systran (1968), Logos and Metal (1980s)</a:t>
            </a:r>
            <a:endParaRPr lang="zh-CN" altLang="en-US" dirty="0"/>
          </a:p>
        </p:txBody>
      </p:sp>
      <p:sp>
        <p:nvSpPr>
          <p:cNvPr id="4" name="灯片编号占位符 3">
            <a:extLst>
              <a:ext uri="{FF2B5EF4-FFF2-40B4-BE49-F238E27FC236}">
                <a16:creationId xmlns:a16="http://schemas.microsoft.com/office/drawing/2014/main" id="{BFD7692F-651B-4EE8-9682-EED39A4E7F8A}"/>
              </a:ext>
            </a:extLst>
          </p:cNvPr>
          <p:cNvSpPr>
            <a:spLocks noGrp="1"/>
          </p:cNvSpPr>
          <p:nvPr>
            <p:ph type="sldNum" sz="quarter" idx="12"/>
          </p:nvPr>
        </p:nvSpPr>
        <p:spPr/>
        <p:txBody>
          <a:bodyPr/>
          <a:lstStyle/>
          <a:p>
            <a:fld id="{DC8BB421-126E-41CB-B73A-69D52E98CAE3}" type="slidenum">
              <a:rPr lang="zh-CN" altLang="en-US" smtClean="0"/>
              <a:t>8</a:t>
            </a:fld>
            <a:endParaRPr lang="zh-CN" altLang="en-US"/>
          </a:p>
        </p:txBody>
      </p:sp>
      <p:sp>
        <p:nvSpPr>
          <p:cNvPr id="6" name="文本框 5">
            <a:extLst>
              <a:ext uri="{FF2B5EF4-FFF2-40B4-BE49-F238E27FC236}">
                <a16:creationId xmlns:a16="http://schemas.microsoft.com/office/drawing/2014/main" id="{AB45615E-038D-477A-A1F2-12866D45D968}"/>
              </a:ext>
            </a:extLst>
          </p:cNvPr>
          <p:cNvSpPr txBox="1"/>
          <p:nvPr/>
        </p:nvSpPr>
        <p:spPr>
          <a:xfrm>
            <a:off x="5675085" y="1165225"/>
            <a:ext cx="5704115" cy="5632311"/>
          </a:xfrm>
          <a:prstGeom prst="rect">
            <a:avLst/>
          </a:prstGeom>
          <a:noFill/>
        </p:spPr>
        <p:txBody>
          <a:bodyPr wrap="square">
            <a:spAutoFit/>
          </a:bodyPr>
          <a:lstStyle/>
          <a:p>
            <a:r>
              <a:rPr lang="en-US" altLang="zh-CN" sz="2400" dirty="0"/>
              <a:t>"</a:t>
            </a:r>
            <a:r>
              <a:rPr lang="en-US" altLang="zh-CN" sz="2400" dirty="0">
                <a:solidFill>
                  <a:srgbClr val="C00000"/>
                </a:solidFill>
              </a:rPr>
              <a:t>have</a:t>
            </a:r>
            <a:r>
              <a:rPr lang="en-US" altLang="zh-CN" sz="2400" dirty="0"/>
              <a:t>" := </a:t>
            </a:r>
          </a:p>
          <a:p>
            <a:r>
              <a:rPr lang="en-US" altLang="zh-CN" sz="2400" b="1" dirty="0">
                <a:solidFill>
                  <a:srgbClr val="0E419C"/>
                </a:solidFill>
              </a:rPr>
              <a:t>if</a:t>
            </a:r>
            <a:r>
              <a:rPr lang="en-US" altLang="zh-CN" sz="2400" dirty="0"/>
              <a:t> </a:t>
            </a:r>
          </a:p>
          <a:p>
            <a:pPr lvl="1"/>
            <a:r>
              <a:rPr lang="en-US" altLang="zh-CN" sz="2400" dirty="0"/>
              <a:t>subject(</a:t>
            </a:r>
            <a:r>
              <a:rPr lang="en-US" altLang="zh-CN" sz="2400" dirty="0">
                <a:solidFill>
                  <a:srgbClr val="00B050"/>
                </a:solidFill>
              </a:rPr>
              <a:t>animate</a:t>
            </a:r>
            <a:r>
              <a:rPr lang="en-US" altLang="zh-CN" sz="2400" dirty="0"/>
              <a:t>) </a:t>
            </a:r>
            <a:r>
              <a:rPr lang="en-US" altLang="zh-CN" sz="2400" b="1" dirty="0">
                <a:solidFill>
                  <a:srgbClr val="0E419C"/>
                </a:solidFill>
              </a:rPr>
              <a:t>and</a:t>
            </a:r>
            <a:r>
              <a:rPr lang="en-US" altLang="zh-CN" sz="2400" dirty="0"/>
              <a:t> object(</a:t>
            </a:r>
            <a:r>
              <a:rPr lang="en-US" altLang="zh-CN" sz="2400" dirty="0">
                <a:solidFill>
                  <a:srgbClr val="00B050"/>
                </a:solidFill>
              </a:rPr>
              <a:t>owned-by-subject</a:t>
            </a:r>
            <a:r>
              <a:rPr lang="en-US" altLang="zh-CN" sz="2400" dirty="0"/>
              <a:t>) </a:t>
            </a:r>
          </a:p>
          <a:p>
            <a:r>
              <a:rPr lang="en-US" altLang="zh-CN" sz="2400" b="1" dirty="0">
                <a:solidFill>
                  <a:srgbClr val="0E419C"/>
                </a:solidFill>
              </a:rPr>
              <a:t>then</a:t>
            </a:r>
            <a:r>
              <a:rPr lang="en-US" altLang="zh-CN" sz="2400" dirty="0"/>
              <a:t> </a:t>
            </a:r>
          </a:p>
          <a:p>
            <a:r>
              <a:rPr lang="en-US" altLang="zh-CN" sz="2400" dirty="0"/>
              <a:t>    translate to "</a:t>
            </a:r>
            <a:r>
              <a:rPr lang="en-US" altLang="zh-CN" sz="2400" dirty="0" err="1">
                <a:solidFill>
                  <a:srgbClr val="C00000"/>
                </a:solidFill>
              </a:rPr>
              <a:t>kade</a:t>
            </a:r>
            <a:r>
              <a:rPr lang="en-US" altLang="zh-CN" sz="2400" dirty="0">
                <a:solidFill>
                  <a:srgbClr val="C00000"/>
                </a:solidFill>
              </a:rPr>
              <a:t>... </a:t>
            </a:r>
            <a:r>
              <a:rPr lang="en-US" altLang="zh-CN" sz="2400" dirty="0" err="1">
                <a:solidFill>
                  <a:srgbClr val="C00000"/>
                </a:solidFill>
              </a:rPr>
              <a:t>aahe</a:t>
            </a:r>
            <a:r>
              <a:rPr lang="en-US" altLang="zh-CN" sz="2400" dirty="0"/>
              <a:t>" </a:t>
            </a:r>
          </a:p>
          <a:p>
            <a:r>
              <a:rPr lang="en-US" altLang="zh-CN" sz="2400" b="1" dirty="0">
                <a:solidFill>
                  <a:srgbClr val="0E419C"/>
                </a:solidFill>
              </a:rPr>
              <a:t>if</a:t>
            </a:r>
            <a:r>
              <a:rPr lang="en-US" altLang="zh-CN" sz="2400" dirty="0"/>
              <a:t> </a:t>
            </a:r>
          </a:p>
          <a:p>
            <a:pPr lvl="1"/>
            <a:r>
              <a:rPr lang="en-US" altLang="zh-CN" sz="2400" dirty="0"/>
              <a:t>subject(</a:t>
            </a:r>
            <a:r>
              <a:rPr lang="en-US" altLang="zh-CN" sz="2400" dirty="0">
                <a:solidFill>
                  <a:srgbClr val="00B050"/>
                </a:solidFill>
              </a:rPr>
              <a:t>animate</a:t>
            </a:r>
            <a:r>
              <a:rPr lang="en-US" altLang="zh-CN" sz="2400" dirty="0"/>
              <a:t>) </a:t>
            </a:r>
            <a:r>
              <a:rPr lang="en-US" altLang="zh-CN" sz="2400" b="1" dirty="0">
                <a:solidFill>
                  <a:srgbClr val="0E419C"/>
                </a:solidFill>
              </a:rPr>
              <a:t>and</a:t>
            </a:r>
            <a:r>
              <a:rPr lang="en-US" altLang="zh-CN" sz="2400" dirty="0"/>
              <a:t> object(</a:t>
            </a:r>
            <a:r>
              <a:rPr lang="en-US" altLang="zh-CN" sz="2400" dirty="0">
                <a:solidFill>
                  <a:srgbClr val="00B050"/>
                </a:solidFill>
              </a:rPr>
              <a:t>kinship- with-subject</a:t>
            </a:r>
            <a:r>
              <a:rPr lang="en-US" altLang="zh-CN" sz="2400" dirty="0"/>
              <a:t>) </a:t>
            </a:r>
          </a:p>
          <a:p>
            <a:r>
              <a:rPr lang="en-US" altLang="zh-CN" sz="2400" b="1" dirty="0">
                <a:solidFill>
                  <a:srgbClr val="0E419C"/>
                </a:solidFill>
              </a:rPr>
              <a:t>then</a:t>
            </a:r>
            <a:r>
              <a:rPr lang="en-US" altLang="zh-CN" sz="2400" dirty="0"/>
              <a:t> </a:t>
            </a:r>
          </a:p>
          <a:p>
            <a:r>
              <a:rPr lang="en-US" altLang="zh-CN" sz="2400" dirty="0"/>
              <a:t>    translate to "</a:t>
            </a:r>
            <a:r>
              <a:rPr lang="en-US" altLang="zh-CN" sz="2400" dirty="0" err="1">
                <a:solidFill>
                  <a:srgbClr val="C00000"/>
                </a:solidFill>
              </a:rPr>
              <a:t>laa</a:t>
            </a:r>
            <a:r>
              <a:rPr lang="en-US" altLang="zh-CN" sz="2400" dirty="0">
                <a:solidFill>
                  <a:srgbClr val="C00000"/>
                </a:solidFill>
              </a:rPr>
              <a:t>... </a:t>
            </a:r>
            <a:r>
              <a:rPr lang="en-US" altLang="zh-CN" sz="2400" dirty="0" err="1">
                <a:solidFill>
                  <a:srgbClr val="C00000"/>
                </a:solidFill>
              </a:rPr>
              <a:t>aahe</a:t>
            </a:r>
            <a:r>
              <a:rPr lang="en-US" altLang="zh-CN" sz="2400" dirty="0"/>
              <a:t>" </a:t>
            </a:r>
          </a:p>
          <a:p>
            <a:r>
              <a:rPr lang="en-US" altLang="zh-CN" sz="2400" b="1" dirty="0">
                <a:solidFill>
                  <a:srgbClr val="0E419C"/>
                </a:solidFill>
              </a:rPr>
              <a:t>if</a:t>
            </a:r>
            <a:r>
              <a:rPr lang="en-US" altLang="zh-CN" sz="2400" dirty="0"/>
              <a:t> </a:t>
            </a:r>
          </a:p>
          <a:p>
            <a:r>
              <a:rPr lang="en-US" altLang="zh-CN" sz="2400" dirty="0"/>
              <a:t>    subject(</a:t>
            </a:r>
            <a:r>
              <a:rPr lang="en-US" altLang="zh-CN" sz="2400" dirty="0">
                <a:solidFill>
                  <a:srgbClr val="00B050"/>
                </a:solidFill>
              </a:rPr>
              <a:t>inanimate</a:t>
            </a:r>
            <a:r>
              <a:rPr lang="en-US" altLang="zh-CN" sz="2400" dirty="0"/>
              <a:t>) </a:t>
            </a:r>
          </a:p>
          <a:p>
            <a:r>
              <a:rPr lang="en-US" altLang="zh-CN" sz="2400" b="1" dirty="0">
                <a:solidFill>
                  <a:srgbClr val="0E419C"/>
                </a:solidFill>
              </a:rPr>
              <a:t>then</a:t>
            </a:r>
            <a:r>
              <a:rPr lang="en-US" altLang="zh-CN" sz="2400" dirty="0"/>
              <a:t> </a:t>
            </a:r>
          </a:p>
          <a:p>
            <a:r>
              <a:rPr lang="en-US" altLang="zh-CN" sz="2400" dirty="0"/>
              <a:t>    translate to "</a:t>
            </a:r>
            <a:r>
              <a:rPr lang="en-US" altLang="zh-CN" sz="2400" dirty="0" err="1">
                <a:solidFill>
                  <a:srgbClr val="C00000"/>
                </a:solidFill>
              </a:rPr>
              <a:t>madhye</a:t>
            </a:r>
            <a:r>
              <a:rPr lang="en-US" altLang="zh-CN" sz="2400" dirty="0">
                <a:solidFill>
                  <a:srgbClr val="C00000"/>
                </a:solidFill>
              </a:rPr>
              <a:t>... </a:t>
            </a:r>
            <a:r>
              <a:rPr lang="en-US" altLang="zh-CN" sz="2400" dirty="0" err="1">
                <a:solidFill>
                  <a:srgbClr val="C00000"/>
                </a:solidFill>
              </a:rPr>
              <a:t>aahe</a:t>
            </a:r>
            <a:r>
              <a:rPr lang="en-US" altLang="zh-CN" sz="2400" dirty="0"/>
              <a:t>" </a:t>
            </a:r>
            <a:endParaRPr lang="zh-CN" altLang="en-US" sz="2400" dirty="0"/>
          </a:p>
        </p:txBody>
      </p:sp>
    </p:spTree>
    <p:extLst>
      <p:ext uri="{BB962C8B-B14F-4D97-AF65-F5344CB8AC3E}">
        <p14:creationId xmlns:p14="http://schemas.microsoft.com/office/powerpoint/2010/main" val="30721645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BDCDD-D706-4E57-9E72-2B0BE911BA0D}"/>
              </a:ext>
            </a:extLst>
          </p:cNvPr>
          <p:cNvSpPr>
            <a:spLocks noGrp="1"/>
          </p:cNvSpPr>
          <p:nvPr>
            <p:ph type="title"/>
          </p:nvPr>
        </p:nvSpPr>
        <p:spPr/>
        <p:txBody>
          <a:bodyPr/>
          <a:lstStyle/>
          <a:p>
            <a:r>
              <a:rPr lang="en-US" altLang="zh-CN" dirty="0"/>
              <a:t>Character F-score - Example</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1E2758B-08E7-443F-B008-B542DA1C01B7}"/>
                  </a:ext>
                </a:extLst>
              </p:cNvPr>
              <p:cNvSpPr>
                <a:spLocks noGrp="1"/>
              </p:cNvSpPr>
              <p:nvPr>
                <p:ph idx="1"/>
              </p:nvPr>
            </p:nvSpPr>
            <p:spPr/>
            <p:txBody>
              <a:bodyPr>
                <a:normAutofit fontScale="92500"/>
              </a:bodyPr>
              <a:lstStyle/>
              <a:p>
                <a:r>
                  <a:rPr lang="en-US" altLang="zh-CN" dirty="0"/>
                  <a:t>Consider two model</a:t>
                </a:r>
                <a:r>
                  <a:rPr lang="zh-CN" altLang="en-US" dirty="0"/>
                  <a:t> </a:t>
                </a:r>
                <a:r>
                  <a:rPr lang="en-US" altLang="zh-CN" dirty="0"/>
                  <a:t>sentences that against the reference translation</a:t>
                </a:r>
              </a:p>
              <a:p>
                <a:r>
                  <a:rPr lang="en-US" altLang="zh-CN" dirty="0"/>
                  <a:t>Using parameters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r>
                      <a:rPr lang="en-US" altLang="zh-CN" b="0" i="1" smtClean="0">
                        <a:latin typeface="Cambria Math" panose="02040503050406030204" pitchFamily="18" charset="0"/>
                      </a:rPr>
                      <m:t>=2</m:t>
                    </m:r>
                  </m:oMath>
                </a14:m>
                <a:r>
                  <a:rPr lang="en-US" altLang="zh-CN" dirty="0"/>
                  <a:t>)</a:t>
                </a:r>
              </a:p>
              <a:p>
                <a:pPr lvl="1"/>
                <a:r>
                  <a:rPr lang="en-US" altLang="zh-CN" dirty="0"/>
                  <a:t>Gold: witness for the past</a:t>
                </a:r>
              </a:p>
              <a:p>
                <a:pPr lvl="1"/>
                <a:r>
                  <a:rPr lang="en-US" altLang="zh-CN" dirty="0"/>
                  <a:t>Result</a:t>
                </a:r>
                <a:r>
                  <a:rPr lang="zh-CN" altLang="en-US" dirty="0"/>
                  <a:t> </a:t>
                </a:r>
                <a:r>
                  <a:rPr lang="en-US" altLang="zh-CN" dirty="0"/>
                  <a:t>1: witness of the past</a:t>
                </a:r>
              </a:p>
              <a:p>
                <a:pPr lvl="1"/>
                <a:r>
                  <a:rPr lang="en-US" altLang="zh-CN" dirty="0"/>
                  <a:t>Result</a:t>
                </a:r>
                <a:r>
                  <a:rPr lang="zh-CN" altLang="en-US" dirty="0"/>
                  <a:t> </a:t>
                </a:r>
                <a:r>
                  <a:rPr lang="en-US" altLang="zh-CN" dirty="0"/>
                  <a:t>2: past witness</a:t>
                </a:r>
              </a:p>
              <a:p>
                <a:r>
                  <a:rPr lang="en-US" altLang="zh-CN" dirty="0"/>
                  <a:t>Method: chrF ignores spaces, so remove them</a:t>
                </a:r>
              </a:p>
              <a:p>
                <a:pPr lvl="1"/>
                <a:r>
                  <a:rPr lang="en-US" altLang="zh-CN" dirty="0"/>
                  <a:t>Gold: witnessforthepast, (18 unigrams, 17 bigrams)</a:t>
                </a:r>
              </a:p>
              <a:p>
                <a:pPr lvl="1"/>
                <a:r>
                  <a:rPr lang="en-US" altLang="zh-CN" dirty="0"/>
                  <a:t>Result</a:t>
                </a:r>
                <a:r>
                  <a:rPr lang="zh-CN" altLang="en-US" dirty="0"/>
                  <a:t> </a:t>
                </a:r>
                <a:r>
                  <a:rPr lang="en-US" altLang="zh-CN" dirty="0"/>
                  <a:t>1: witnessofthepast, (17 unigrams, 16 bigrams)</a:t>
                </a:r>
                <a:endParaRPr lang="zh-CN" altLang="en-US" dirty="0"/>
              </a:p>
              <a:p>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11E2758B-08E7-443F-B008-B542DA1C01B7}"/>
                  </a:ext>
                </a:extLst>
              </p:cNvPr>
              <p:cNvSpPr>
                <a:spLocks noGrp="1" noRot="1" noChangeAspect="1" noMove="1" noResize="1" noEditPoints="1" noAdjustHandles="1" noChangeArrowheads="1" noChangeShapeType="1" noTextEdit="1"/>
              </p:cNvSpPr>
              <p:nvPr>
                <p:ph idx="1"/>
              </p:nvPr>
            </p:nvSpPr>
            <p:spPr>
              <a:blipFill>
                <a:blip r:embed="rId3"/>
                <a:stretch>
                  <a:fillRect l="-802" t="-922"/>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78E9CBB9-63DC-4CC2-8995-B494B19A4B4E}"/>
              </a:ext>
            </a:extLst>
          </p:cNvPr>
          <p:cNvSpPr>
            <a:spLocks noGrp="1"/>
          </p:cNvSpPr>
          <p:nvPr>
            <p:ph type="sldNum" sz="quarter" idx="12"/>
          </p:nvPr>
        </p:nvSpPr>
        <p:spPr/>
        <p:txBody>
          <a:bodyPr/>
          <a:lstStyle/>
          <a:p>
            <a:fld id="{DC8BB421-126E-41CB-B73A-69D52E98CAE3}" type="slidenum">
              <a:rPr lang="zh-CN" altLang="en-US" smtClean="0"/>
              <a:t>80</a:t>
            </a:fld>
            <a:endParaRPr lang="zh-CN" altLang="en-US"/>
          </a:p>
        </p:txBody>
      </p:sp>
    </p:spTree>
    <p:extLst>
      <p:ext uri="{BB962C8B-B14F-4D97-AF65-F5344CB8AC3E}">
        <p14:creationId xmlns:p14="http://schemas.microsoft.com/office/powerpoint/2010/main" val="3568963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A12B0-834D-4078-A1B2-848CCA7FBCE7}"/>
              </a:ext>
            </a:extLst>
          </p:cNvPr>
          <p:cNvSpPr>
            <a:spLocks noGrp="1"/>
          </p:cNvSpPr>
          <p:nvPr>
            <p:ph type="title"/>
          </p:nvPr>
        </p:nvSpPr>
        <p:spPr/>
        <p:txBody>
          <a:bodyPr/>
          <a:lstStyle/>
          <a:p>
            <a:r>
              <a:rPr lang="en-US" altLang="zh-CN" dirty="0"/>
              <a:t>Character F-score - Example</a:t>
            </a:r>
            <a:endParaRPr lang="zh-CN" altLang="en-US" dirty="0"/>
          </a:p>
        </p:txBody>
      </p:sp>
      <p:sp>
        <p:nvSpPr>
          <p:cNvPr id="3" name="内容占位符 2">
            <a:extLst>
              <a:ext uri="{FF2B5EF4-FFF2-40B4-BE49-F238E27FC236}">
                <a16:creationId xmlns:a16="http://schemas.microsoft.com/office/drawing/2014/main" id="{FF8D96AB-8896-4B91-AA37-2ADDA51AF450}"/>
              </a:ext>
            </a:extLst>
          </p:cNvPr>
          <p:cNvSpPr>
            <a:spLocks noGrp="1"/>
          </p:cNvSpPr>
          <p:nvPr>
            <p:ph idx="1"/>
          </p:nvPr>
        </p:nvSpPr>
        <p:spPr/>
        <p:txBody>
          <a:bodyPr>
            <a:normAutofit fontScale="92500" lnSpcReduction="10000"/>
          </a:bodyPr>
          <a:lstStyle/>
          <a:p>
            <a:pPr>
              <a:spcAft>
                <a:spcPts val="1200"/>
              </a:spcAft>
            </a:pPr>
            <a:r>
              <a:rPr lang="en-US" altLang="zh-CN" dirty="0"/>
              <a:t>1) unigrams and bigrams match between the reference and hypothesis:</a:t>
            </a:r>
          </a:p>
          <a:p>
            <a:pPr lvl="1">
              <a:spcAft>
                <a:spcPts val="1200"/>
              </a:spcAft>
            </a:pPr>
            <a:r>
              <a:rPr lang="en-US" altLang="zh-CN" dirty="0"/>
              <a:t>unigrams that match: w </a:t>
            </a:r>
            <a:r>
              <a:rPr lang="en-US" altLang="zh-CN" dirty="0" err="1"/>
              <a:t>i</a:t>
            </a:r>
            <a:r>
              <a:rPr lang="en-US" altLang="zh-CN" dirty="0"/>
              <a:t> t n e s </a:t>
            </a:r>
            <a:r>
              <a:rPr lang="en-US" altLang="zh-CN" dirty="0" err="1"/>
              <a:t>s</a:t>
            </a:r>
            <a:r>
              <a:rPr lang="en-US" altLang="zh-CN" dirty="0"/>
              <a:t> f o t h e p a s t , (17 unigrams)</a:t>
            </a:r>
          </a:p>
          <a:p>
            <a:pPr lvl="1">
              <a:spcAft>
                <a:spcPts val="1200"/>
              </a:spcAft>
            </a:pPr>
            <a:r>
              <a:rPr lang="en-US" altLang="zh-CN" dirty="0"/>
              <a:t>bigrams that match: </a:t>
            </a:r>
            <a:r>
              <a:rPr lang="en-US" altLang="zh-CN" dirty="0" err="1"/>
              <a:t>wi</a:t>
            </a:r>
            <a:r>
              <a:rPr lang="en-US" altLang="zh-CN" dirty="0"/>
              <a:t> it </a:t>
            </a:r>
            <a:r>
              <a:rPr lang="en-US" altLang="zh-CN" dirty="0" err="1"/>
              <a:t>tn</a:t>
            </a:r>
            <a:r>
              <a:rPr lang="en-US" altLang="zh-CN" dirty="0"/>
              <a:t> ne es ss </a:t>
            </a:r>
            <a:r>
              <a:rPr lang="en-US" altLang="zh-CN" dirty="0" err="1"/>
              <a:t>th</a:t>
            </a:r>
            <a:r>
              <a:rPr lang="en-US" altLang="zh-CN" dirty="0"/>
              <a:t> he ep pa as </a:t>
            </a:r>
            <a:r>
              <a:rPr lang="en-US" altLang="zh-CN" dirty="0" err="1"/>
              <a:t>st</a:t>
            </a:r>
            <a:r>
              <a:rPr lang="en-US" altLang="zh-CN" dirty="0"/>
              <a:t> t, (13 bigrams)</a:t>
            </a:r>
          </a:p>
          <a:p>
            <a:pPr>
              <a:spcAft>
                <a:spcPts val="1200"/>
              </a:spcAft>
            </a:pPr>
            <a:r>
              <a:rPr lang="en-US" altLang="zh-CN" dirty="0"/>
              <a:t>2) compute the unigram and bigram precisions and recalls:</a:t>
            </a:r>
          </a:p>
          <a:p>
            <a:pPr lvl="1">
              <a:spcAft>
                <a:spcPts val="1200"/>
              </a:spcAft>
            </a:pPr>
            <a:r>
              <a:rPr lang="pt-BR" altLang="zh-CN" dirty="0"/>
              <a:t>unigram P: 17/17 = 1 unigram R: 17/18 = .944</a:t>
            </a:r>
          </a:p>
          <a:p>
            <a:pPr lvl="1">
              <a:spcAft>
                <a:spcPts val="1200"/>
              </a:spcAft>
            </a:pPr>
            <a:r>
              <a:rPr lang="pt-BR" altLang="zh-CN" dirty="0"/>
              <a:t>bigram P: 13/16 = .813 bigram R: 13/17 = .765</a:t>
            </a:r>
          </a:p>
          <a:p>
            <a:pPr>
              <a:spcAft>
                <a:spcPts val="1200"/>
              </a:spcAft>
            </a:pPr>
            <a:r>
              <a:rPr lang="en-US" altLang="zh-CN" dirty="0"/>
              <a:t>3) average to get </a:t>
            </a:r>
            <a:r>
              <a:rPr lang="en-US" altLang="zh-CN" dirty="0" err="1"/>
              <a:t>chrP</a:t>
            </a:r>
            <a:r>
              <a:rPr lang="en-US" altLang="zh-CN" dirty="0"/>
              <a:t> and </a:t>
            </a:r>
            <a:r>
              <a:rPr lang="en-US" altLang="zh-CN" dirty="0" err="1"/>
              <a:t>chrR</a:t>
            </a:r>
            <a:r>
              <a:rPr lang="en-US" altLang="zh-CN" dirty="0"/>
              <a:t>, and compute the F-score:</a:t>
            </a:r>
          </a:p>
          <a:p>
            <a:pPr lvl="1">
              <a:spcAft>
                <a:spcPts val="1200"/>
              </a:spcAft>
            </a:pPr>
            <a:r>
              <a:rPr lang="en-US" altLang="zh-CN" dirty="0" err="1"/>
              <a:t>chrP</a:t>
            </a:r>
            <a:r>
              <a:rPr lang="en-US" altLang="zh-CN" dirty="0"/>
              <a:t> = (17/17+13/16)/2 = .906</a:t>
            </a:r>
          </a:p>
          <a:p>
            <a:pPr lvl="1">
              <a:spcAft>
                <a:spcPts val="1200"/>
              </a:spcAft>
            </a:pPr>
            <a:r>
              <a:rPr lang="en-US" altLang="zh-CN" dirty="0" err="1"/>
              <a:t>chrR</a:t>
            </a:r>
            <a:r>
              <a:rPr lang="en-US" altLang="zh-CN" dirty="0"/>
              <a:t> = (17/18+13/17)/2 = .855</a:t>
            </a:r>
          </a:p>
          <a:p>
            <a:pPr lvl="1">
              <a:spcAft>
                <a:spcPts val="1200"/>
              </a:spcAft>
            </a:pPr>
            <a:r>
              <a:rPr lang="en-US" altLang="zh-CN" dirty="0"/>
              <a:t>chrF(2,2)= 5 * </a:t>
            </a:r>
            <a:r>
              <a:rPr lang="en-US" altLang="zh-CN" dirty="0" err="1"/>
              <a:t>chrP</a:t>
            </a:r>
            <a:r>
              <a:rPr lang="en-US" altLang="zh-CN" dirty="0"/>
              <a:t>∗ </a:t>
            </a:r>
            <a:r>
              <a:rPr lang="en-US" altLang="zh-CN" dirty="0" err="1"/>
              <a:t>chrR</a:t>
            </a:r>
            <a:r>
              <a:rPr lang="en-US" altLang="zh-CN" dirty="0"/>
              <a:t> / (4*</a:t>
            </a:r>
            <a:r>
              <a:rPr lang="en-US" altLang="zh-CN" dirty="0" err="1"/>
              <a:t>chrP+chrR</a:t>
            </a:r>
            <a:r>
              <a:rPr lang="en-US" altLang="zh-CN" dirty="0"/>
              <a:t>) = .86</a:t>
            </a:r>
            <a:endParaRPr lang="zh-CN" altLang="en-US" dirty="0"/>
          </a:p>
        </p:txBody>
      </p:sp>
      <p:sp>
        <p:nvSpPr>
          <p:cNvPr id="4" name="灯片编号占位符 3">
            <a:extLst>
              <a:ext uri="{FF2B5EF4-FFF2-40B4-BE49-F238E27FC236}">
                <a16:creationId xmlns:a16="http://schemas.microsoft.com/office/drawing/2014/main" id="{388FCBE7-9632-49BF-8A3F-8563E13DBCFB}"/>
              </a:ext>
            </a:extLst>
          </p:cNvPr>
          <p:cNvSpPr>
            <a:spLocks noGrp="1"/>
          </p:cNvSpPr>
          <p:nvPr>
            <p:ph type="sldNum" sz="quarter" idx="12"/>
          </p:nvPr>
        </p:nvSpPr>
        <p:spPr/>
        <p:txBody>
          <a:bodyPr/>
          <a:lstStyle/>
          <a:p>
            <a:fld id="{DC8BB421-126E-41CB-B73A-69D52E98CAE3}" type="slidenum">
              <a:rPr lang="zh-CN" altLang="en-US" smtClean="0"/>
              <a:t>81</a:t>
            </a:fld>
            <a:endParaRPr lang="zh-CN" altLang="en-US"/>
          </a:p>
        </p:txBody>
      </p:sp>
    </p:spTree>
    <p:extLst>
      <p:ext uri="{BB962C8B-B14F-4D97-AF65-F5344CB8AC3E}">
        <p14:creationId xmlns:p14="http://schemas.microsoft.com/office/powerpoint/2010/main" val="19654828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normAutofit lnSpcReduction="10000"/>
          </a:bodyPr>
          <a:lstStyle/>
          <a:p>
            <a:r>
              <a:rPr lang="en-US" altLang="zh-CN" dirty="0"/>
              <a:t>Introduction</a:t>
            </a:r>
          </a:p>
          <a:p>
            <a:r>
              <a:rPr lang="en-US" altLang="zh-CN" dirty="0"/>
              <a:t>Methods</a:t>
            </a:r>
          </a:p>
          <a:p>
            <a:pPr lvl="1"/>
            <a:r>
              <a:rPr lang="en-US" altLang="zh-CN" dirty="0"/>
              <a:t>Word-Based Models &amp; Phrase-Based Models</a:t>
            </a:r>
          </a:p>
          <a:p>
            <a:pPr lvl="1"/>
            <a:r>
              <a:rPr lang="en-US" altLang="zh-CN" dirty="0"/>
              <a:t>Encoder-Decoder Models</a:t>
            </a:r>
          </a:p>
          <a:p>
            <a:r>
              <a:rPr lang="en-US" altLang="zh-CN" b="1" dirty="0"/>
              <a:t>Evaluation</a:t>
            </a:r>
          </a:p>
          <a:p>
            <a:pPr lvl="1"/>
            <a:r>
              <a:rPr lang="en-US" altLang="zh-CN" dirty="0"/>
              <a:t>Human raters</a:t>
            </a:r>
          </a:p>
          <a:p>
            <a:pPr lvl="1"/>
            <a:r>
              <a:rPr lang="en-US" altLang="zh-CN" dirty="0"/>
              <a:t>Precision, Recall</a:t>
            </a:r>
          </a:p>
          <a:p>
            <a:pPr lvl="1"/>
            <a:r>
              <a:rPr lang="en-US" altLang="zh-CN" b="1" dirty="0"/>
              <a:t>BLEU</a:t>
            </a:r>
          </a:p>
          <a:p>
            <a:pPr lvl="1"/>
            <a:endParaRPr lang="zh-CN" altLang="en-US" b="1"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82</a:t>
            </a:fld>
            <a:endParaRPr lang="zh-CN" altLang="en-US"/>
          </a:p>
        </p:txBody>
      </p:sp>
    </p:spTree>
    <p:extLst>
      <p:ext uri="{BB962C8B-B14F-4D97-AF65-F5344CB8AC3E}">
        <p14:creationId xmlns:p14="http://schemas.microsoft.com/office/powerpoint/2010/main" val="467259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4A6B94-6D1F-46C5-B941-26F0F98806E1}"/>
              </a:ext>
            </a:extLst>
          </p:cNvPr>
          <p:cNvSpPr>
            <a:spLocks noGrp="1"/>
          </p:cNvSpPr>
          <p:nvPr>
            <p:ph type="title"/>
          </p:nvPr>
        </p:nvSpPr>
        <p:spPr/>
        <p:txBody>
          <a:bodyPr>
            <a:normAutofit fontScale="90000"/>
          </a:bodyPr>
          <a:lstStyle/>
          <a:p>
            <a:r>
              <a:rPr lang="en-US" altLang="zh-CN" dirty="0"/>
              <a:t>BLEU</a:t>
            </a:r>
            <a:endParaRPr lang="zh-CN" altLang="en-US" dirty="0"/>
          </a:p>
        </p:txBody>
      </p:sp>
      <p:sp>
        <p:nvSpPr>
          <p:cNvPr id="3" name="内容占位符 2">
            <a:extLst>
              <a:ext uri="{FF2B5EF4-FFF2-40B4-BE49-F238E27FC236}">
                <a16:creationId xmlns:a16="http://schemas.microsoft.com/office/drawing/2014/main" id="{C38FD6B9-243B-45F0-9319-6A63AA079013}"/>
              </a:ext>
            </a:extLst>
          </p:cNvPr>
          <p:cNvSpPr>
            <a:spLocks noGrp="1"/>
          </p:cNvSpPr>
          <p:nvPr>
            <p:ph idx="1"/>
          </p:nvPr>
        </p:nvSpPr>
        <p:spPr/>
        <p:txBody>
          <a:bodyPr/>
          <a:lstStyle/>
          <a:p>
            <a:r>
              <a:rPr lang="en-US" altLang="zh-CN" dirty="0"/>
              <a:t>“BLUE” pronounces it </a:t>
            </a:r>
            <a:r>
              <a:rPr lang="en-US" altLang="zh-CN" i="1" dirty="0"/>
              <a:t>blue. </a:t>
            </a:r>
            <a:r>
              <a:rPr lang="en-US" altLang="zh-CN" i="1" u="sng" dirty="0"/>
              <a:t>b</a:t>
            </a:r>
            <a:r>
              <a:rPr lang="en-US" altLang="zh-CN" i="1" dirty="0"/>
              <a:t>i</a:t>
            </a:r>
            <a:r>
              <a:rPr lang="en-US" altLang="zh-CN" i="1" u="sng" dirty="0"/>
              <a:t>l</a:t>
            </a:r>
            <a:r>
              <a:rPr lang="en-US" altLang="zh-CN" i="1" dirty="0"/>
              <a:t>ingual </a:t>
            </a:r>
            <a:r>
              <a:rPr lang="en-US" altLang="zh-CN" i="1" u="sng" dirty="0"/>
              <a:t>e</a:t>
            </a:r>
            <a:r>
              <a:rPr lang="en-US" altLang="zh-CN" i="1" dirty="0"/>
              <a:t>valuation </a:t>
            </a:r>
            <a:r>
              <a:rPr lang="en-US" altLang="zh-CN" i="1" u="sng" dirty="0"/>
              <a:t>u</a:t>
            </a:r>
            <a:r>
              <a:rPr lang="en-US" altLang="zh-CN" i="1" dirty="0"/>
              <a:t>nderstudy</a:t>
            </a:r>
          </a:p>
          <a:p>
            <a:r>
              <a:rPr lang="en-US" altLang="zh-CN" b="1" dirty="0"/>
              <a:t>Idea</a:t>
            </a:r>
            <a:r>
              <a:rPr lang="en-US" altLang="zh-CN" dirty="0"/>
              <a:t>: the closer a machine translation is to a professional human translation, the better it is.</a:t>
            </a:r>
          </a:p>
          <a:p>
            <a:r>
              <a:rPr lang="en-US" altLang="zh-CN" dirty="0"/>
              <a:t>BLEU score does not fully capture the quality of a translation: Although it has significant advantages, there is no guarantee that an increase in BLEU score is an indicator of improved translation quality.</a:t>
            </a:r>
            <a:endParaRPr lang="zh-CN" altLang="en-US" dirty="0"/>
          </a:p>
        </p:txBody>
      </p:sp>
      <p:sp>
        <p:nvSpPr>
          <p:cNvPr id="4" name="灯片编号占位符 3">
            <a:extLst>
              <a:ext uri="{FF2B5EF4-FFF2-40B4-BE49-F238E27FC236}">
                <a16:creationId xmlns:a16="http://schemas.microsoft.com/office/drawing/2014/main" id="{659641C0-59FD-4F26-B51F-C715D0E7DD4F}"/>
              </a:ext>
            </a:extLst>
          </p:cNvPr>
          <p:cNvSpPr>
            <a:spLocks noGrp="1"/>
          </p:cNvSpPr>
          <p:nvPr>
            <p:ph type="sldNum" sz="quarter" idx="12"/>
          </p:nvPr>
        </p:nvSpPr>
        <p:spPr/>
        <p:txBody>
          <a:bodyPr/>
          <a:lstStyle/>
          <a:p>
            <a:fld id="{DC8BB421-126E-41CB-B73A-69D52E98CAE3}" type="slidenum">
              <a:rPr lang="zh-CN" altLang="en-US" smtClean="0"/>
              <a:t>83</a:t>
            </a:fld>
            <a:endParaRPr lang="zh-CN" altLang="en-US"/>
          </a:p>
        </p:txBody>
      </p:sp>
      <p:pic>
        <p:nvPicPr>
          <p:cNvPr id="6" name="图片 5">
            <a:extLst>
              <a:ext uri="{FF2B5EF4-FFF2-40B4-BE49-F238E27FC236}">
                <a16:creationId xmlns:a16="http://schemas.microsoft.com/office/drawing/2014/main" id="{AE462C58-94B1-47ED-A05E-D753FE6E2D44}"/>
              </a:ext>
            </a:extLst>
          </p:cNvPr>
          <p:cNvPicPr>
            <a:picLocks noChangeAspect="1"/>
          </p:cNvPicPr>
          <p:nvPr/>
        </p:nvPicPr>
        <p:blipFill>
          <a:blip r:embed="rId3"/>
          <a:stretch>
            <a:fillRect/>
          </a:stretch>
        </p:blipFill>
        <p:spPr>
          <a:xfrm>
            <a:off x="2254962" y="4611930"/>
            <a:ext cx="7672554" cy="2132710"/>
          </a:xfrm>
          <a:prstGeom prst="rect">
            <a:avLst/>
          </a:prstGeom>
        </p:spPr>
      </p:pic>
    </p:spTree>
    <p:extLst>
      <p:ext uri="{BB962C8B-B14F-4D97-AF65-F5344CB8AC3E}">
        <p14:creationId xmlns:p14="http://schemas.microsoft.com/office/powerpoint/2010/main" val="40235221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963B8-D248-4F4D-829E-9C35830E86DD}"/>
              </a:ext>
            </a:extLst>
          </p:cNvPr>
          <p:cNvSpPr>
            <a:spLocks noGrp="1"/>
          </p:cNvSpPr>
          <p:nvPr>
            <p:ph type="title"/>
          </p:nvPr>
        </p:nvSpPr>
        <p:spPr/>
        <p:txBody>
          <a:bodyPr/>
          <a:lstStyle/>
          <a:p>
            <a:r>
              <a:rPr lang="en-US" altLang="zh-CN" dirty="0"/>
              <a:t>BLEU - motivation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1FEBD4C-14D1-4044-866E-C94AEE89FC55}"/>
                  </a:ext>
                </a:extLst>
              </p:cNvPr>
              <p:cNvSpPr>
                <a:spLocks noGrp="1"/>
              </p:cNvSpPr>
              <p:nvPr>
                <p:ph idx="1"/>
              </p:nvPr>
            </p:nvSpPr>
            <p:spPr>
              <a:xfrm>
                <a:off x="658813" y="1354915"/>
                <a:ext cx="10029507" cy="4375326"/>
              </a:xfrm>
            </p:spPr>
            <p:txBody>
              <a:bodyPr>
                <a:noAutofit/>
              </a:bodyPr>
              <a:lstStyle/>
              <a:p>
                <a:pPr>
                  <a:spcAft>
                    <a:spcPts val="600"/>
                  </a:spcAft>
                </a:pPr>
                <a:r>
                  <a:rPr lang="en-US" altLang="zh-CN" dirty="0"/>
                  <a:t>Chinese: </a:t>
                </a:r>
                <a:r>
                  <a:rPr lang="zh-CN" altLang="en-US" dirty="0"/>
                  <a:t>猫在垫子上。</a:t>
                </a:r>
                <a:endParaRPr lang="en-US" altLang="zh-CN" dirty="0"/>
              </a:p>
              <a:p>
                <a:pPr>
                  <a:spcAft>
                    <a:spcPts val="600"/>
                  </a:spcAft>
                </a:pPr>
                <a:r>
                  <a:rPr lang="en-US" altLang="zh-CN" dirty="0"/>
                  <a:t>Reference 1: </a:t>
                </a:r>
                <a:r>
                  <a:rPr lang="en-US" altLang="zh-CN" dirty="0">
                    <a:solidFill>
                      <a:srgbClr val="00B050"/>
                    </a:solidFill>
                  </a:rPr>
                  <a:t>The cat is on the mat</a:t>
                </a:r>
                <a:r>
                  <a:rPr lang="en-US" altLang="zh-CN" dirty="0"/>
                  <a:t>. (By translator 1.)</a:t>
                </a:r>
              </a:p>
              <a:p>
                <a:pPr>
                  <a:spcAft>
                    <a:spcPts val="600"/>
                  </a:spcAft>
                </a:pPr>
                <a:r>
                  <a:rPr lang="en-US" altLang="zh-CN" dirty="0"/>
                  <a:t>Reference 2: </a:t>
                </a:r>
                <a:r>
                  <a:rPr lang="en-US" altLang="zh-CN" dirty="0">
                    <a:solidFill>
                      <a:srgbClr val="00B050"/>
                    </a:solidFill>
                  </a:rPr>
                  <a:t>There is a cat on the mat</a:t>
                </a:r>
                <a:r>
                  <a:rPr lang="en-US" altLang="zh-CN" dirty="0"/>
                  <a:t>. (By translator 2.)</a:t>
                </a:r>
              </a:p>
              <a:p>
                <a:pPr>
                  <a:spcAft>
                    <a:spcPts val="600"/>
                  </a:spcAft>
                </a:pPr>
                <a:r>
                  <a:rPr lang="en-US" altLang="zh-CN" b="1" dirty="0">
                    <a:solidFill>
                      <a:srgbClr val="0E419C"/>
                    </a:solidFill>
                  </a:rPr>
                  <a:t>Idea from precision</a:t>
                </a:r>
                <a:r>
                  <a:rPr lang="en-US" altLang="zh-CN" dirty="0"/>
                  <a:t>: counts up the number of candidate translation words which occur in any reference translation and then divides by the total number of words in the candidate translation.</a:t>
                </a:r>
              </a:p>
              <a:p>
                <a:pPr>
                  <a:spcAft>
                    <a:spcPts val="600"/>
                  </a:spcAft>
                </a:pPr>
                <a14:m>
                  <m:oMath xmlns:m="http://schemas.openxmlformats.org/officeDocument/2006/math">
                    <m:r>
                      <a:rPr lang="en-US" altLang="zh-CN" b="0" i="1" dirty="0" smtClean="0">
                        <a:latin typeface="Cambria Math" panose="02040503050406030204" pitchFamily="18" charset="0"/>
                      </a:rPr>
                      <m:t>𝑛</m:t>
                    </m:r>
                  </m:oMath>
                </a14:m>
                <a:r>
                  <a:rPr lang="en-US" altLang="zh-CN" dirty="0"/>
                  <a:t>-gram: we not only count words but also count </a:t>
                </a:r>
                <a14:m>
                  <m:oMath xmlns:m="http://schemas.openxmlformats.org/officeDocument/2006/math">
                    <m:r>
                      <a:rPr lang="en-US" altLang="zh-CN" i="1" dirty="0" smtClean="0">
                        <a:latin typeface="Cambria Math" panose="02040503050406030204" pitchFamily="18" charset="0"/>
                      </a:rPr>
                      <m:t>𝑛</m:t>
                    </m:r>
                  </m:oMath>
                </a14:m>
                <a:r>
                  <a:rPr lang="en-US" altLang="zh-CN" dirty="0"/>
                  <a:t>-gram</a:t>
                </a:r>
              </a:p>
            </p:txBody>
          </p:sp>
        </mc:Choice>
        <mc:Fallback xmlns="">
          <p:sp>
            <p:nvSpPr>
              <p:cNvPr id="3" name="内容占位符 2">
                <a:extLst>
                  <a:ext uri="{FF2B5EF4-FFF2-40B4-BE49-F238E27FC236}">
                    <a16:creationId xmlns:a16="http://schemas.microsoft.com/office/drawing/2014/main" id="{21FEBD4C-14D1-4044-866E-C94AEE89FC55}"/>
                  </a:ext>
                </a:extLst>
              </p:cNvPr>
              <p:cNvSpPr>
                <a:spLocks noGrp="1" noRot="1" noChangeAspect="1" noMove="1" noResize="1" noEditPoints="1" noAdjustHandles="1" noChangeArrowheads="1" noChangeShapeType="1" noTextEdit="1"/>
              </p:cNvSpPr>
              <p:nvPr>
                <p:ph idx="1"/>
              </p:nvPr>
            </p:nvSpPr>
            <p:spPr>
              <a:xfrm>
                <a:off x="658813" y="1354915"/>
                <a:ext cx="10029507" cy="4375326"/>
              </a:xfrm>
              <a:blipFill>
                <a:blip r:embed="rId3"/>
                <a:stretch>
                  <a:fillRect l="-1011" t="-1734" b="-260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9DDE4A9A-9F41-48CB-9EC9-C68643D01FF6}"/>
              </a:ext>
            </a:extLst>
          </p:cNvPr>
          <p:cNvSpPr>
            <a:spLocks noGrp="1"/>
          </p:cNvSpPr>
          <p:nvPr>
            <p:ph type="sldNum" sz="quarter" idx="12"/>
          </p:nvPr>
        </p:nvSpPr>
        <p:spPr/>
        <p:txBody>
          <a:bodyPr/>
          <a:lstStyle/>
          <a:p>
            <a:fld id="{DC8BB421-126E-41CB-B73A-69D52E98CAE3}" type="slidenum">
              <a:rPr lang="zh-CN" altLang="en-US" smtClean="0"/>
              <a:t>84</a:t>
            </a:fld>
            <a:endParaRPr lang="zh-CN" altLang="en-US"/>
          </a:p>
        </p:txBody>
      </p:sp>
    </p:spTree>
    <p:extLst>
      <p:ext uri="{BB962C8B-B14F-4D97-AF65-F5344CB8AC3E}">
        <p14:creationId xmlns:p14="http://schemas.microsoft.com/office/powerpoint/2010/main" val="24474221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49B8B-9C0D-4247-9F6E-88C706FBBC46}"/>
              </a:ext>
            </a:extLst>
          </p:cNvPr>
          <p:cNvSpPr>
            <a:spLocks noGrp="1"/>
          </p:cNvSpPr>
          <p:nvPr>
            <p:ph type="title"/>
          </p:nvPr>
        </p:nvSpPr>
        <p:spPr/>
        <p:txBody>
          <a:bodyPr/>
          <a:lstStyle/>
          <a:p>
            <a:r>
              <a:rPr lang="en-US" altLang="zh-CN" dirty="0"/>
              <a:t>BLEU</a:t>
            </a:r>
            <a:endParaRPr lang="zh-CN" altLang="en-US" dirty="0"/>
          </a:p>
        </p:txBody>
      </p:sp>
      <p:sp>
        <p:nvSpPr>
          <p:cNvPr id="4" name="灯片编号占位符 3">
            <a:extLst>
              <a:ext uri="{FF2B5EF4-FFF2-40B4-BE49-F238E27FC236}">
                <a16:creationId xmlns:a16="http://schemas.microsoft.com/office/drawing/2014/main" id="{5BDE764F-E724-4250-92A4-177D21C25E97}"/>
              </a:ext>
            </a:extLst>
          </p:cNvPr>
          <p:cNvSpPr>
            <a:spLocks noGrp="1"/>
          </p:cNvSpPr>
          <p:nvPr>
            <p:ph type="sldNum" sz="quarter" idx="12"/>
          </p:nvPr>
        </p:nvSpPr>
        <p:spPr/>
        <p:txBody>
          <a:bodyPr/>
          <a:lstStyle/>
          <a:p>
            <a:fld id="{DC8BB421-126E-41CB-B73A-69D52E98CAE3}" type="slidenum">
              <a:rPr lang="zh-CN" altLang="en-US" smtClean="0"/>
              <a:t>85</a:t>
            </a:fld>
            <a:endParaRPr lang="zh-CN" altLang="en-US"/>
          </a:p>
        </p:txBody>
      </p:sp>
      <p:sp>
        <p:nvSpPr>
          <p:cNvPr id="8" name="文本框 7">
            <a:extLst>
              <a:ext uri="{FF2B5EF4-FFF2-40B4-BE49-F238E27FC236}">
                <a16:creationId xmlns:a16="http://schemas.microsoft.com/office/drawing/2014/main" id="{00977074-7B6C-4289-932F-FD9A35D2ED0D}"/>
              </a:ext>
            </a:extLst>
          </p:cNvPr>
          <p:cNvSpPr txBox="1"/>
          <p:nvPr/>
        </p:nvSpPr>
        <p:spPr>
          <a:xfrm>
            <a:off x="658813" y="1079906"/>
            <a:ext cx="4918364" cy="2554545"/>
          </a:xfrm>
          <a:prstGeom prst="rect">
            <a:avLst/>
          </a:prstGeom>
          <a:noFill/>
        </p:spPr>
        <p:txBody>
          <a:bodyPr wrap="square">
            <a:spAutoFit/>
          </a:bodyPr>
          <a:lstStyle/>
          <a:p>
            <a:pPr>
              <a:spcAft>
                <a:spcPts val="1800"/>
              </a:spcAft>
            </a:pPr>
            <a:r>
              <a:rPr lang="en-US" altLang="zh-CN" sz="2000" b="1" dirty="0">
                <a:solidFill>
                  <a:srgbClr val="0E419C"/>
                </a:solidFill>
              </a:rPr>
              <a:t>Example 1</a:t>
            </a:r>
          </a:p>
          <a:p>
            <a:pPr>
              <a:spcAft>
                <a:spcPts val="1800"/>
              </a:spcAft>
            </a:pPr>
            <a:r>
              <a:rPr lang="en-US" altLang="zh-CN" sz="2000" dirty="0"/>
              <a:t>Chinese: </a:t>
            </a:r>
            <a:r>
              <a:rPr lang="zh-CN" altLang="en-US" sz="2000" dirty="0"/>
              <a:t>猫坐在垫子上</a:t>
            </a:r>
          </a:p>
          <a:p>
            <a:pPr>
              <a:spcAft>
                <a:spcPts val="1800"/>
              </a:spcAft>
            </a:pPr>
            <a:r>
              <a:rPr lang="en-US" altLang="zh-CN" sz="2000" dirty="0"/>
              <a:t>Reference 1: the cat is on the mat</a:t>
            </a:r>
          </a:p>
          <a:p>
            <a:pPr>
              <a:spcAft>
                <a:spcPts val="1800"/>
              </a:spcAft>
            </a:pPr>
            <a:r>
              <a:rPr lang="en-US" altLang="zh-CN" sz="2000" dirty="0"/>
              <a:t>Reference 2: there is a cat on the mat</a:t>
            </a:r>
          </a:p>
          <a:p>
            <a:pPr>
              <a:spcAft>
                <a:spcPts val="1800"/>
              </a:spcAft>
            </a:pPr>
            <a:r>
              <a:rPr lang="en-US" altLang="zh-CN" sz="2000" dirty="0"/>
              <a:t>Candidate: the cat the cat on the mat</a:t>
            </a:r>
            <a:endParaRPr lang="zh-CN" altLang="en-US" sz="2000" dirty="0"/>
          </a:p>
        </p:txBody>
      </p:sp>
      <p:sp>
        <p:nvSpPr>
          <p:cNvPr id="12" name="文本框 11">
            <a:extLst>
              <a:ext uri="{FF2B5EF4-FFF2-40B4-BE49-F238E27FC236}">
                <a16:creationId xmlns:a16="http://schemas.microsoft.com/office/drawing/2014/main" id="{FF74BE78-5B57-45AA-92EF-38FEFEEC86D4}"/>
              </a:ext>
            </a:extLst>
          </p:cNvPr>
          <p:cNvSpPr txBox="1"/>
          <p:nvPr/>
        </p:nvSpPr>
        <p:spPr>
          <a:xfrm>
            <a:off x="6699395" y="1082598"/>
            <a:ext cx="5195455" cy="2554545"/>
          </a:xfrm>
          <a:prstGeom prst="rect">
            <a:avLst/>
          </a:prstGeom>
          <a:noFill/>
        </p:spPr>
        <p:txBody>
          <a:bodyPr wrap="square">
            <a:spAutoFit/>
          </a:bodyPr>
          <a:lstStyle/>
          <a:p>
            <a:pPr>
              <a:spcAft>
                <a:spcPts val="1800"/>
              </a:spcAft>
            </a:pPr>
            <a:r>
              <a:rPr lang="en-US" altLang="zh-CN" sz="2000" b="1" dirty="0">
                <a:solidFill>
                  <a:srgbClr val="0E419C"/>
                </a:solidFill>
              </a:rPr>
              <a:t>Example 2</a:t>
            </a:r>
          </a:p>
          <a:p>
            <a:pPr>
              <a:spcAft>
                <a:spcPts val="1800"/>
              </a:spcAft>
            </a:pPr>
            <a:r>
              <a:rPr lang="en-US" altLang="zh-CN" sz="2000" dirty="0"/>
              <a:t>Chinese: </a:t>
            </a:r>
            <a:r>
              <a:rPr lang="zh-CN" altLang="en-US" sz="2000" dirty="0"/>
              <a:t>猫坐在垫子上</a:t>
            </a:r>
          </a:p>
          <a:p>
            <a:pPr>
              <a:spcAft>
                <a:spcPts val="1800"/>
              </a:spcAft>
            </a:pPr>
            <a:r>
              <a:rPr lang="en-US" altLang="zh-CN" sz="2000" dirty="0"/>
              <a:t>Reference 1: the cat is on the mat</a:t>
            </a:r>
          </a:p>
          <a:p>
            <a:pPr>
              <a:spcAft>
                <a:spcPts val="1800"/>
              </a:spcAft>
            </a:pPr>
            <a:r>
              <a:rPr lang="en-US" altLang="zh-CN" sz="2000" dirty="0"/>
              <a:t>Reference 2: there is a cat on the mat</a:t>
            </a:r>
          </a:p>
          <a:p>
            <a:pPr>
              <a:spcAft>
                <a:spcPts val="1800"/>
              </a:spcAft>
            </a:pPr>
            <a:r>
              <a:rPr lang="en-US" altLang="zh-CN" sz="2000" dirty="0"/>
              <a:t>Candidate: the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endParaRPr lang="zh-CN" altLang="en-US" sz="20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FFF8596-5D47-4769-883E-4C3164847245}"/>
                  </a:ext>
                </a:extLst>
              </p:cNvPr>
              <p:cNvSpPr txBox="1"/>
              <p:nvPr/>
            </p:nvSpPr>
            <p:spPr>
              <a:xfrm>
                <a:off x="658813" y="3976424"/>
                <a:ext cx="10923587" cy="2246769"/>
              </a:xfrm>
              <a:prstGeom prst="rect">
                <a:avLst/>
              </a:prstGeom>
              <a:noFill/>
            </p:spPr>
            <p:txBody>
              <a:bodyPr wrap="square">
                <a:spAutoFit/>
              </a:bodyPr>
              <a:lstStyle/>
              <a:p>
                <a:r>
                  <a:rPr lang="en-US" altLang="zh-CN" sz="2800" b="1" dirty="0"/>
                  <a:t>Precision: </a:t>
                </a:r>
                <a:r>
                  <a:rPr lang="en-US" altLang="zh-CN" sz="2800" dirty="0"/>
                  <a:t>count each of the </a:t>
                </a:r>
                <a14:m>
                  <m:oMath xmlns:m="http://schemas.openxmlformats.org/officeDocument/2006/math">
                    <m:r>
                      <a:rPr lang="en-US" altLang="zh-CN" sz="2800" i="1" dirty="0" smtClean="0">
                        <a:latin typeface="Cambria Math" panose="02040503050406030204" pitchFamily="18" charset="0"/>
                      </a:rPr>
                      <m:t>𝑛</m:t>
                    </m:r>
                  </m:oMath>
                </a14:m>
                <a:r>
                  <a:rPr lang="en-US" altLang="zh-CN" sz="2800" dirty="0"/>
                  <a:t>-gram in the candidate sentence whether it has shown in any of the reference sentences, gather the total counts for each of the unique </a:t>
                </a:r>
                <a14:m>
                  <m:oMath xmlns:m="http://schemas.openxmlformats.org/officeDocument/2006/math">
                    <m:r>
                      <a:rPr lang="en-US" altLang="zh-CN" sz="2800" i="1" dirty="0" smtClean="0">
                        <a:latin typeface="Cambria Math" panose="02040503050406030204" pitchFamily="18" charset="0"/>
                      </a:rPr>
                      <m:t>𝑛</m:t>
                    </m:r>
                  </m:oMath>
                </a14:m>
                <a:r>
                  <a:rPr lang="en-US" altLang="zh-CN" sz="2800" dirty="0"/>
                  <a:t>-gram, sum up the total counts for each of the unique </a:t>
                </a:r>
                <a14:m>
                  <m:oMath xmlns:m="http://schemas.openxmlformats.org/officeDocument/2006/math">
                    <m:r>
                      <a:rPr lang="en-US" altLang="zh-CN" sz="2800" i="1" dirty="0" smtClean="0">
                        <a:latin typeface="Cambria Math" panose="02040503050406030204" pitchFamily="18" charset="0"/>
                      </a:rPr>
                      <m:t>𝑛</m:t>
                    </m:r>
                  </m:oMath>
                </a14:m>
                <a:r>
                  <a:rPr lang="en-US" altLang="zh-CN" sz="2800" dirty="0"/>
                  <a:t>-gram, and divided by the number of </a:t>
                </a:r>
                <a14:m>
                  <m:oMath xmlns:m="http://schemas.openxmlformats.org/officeDocument/2006/math">
                    <m:r>
                      <a:rPr lang="en-US" altLang="zh-CN" sz="2800" i="1" dirty="0" smtClean="0">
                        <a:latin typeface="Cambria Math" panose="02040503050406030204" pitchFamily="18" charset="0"/>
                      </a:rPr>
                      <m:t>𝑛</m:t>
                    </m:r>
                  </m:oMath>
                </a14:m>
                <a:r>
                  <a:rPr lang="en-US" altLang="zh-CN" sz="2800" dirty="0"/>
                  <a:t>-grams in the candidate sentence.</a:t>
                </a:r>
                <a:endParaRPr lang="zh-CN" altLang="en-US" sz="2800" dirty="0"/>
              </a:p>
            </p:txBody>
          </p:sp>
        </mc:Choice>
        <mc:Fallback xmlns="">
          <p:sp>
            <p:nvSpPr>
              <p:cNvPr id="16" name="文本框 15">
                <a:extLst>
                  <a:ext uri="{FF2B5EF4-FFF2-40B4-BE49-F238E27FC236}">
                    <a16:creationId xmlns:a16="http://schemas.microsoft.com/office/drawing/2014/main" id="{8FFF8596-5D47-4769-883E-4C3164847245}"/>
                  </a:ext>
                </a:extLst>
              </p:cNvPr>
              <p:cNvSpPr txBox="1">
                <a:spLocks noRot="1" noChangeAspect="1" noMove="1" noResize="1" noEditPoints="1" noAdjustHandles="1" noChangeArrowheads="1" noChangeShapeType="1" noTextEdit="1"/>
              </p:cNvSpPr>
              <p:nvPr/>
            </p:nvSpPr>
            <p:spPr>
              <a:xfrm>
                <a:off x="658813" y="3976424"/>
                <a:ext cx="10923587" cy="2246769"/>
              </a:xfrm>
              <a:prstGeom prst="rect">
                <a:avLst/>
              </a:prstGeom>
              <a:blipFill>
                <a:blip r:embed="rId3"/>
                <a:stretch>
                  <a:fillRect l="-1160" t="-2793" r="-1276" b="-6704"/>
                </a:stretch>
              </a:blipFill>
            </p:spPr>
            <p:txBody>
              <a:bodyPr/>
              <a:lstStyle/>
              <a:p>
                <a:r>
                  <a:rPr lang="en-CN">
                    <a:noFill/>
                  </a:rPr>
                  <a:t> </a:t>
                </a:r>
              </a:p>
            </p:txBody>
          </p:sp>
        </mc:Fallback>
      </mc:AlternateContent>
    </p:spTree>
    <p:extLst>
      <p:ext uri="{BB962C8B-B14F-4D97-AF65-F5344CB8AC3E}">
        <p14:creationId xmlns:p14="http://schemas.microsoft.com/office/powerpoint/2010/main" val="2546882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9C60D-3859-4837-B137-61DF276ACB9B}"/>
              </a:ext>
            </a:extLst>
          </p:cNvPr>
          <p:cNvSpPr>
            <a:spLocks noGrp="1"/>
          </p:cNvSpPr>
          <p:nvPr>
            <p:ph type="title"/>
          </p:nvPr>
        </p:nvSpPr>
        <p:spPr/>
        <p:txBody>
          <a:bodyPr/>
          <a:lstStyle/>
          <a:p>
            <a:r>
              <a:rPr lang="en-US" altLang="zh-CN" dirty="0"/>
              <a:t>BLEU – unigram case</a:t>
            </a:r>
            <a:endParaRPr lang="zh-CN" altLang="en-US" dirty="0"/>
          </a:p>
        </p:txBody>
      </p:sp>
      <p:sp>
        <p:nvSpPr>
          <p:cNvPr id="3" name="内容占位符 2">
            <a:extLst>
              <a:ext uri="{FF2B5EF4-FFF2-40B4-BE49-F238E27FC236}">
                <a16:creationId xmlns:a16="http://schemas.microsoft.com/office/drawing/2014/main" id="{B8D5CED2-8A8A-4569-AE5C-06755D4C3D58}"/>
              </a:ext>
            </a:extLst>
          </p:cNvPr>
          <p:cNvSpPr>
            <a:spLocks noGrp="1"/>
          </p:cNvSpPr>
          <p:nvPr>
            <p:ph idx="1"/>
          </p:nvPr>
        </p:nvSpPr>
        <p:spPr>
          <a:xfrm>
            <a:off x="5654470" y="1002912"/>
            <a:ext cx="6232729" cy="1601743"/>
          </a:xfrm>
        </p:spPr>
        <p:txBody>
          <a:bodyPr>
            <a:normAutofit/>
          </a:bodyPr>
          <a:lstStyle/>
          <a:p>
            <a:r>
              <a:rPr lang="en-US" altLang="zh-CN" sz="2400" dirty="0"/>
              <a:t>compute the unigram precision for example 1. All the unigrams in the candidate sentences have shown in the reference sentences.</a:t>
            </a:r>
            <a:endParaRPr lang="zh-CN" altLang="en-US" sz="2400" dirty="0"/>
          </a:p>
        </p:txBody>
      </p:sp>
      <p:sp>
        <p:nvSpPr>
          <p:cNvPr id="4" name="灯片编号占位符 3">
            <a:extLst>
              <a:ext uri="{FF2B5EF4-FFF2-40B4-BE49-F238E27FC236}">
                <a16:creationId xmlns:a16="http://schemas.microsoft.com/office/drawing/2014/main" id="{45A1CC80-06EE-4C0A-992A-16458AEEC3AC}"/>
              </a:ext>
            </a:extLst>
          </p:cNvPr>
          <p:cNvSpPr>
            <a:spLocks noGrp="1"/>
          </p:cNvSpPr>
          <p:nvPr>
            <p:ph type="sldNum" sz="quarter" idx="12"/>
          </p:nvPr>
        </p:nvSpPr>
        <p:spPr/>
        <p:txBody>
          <a:bodyPr/>
          <a:lstStyle/>
          <a:p>
            <a:fld id="{DC8BB421-126E-41CB-B73A-69D52E98CAE3}" type="slidenum">
              <a:rPr lang="zh-CN" altLang="en-US" smtClean="0"/>
              <a:t>86</a:t>
            </a:fld>
            <a:endParaRPr lang="zh-CN" altLang="en-US"/>
          </a:p>
        </p:txBody>
      </p:sp>
      <p:sp>
        <p:nvSpPr>
          <p:cNvPr id="5" name="文本框 4">
            <a:extLst>
              <a:ext uri="{FF2B5EF4-FFF2-40B4-BE49-F238E27FC236}">
                <a16:creationId xmlns:a16="http://schemas.microsoft.com/office/drawing/2014/main" id="{09E7FFAD-1EA0-4F55-A259-614BC9DF68B5}"/>
              </a:ext>
            </a:extLst>
          </p:cNvPr>
          <p:cNvSpPr txBox="1"/>
          <p:nvPr/>
        </p:nvSpPr>
        <p:spPr>
          <a:xfrm>
            <a:off x="736106" y="963321"/>
            <a:ext cx="4918364" cy="2554545"/>
          </a:xfrm>
          <a:prstGeom prst="rect">
            <a:avLst/>
          </a:prstGeom>
          <a:noFill/>
        </p:spPr>
        <p:txBody>
          <a:bodyPr wrap="square">
            <a:spAutoFit/>
          </a:bodyPr>
          <a:lstStyle/>
          <a:p>
            <a:pPr>
              <a:spcAft>
                <a:spcPts val="1800"/>
              </a:spcAft>
            </a:pPr>
            <a:r>
              <a:rPr lang="en-US" altLang="zh-CN" sz="2000" b="1" dirty="0">
                <a:solidFill>
                  <a:srgbClr val="0E419C"/>
                </a:solidFill>
              </a:rPr>
              <a:t>Example 1</a:t>
            </a:r>
          </a:p>
          <a:p>
            <a:pPr>
              <a:spcAft>
                <a:spcPts val="1800"/>
              </a:spcAft>
            </a:pPr>
            <a:r>
              <a:rPr lang="en-US" altLang="zh-CN" sz="2000" dirty="0"/>
              <a:t>Chinese: </a:t>
            </a:r>
            <a:r>
              <a:rPr lang="zh-CN" altLang="en-US" sz="2000" dirty="0"/>
              <a:t>猫坐在垫子上</a:t>
            </a:r>
          </a:p>
          <a:p>
            <a:pPr>
              <a:spcAft>
                <a:spcPts val="1800"/>
              </a:spcAft>
            </a:pPr>
            <a:r>
              <a:rPr lang="en-US" altLang="zh-CN" sz="2000" dirty="0"/>
              <a:t>Reference 1: the cat is on the mat</a:t>
            </a:r>
          </a:p>
          <a:p>
            <a:pPr>
              <a:spcAft>
                <a:spcPts val="1800"/>
              </a:spcAft>
            </a:pPr>
            <a:r>
              <a:rPr lang="en-US" altLang="zh-CN" sz="2000" dirty="0"/>
              <a:t>Reference 2: there is a cat on the mat</a:t>
            </a:r>
          </a:p>
          <a:p>
            <a:pPr>
              <a:spcAft>
                <a:spcPts val="1800"/>
              </a:spcAft>
            </a:pPr>
            <a:r>
              <a:rPr lang="en-US" altLang="zh-CN" sz="2000" dirty="0"/>
              <a:t>Candidate: the cat the cat on the mat</a:t>
            </a:r>
            <a:endParaRPr lang="zh-CN" altLang="en-US" sz="2000" dirty="0"/>
          </a:p>
        </p:txBody>
      </p:sp>
      <p:graphicFrame>
        <p:nvGraphicFramePr>
          <p:cNvPr id="9" name="表格 8">
            <a:extLst>
              <a:ext uri="{FF2B5EF4-FFF2-40B4-BE49-F238E27FC236}">
                <a16:creationId xmlns:a16="http://schemas.microsoft.com/office/drawing/2014/main" id="{5576E5C1-4EC0-41B6-ADDD-891BA9A7E72C}"/>
              </a:ext>
            </a:extLst>
          </p:cNvPr>
          <p:cNvGraphicFramePr>
            <a:graphicFrameLocks noGrp="1"/>
          </p:cNvGraphicFramePr>
          <p:nvPr>
            <p:extLst>
              <p:ext uri="{D42A27DB-BD31-4B8C-83A1-F6EECF244321}">
                <p14:modId xmlns:p14="http://schemas.microsoft.com/office/powerpoint/2010/main" val="3964595831"/>
              </p:ext>
            </p:extLst>
          </p:nvPr>
        </p:nvGraphicFramePr>
        <p:xfrm>
          <a:off x="736106" y="3517866"/>
          <a:ext cx="4918364" cy="3169920"/>
        </p:xfrm>
        <a:graphic>
          <a:graphicData uri="http://schemas.openxmlformats.org/drawingml/2006/table">
            <a:tbl>
              <a:tblPr/>
              <a:tblGrid>
                <a:gridCol w="2459182">
                  <a:extLst>
                    <a:ext uri="{9D8B030D-6E8A-4147-A177-3AD203B41FA5}">
                      <a16:colId xmlns:a16="http://schemas.microsoft.com/office/drawing/2014/main" val="557869450"/>
                    </a:ext>
                  </a:extLst>
                </a:gridCol>
                <a:gridCol w="2459182">
                  <a:extLst>
                    <a:ext uri="{9D8B030D-6E8A-4147-A177-3AD203B41FA5}">
                      <a16:colId xmlns:a16="http://schemas.microsoft.com/office/drawing/2014/main" val="909308983"/>
                    </a:ext>
                  </a:extLst>
                </a:gridCol>
              </a:tblGrid>
              <a:tr h="0">
                <a:tc>
                  <a:txBody>
                    <a:bodyPr/>
                    <a:lstStyle/>
                    <a:p>
                      <a:pPr algn="ctr" fontAlgn="t"/>
                      <a:r>
                        <a:rPr lang="en-US" sz="2000" dirty="0">
                          <a:solidFill>
                            <a:schemeClr val="tx1"/>
                          </a:solidFill>
                          <a:effectLst/>
                        </a:rPr>
                        <a:t>Candidate Unigram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Shown?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046631877"/>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38609842"/>
                  </a:ext>
                </a:extLst>
              </a:tr>
              <a:tr h="0">
                <a:tc>
                  <a:txBody>
                    <a:bodyPr/>
                    <a:lstStyle/>
                    <a:p>
                      <a:pPr algn="ctr" fontAlgn="t"/>
                      <a:r>
                        <a:rPr lang="en-US" sz="2000">
                          <a:solidFill>
                            <a:schemeClr val="tx1"/>
                          </a:solidFill>
                          <a:effectLst/>
                        </a:rPr>
                        <a:t>cat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439027537"/>
                  </a:ext>
                </a:extLst>
              </a:tr>
              <a:tr h="0">
                <a:tc>
                  <a:txBody>
                    <a:bodyPr/>
                    <a:lstStyle/>
                    <a:p>
                      <a:pPr algn="ctr" fontAlgn="t"/>
                      <a:r>
                        <a:rPr lang="en-US" sz="2000" dirty="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660962873"/>
                  </a:ext>
                </a:extLst>
              </a:tr>
              <a:tr h="0">
                <a:tc>
                  <a:txBody>
                    <a:bodyPr/>
                    <a:lstStyle/>
                    <a:p>
                      <a:pPr algn="ctr" fontAlgn="t"/>
                      <a:r>
                        <a:rPr lang="en-US" sz="2000">
                          <a:solidFill>
                            <a:schemeClr val="tx1"/>
                          </a:solidFill>
                          <a:effectLst/>
                        </a:rPr>
                        <a:t>cat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521915827"/>
                  </a:ext>
                </a:extLst>
              </a:tr>
              <a:tr h="0">
                <a:tc>
                  <a:txBody>
                    <a:bodyPr/>
                    <a:lstStyle/>
                    <a:p>
                      <a:pPr algn="ctr" fontAlgn="t"/>
                      <a:r>
                        <a:rPr lang="en-US" sz="2000">
                          <a:solidFill>
                            <a:schemeClr val="tx1"/>
                          </a:solidFill>
                          <a:effectLst/>
                        </a:rPr>
                        <a:t>on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60575617"/>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607473493"/>
                  </a:ext>
                </a:extLst>
              </a:tr>
              <a:tr h="0">
                <a:tc>
                  <a:txBody>
                    <a:bodyPr/>
                    <a:lstStyle/>
                    <a:p>
                      <a:pPr algn="ctr" fontAlgn="t"/>
                      <a:r>
                        <a:rPr lang="en-US" sz="2000">
                          <a:solidFill>
                            <a:schemeClr val="tx1"/>
                          </a:solidFill>
                          <a:effectLst/>
                        </a:rPr>
                        <a:t>mat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836602000"/>
                  </a:ext>
                </a:extLst>
              </a:tr>
            </a:tbl>
          </a:graphicData>
        </a:graphic>
      </p:graphicFrame>
      <p:graphicFrame>
        <p:nvGraphicFramePr>
          <p:cNvPr id="12" name="表格 11">
            <a:extLst>
              <a:ext uri="{FF2B5EF4-FFF2-40B4-BE49-F238E27FC236}">
                <a16:creationId xmlns:a16="http://schemas.microsoft.com/office/drawing/2014/main" id="{FA359FE5-F159-48F4-84F8-49284A82772A}"/>
              </a:ext>
            </a:extLst>
          </p:cNvPr>
          <p:cNvGraphicFramePr>
            <a:graphicFrameLocks noGrp="1"/>
          </p:cNvGraphicFramePr>
          <p:nvPr/>
        </p:nvGraphicFramePr>
        <p:xfrm>
          <a:off x="7079671" y="2743200"/>
          <a:ext cx="4256932" cy="1981200"/>
        </p:xfrm>
        <a:graphic>
          <a:graphicData uri="http://schemas.openxmlformats.org/drawingml/2006/table">
            <a:tbl>
              <a:tblPr/>
              <a:tblGrid>
                <a:gridCol w="2128466">
                  <a:extLst>
                    <a:ext uri="{9D8B030D-6E8A-4147-A177-3AD203B41FA5}">
                      <a16:colId xmlns:a16="http://schemas.microsoft.com/office/drawing/2014/main" val="2476094631"/>
                    </a:ext>
                  </a:extLst>
                </a:gridCol>
                <a:gridCol w="2128466">
                  <a:extLst>
                    <a:ext uri="{9D8B030D-6E8A-4147-A177-3AD203B41FA5}">
                      <a16:colId xmlns:a16="http://schemas.microsoft.com/office/drawing/2014/main" val="3967511641"/>
                    </a:ext>
                  </a:extLst>
                </a:gridCol>
              </a:tblGrid>
              <a:tr h="0">
                <a:tc>
                  <a:txBody>
                    <a:bodyPr/>
                    <a:lstStyle/>
                    <a:p>
                      <a:pPr algn="ctr" fontAlgn="t"/>
                      <a:r>
                        <a:rPr lang="en-US" sz="2000">
                          <a:solidFill>
                            <a:schemeClr val="tx1"/>
                          </a:solidFill>
                          <a:effectLst/>
                        </a:rPr>
                        <a:t>Unique Unigram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740244322"/>
                  </a:ext>
                </a:extLst>
              </a:tr>
              <a:tr h="0">
                <a:tc>
                  <a:txBody>
                    <a:bodyPr/>
                    <a:lstStyle/>
                    <a:p>
                      <a:pPr algn="ctr" fontAlgn="t"/>
                      <a:r>
                        <a:rPr lang="en-US" sz="2000" dirty="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3</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955595983"/>
                  </a:ext>
                </a:extLst>
              </a:tr>
              <a:tr h="0">
                <a:tc>
                  <a:txBody>
                    <a:bodyPr/>
                    <a:lstStyle/>
                    <a:p>
                      <a:pPr algn="ctr" fontAlgn="t"/>
                      <a:r>
                        <a:rPr lang="en-US" sz="2000">
                          <a:solidFill>
                            <a:schemeClr val="tx1"/>
                          </a:solidFill>
                          <a:effectLst/>
                        </a:rPr>
                        <a:t>cat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2</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17903169"/>
                  </a:ext>
                </a:extLst>
              </a:tr>
              <a:tr h="0">
                <a:tc>
                  <a:txBody>
                    <a:bodyPr/>
                    <a:lstStyle/>
                    <a:p>
                      <a:pPr algn="ctr" fontAlgn="t"/>
                      <a:r>
                        <a:rPr lang="en-US" sz="2000">
                          <a:solidFill>
                            <a:schemeClr val="tx1"/>
                          </a:solidFill>
                          <a:effectLst/>
                        </a:rPr>
                        <a:t>on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822257492"/>
                  </a:ext>
                </a:extLst>
              </a:tr>
              <a:tr h="0">
                <a:tc>
                  <a:txBody>
                    <a:bodyPr/>
                    <a:lstStyle/>
                    <a:p>
                      <a:pPr algn="ctr" fontAlgn="t"/>
                      <a:r>
                        <a:rPr lang="en-US" sz="2000" dirty="0">
                          <a:solidFill>
                            <a:schemeClr val="tx1"/>
                          </a:solidFill>
                          <a:effectLst/>
                        </a:rPr>
                        <a:t>mat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968976445"/>
                  </a:ext>
                </a:extLst>
              </a:tr>
            </a:tbl>
          </a:graphicData>
        </a:graphic>
      </p:graphicFrame>
      <p:sp>
        <p:nvSpPr>
          <p:cNvPr id="13" name="箭头: 右 12">
            <a:extLst>
              <a:ext uri="{FF2B5EF4-FFF2-40B4-BE49-F238E27FC236}">
                <a16:creationId xmlns:a16="http://schemas.microsoft.com/office/drawing/2014/main" id="{D92FE609-F286-4C8B-B1D9-6D4DF2012D72}"/>
              </a:ext>
            </a:extLst>
          </p:cNvPr>
          <p:cNvSpPr/>
          <p:nvPr/>
        </p:nvSpPr>
        <p:spPr>
          <a:xfrm>
            <a:off x="5654470" y="4862945"/>
            <a:ext cx="1106548" cy="512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2293C34-22B0-45E1-89A8-8DEE013F8B07}"/>
              </a:ext>
            </a:extLst>
          </p:cNvPr>
          <p:cNvSpPr txBox="1"/>
          <p:nvPr/>
        </p:nvSpPr>
        <p:spPr>
          <a:xfrm>
            <a:off x="7109199" y="5015547"/>
            <a:ext cx="4736438" cy="1477328"/>
          </a:xfrm>
          <a:prstGeom prst="rect">
            <a:avLst/>
          </a:prstGeom>
          <a:noFill/>
        </p:spPr>
        <p:txBody>
          <a:bodyPr wrap="square">
            <a:spAutoFit/>
          </a:bodyPr>
          <a:lstStyle/>
          <a:p>
            <a:pPr marL="285750" indent="-285750">
              <a:buFont typeface="Arial" panose="020B0604020202020204" pitchFamily="34" charset="0"/>
              <a:buChar char="•"/>
            </a:pPr>
            <a:r>
              <a:rPr lang="en-US" altLang="zh-CN" dirty="0"/>
              <a:t>The total number of counts for the unique unigrams in the candidate sentence is 7</a:t>
            </a:r>
          </a:p>
          <a:p>
            <a:pPr marL="285750" indent="-285750">
              <a:buFont typeface="Arial" panose="020B0604020202020204" pitchFamily="34" charset="0"/>
              <a:buChar char="•"/>
            </a:pPr>
            <a:r>
              <a:rPr lang="en-US" altLang="zh-CN" dirty="0"/>
              <a:t>the total number of unigrams in the candidate sentence is 7. </a:t>
            </a:r>
          </a:p>
          <a:p>
            <a:pPr marL="285750" indent="-285750">
              <a:buFont typeface="Arial" panose="020B0604020202020204" pitchFamily="34" charset="0"/>
              <a:buChar char="•"/>
            </a:pPr>
            <a:r>
              <a:rPr lang="en-US" altLang="zh-CN" dirty="0"/>
              <a:t>The unigram precision is 7/7 = 1.0</a:t>
            </a:r>
          </a:p>
        </p:txBody>
      </p:sp>
    </p:spTree>
    <p:extLst>
      <p:ext uri="{BB962C8B-B14F-4D97-AF65-F5344CB8AC3E}">
        <p14:creationId xmlns:p14="http://schemas.microsoft.com/office/powerpoint/2010/main" val="29134687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9C60D-3859-4837-B137-61DF276ACB9B}"/>
              </a:ext>
            </a:extLst>
          </p:cNvPr>
          <p:cNvSpPr>
            <a:spLocks noGrp="1"/>
          </p:cNvSpPr>
          <p:nvPr>
            <p:ph type="title"/>
          </p:nvPr>
        </p:nvSpPr>
        <p:spPr/>
        <p:txBody>
          <a:bodyPr/>
          <a:lstStyle/>
          <a:p>
            <a:r>
              <a:rPr lang="en-US" altLang="zh-CN" dirty="0"/>
              <a:t>BLEU – unigram case</a:t>
            </a:r>
            <a:endParaRPr lang="zh-CN" altLang="en-US" dirty="0"/>
          </a:p>
        </p:txBody>
      </p:sp>
      <p:sp>
        <p:nvSpPr>
          <p:cNvPr id="3" name="内容占位符 2">
            <a:extLst>
              <a:ext uri="{FF2B5EF4-FFF2-40B4-BE49-F238E27FC236}">
                <a16:creationId xmlns:a16="http://schemas.microsoft.com/office/drawing/2014/main" id="{B8D5CED2-8A8A-4569-AE5C-06755D4C3D58}"/>
              </a:ext>
            </a:extLst>
          </p:cNvPr>
          <p:cNvSpPr>
            <a:spLocks noGrp="1"/>
          </p:cNvSpPr>
          <p:nvPr>
            <p:ph idx="1"/>
          </p:nvPr>
        </p:nvSpPr>
        <p:spPr>
          <a:xfrm>
            <a:off x="5654470" y="1002912"/>
            <a:ext cx="6232729" cy="1601743"/>
          </a:xfrm>
        </p:spPr>
        <p:txBody>
          <a:bodyPr>
            <a:normAutofit/>
          </a:bodyPr>
          <a:lstStyle/>
          <a:p>
            <a:r>
              <a:rPr lang="en-US" altLang="zh-CN" sz="2400" dirty="0"/>
              <a:t>compute the unigram precision for example 1. All the unigrams in the candidate sentences have shown in the reference sentences.</a:t>
            </a:r>
            <a:endParaRPr lang="zh-CN" altLang="en-US" sz="2400" dirty="0"/>
          </a:p>
        </p:txBody>
      </p:sp>
      <p:sp>
        <p:nvSpPr>
          <p:cNvPr id="4" name="灯片编号占位符 3">
            <a:extLst>
              <a:ext uri="{FF2B5EF4-FFF2-40B4-BE49-F238E27FC236}">
                <a16:creationId xmlns:a16="http://schemas.microsoft.com/office/drawing/2014/main" id="{45A1CC80-06EE-4C0A-992A-16458AEEC3AC}"/>
              </a:ext>
            </a:extLst>
          </p:cNvPr>
          <p:cNvSpPr>
            <a:spLocks noGrp="1"/>
          </p:cNvSpPr>
          <p:nvPr>
            <p:ph type="sldNum" sz="quarter" idx="12"/>
          </p:nvPr>
        </p:nvSpPr>
        <p:spPr/>
        <p:txBody>
          <a:bodyPr/>
          <a:lstStyle/>
          <a:p>
            <a:fld id="{DC8BB421-126E-41CB-B73A-69D52E98CAE3}" type="slidenum">
              <a:rPr lang="zh-CN" altLang="en-US" smtClean="0"/>
              <a:t>87</a:t>
            </a:fld>
            <a:endParaRPr lang="zh-CN" altLang="en-US"/>
          </a:p>
        </p:txBody>
      </p:sp>
      <p:sp>
        <p:nvSpPr>
          <p:cNvPr id="13" name="箭头: 右 12">
            <a:extLst>
              <a:ext uri="{FF2B5EF4-FFF2-40B4-BE49-F238E27FC236}">
                <a16:creationId xmlns:a16="http://schemas.microsoft.com/office/drawing/2014/main" id="{D92FE609-F286-4C8B-B1D9-6D4DF2012D72}"/>
              </a:ext>
            </a:extLst>
          </p:cNvPr>
          <p:cNvSpPr/>
          <p:nvPr/>
        </p:nvSpPr>
        <p:spPr>
          <a:xfrm>
            <a:off x="5654470" y="4862945"/>
            <a:ext cx="1106548" cy="512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2293C34-22B0-45E1-89A8-8DEE013F8B07}"/>
              </a:ext>
            </a:extLst>
          </p:cNvPr>
          <p:cNvSpPr txBox="1"/>
          <p:nvPr/>
        </p:nvSpPr>
        <p:spPr>
          <a:xfrm>
            <a:off x="7109199" y="5015547"/>
            <a:ext cx="4736438" cy="1477328"/>
          </a:xfrm>
          <a:prstGeom prst="rect">
            <a:avLst/>
          </a:prstGeom>
          <a:noFill/>
        </p:spPr>
        <p:txBody>
          <a:bodyPr wrap="square">
            <a:spAutoFit/>
          </a:bodyPr>
          <a:lstStyle/>
          <a:p>
            <a:pPr marL="285750" indent="-285750">
              <a:buFont typeface="Arial" panose="020B0604020202020204" pitchFamily="34" charset="0"/>
              <a:buChar char="•"/>
            </a:pPr>
            <a:r>
              <a:rPr lang="en-US" altLang="zh-CN" dirty="0"/>
              <a:t>The total number of counts for the unique unigrams in the candidate sentence is 8</a:t>
            </a:r>
          </a:p>
          <a:p>
            <a:pPr marL="285750" indent="-285750">
              <a:buFont typeface="Arial" panose="020B0604020202020204" pitchFamily="34" charset="0"/>
              <a:buChar char="•"/>
            </a:pPr>
            <a:r>
              <a:rPr lang="en-US" altLang="zh-CN" dirty="0"/>
              <a:t>the total number of unigrams in the candidate sentence is 8. </a:t>
            </a:r>
          </a:p>
          <a:p>
            <a:pPr marL="285750" indent="-285750">
              <a:buFont typeface="Arial" panose="020B0604020202020204" pitchFamily="34" charset="0"/>
              <a:buChar char="•"/>
            </a:pPr>
            <a:r>
              <a:rPr lang="en-US" altLang="zh-CN" dirty="0"/>
              <a:t>The unigram precision is 8/8 = 1.0</a:t>
            </a:r>
          </a:p>
        </p:txBody>
      </p:sp>
      <p:sp>
        <p:nvSpPr>
          <p:cNvPr id="10" name="文本框 9">
            <a:extLst>
              <a:ext uri="{FF2B5EF4-FFF2-40B4-BE49-F238E27FC236}">
                <a16:creationId xmlns:a16="http://schemas.microsoft.com/office/drawing/2014/main" id="{8253242D-805C-408F-823D-7C2DF4D6F658}"/>
              </a:ext>
            </a:extLst>
          </p:cNvPr>
          <p:cNvSpPr txBox="1"/>
          <p:nvPr/>
        </p:nvSpPr>
        <p:spPr>
          <a:xfrm>
            <a:off x="654857" y="1060256"/>
            <a:ext cx="5195455" cy="1938992"/>
          </a:xfrm>
          <a:prstGeom prst="rect">
            <a:avLst/>
          </a:prstGeom>
          <a:noFill/>
        </p:spPr>
        <p:txBody>
          <a:bodyPr wrap="square">
            <a:spAutoFit/>
          </a:bodyPr>
          <a:lstStyle/>
          <a:p>
            <a:pPr>
              <a:spcAft>
                <a:spcPts val="600"/>
              </a:spcAft>
            </a:pPr>
            <a:r>
              <a:rPr lang="en-US" altLang="zh-CN" sz="2000" b="1" dirty="0">
                <a:solidFill>
                  <a:srgbClr val="0E419C"/>
                </a:solidFill>
              </a:rPr>
              <a:t>Example 2</a:t>
            </a:r>
          </a:p>
          <a:p>
            <a:pPr>
              <a:spcAft>
                <a:spcPts val="600"/>
              </a:spcAft>
            </a:pPr>
            <a:r>
              <a:rPr lang="en-US" altLang="zh-CN" sz="2000" dirty="0"/>
              <a:t>Chinese: </a:t>
            </a:r>
            <a:r>
              <a:rPr lang="zh-CN" altLang="en-US" sz="2000" dirty="0"/>
              <a:t>猫坐在垫子上</a:t>
            </a:r>
          </a:p>
          <a:p>
            <a:pPr>
              <a:spcAft>
                <a:spcPts val="600"/>
              </a:spcAft>
            </a:pPr>
            <a:r>
              <a:rPr lang="en-US" altLang="zh-CN" sz="2000" dirty="0"/>
              <a:t>Reference 1: the cat is on the mat</a:t>
            </a:r>
          </a:p>
          <a:p>
            <a:pPr>
              <a:spcAft>
                <a:spcPts val="600"/>
              </a:spcAft>
            </a:pPr>
            <a:r>
              <a:rPr lang="en-US" altLang="zh-CN" sz="2000" dirty="0"/>
              <a:t>Reference 2: there is a cat on the mat</a:t>
            </a:r>
          </a:p>
          <a:p>
            <a:pPr>
              <a:spcAft>
                <a:spcPts val="600"/>
              </a:spcAft>
            </a:pPr>
            <a:r>
              <a:rPr lang="en-US" altLang="zh-CN" sz="2000" dirty="0"/>
              <a:t>Candidate: the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endParaRPr lang="zh-CN" altLang="en-US" sz="2000" dirty="0"/>
          </a:p>
        </p:txBody>
      </p:sp>
      <p:graphicFrame>
        <p:nvGraphicFramePr>
          <p:cNvPr id="6" name="表格 5">
            <a:extLst>
              <a:ext uri="{FF2B5EF4-FFF2-40B4-BE49-F238E27FC236}">
                <a16:creationId xmlns:a16="http://schemas.microsoft.com/office/drawing/2014/main" id="{2E1BD44C-B7D0-4635-BF43-5F8D7AD9B61E}"/>
              </a:ext>
            </a:extLst>
          </p:cNvPr>
          <p:cNvGraphicFramePr>
            <a:graphicFrameLocks noGrp="1"/>
          </p:cNvGraphicFramePr>
          <p:nvPr>
            <p:extLst>
              <p:ext uri="{D42A27DB-BD31-4B8C-83A1-F6EECF244321}">
                <p14:modId xmlns:p14="http://schemas.microsoft.com/office/powerpoint/2010/main" val="1904462213"/>
              </p:ext>
            </p:extLst>
          </p:nvPr>
        </p:nvGraphicFramePr>
        <p:xfrm>
          <a:off x="793403" y="3210877"/>
          <a:ext cx="5195454" cy="3566160"/>
        </p:xfrm>
        <a:graphic>
          <a:graphicData uri="http://schemas.openxmlformats.org/drawingml/2006/table">
            <a:tbl>
              <a:tblPr/>
              <a:tblGrid>
                <a:gridCol w="2597727">
                  <a:extLst>
                    <a:ext uri="{9D8B030D-6E8A-4147-A177-3AD203B41FA5}">
                      <a16:colId xmlns:a16="http://schemas.microsoft.com/office/drawing/2014/main" val="1042507952"/>
                    </a:ext>
                  </a:extLst>
                </a:gridCol>
                <a:gridCol w="2597727">
                  <a:extLst>
                    <a:ext uri="{9D8B030D-6E8A-4147-A177-3AD203B41FA5}">
                      <a16:colId xmlns:a16="http://schemas.microsoft.com/office/drawing/2014/main" val="2574503615"/>
                    </a:ext>
                  </a:extLst>
                </a:gridCol>
              </a:tblGrid>
              <a:tr h="0">
                <a:tc>
                  <a:txBody>
                    <a:bodyPr/>
                    <a:lstStyle/>
                    <a:p>
                      <a:pPr algn="ctr" fontAlgn="t"/>
                      <a:r>
                        <a:rPr lang="en-US" sz="2000" dirty="0">
                          <a:solidFill>
                            <a:schemeClr val="tx1"/>
                          </a:solidFill>
                          <a:effectLst/>
                        </a:rPr>
                        <a:t>Candidate Unigram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Shown?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05428515"/>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276595020"/>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470072977"/>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989997592"/>
                  </a:ext>
                </a:extLst>
              </a:tr>
              <a:tr h="0">
                <a:tc>
                  <a:txBody>
                    <a:bodyPr/>
                    <a:lstStyle/>
                    <a:p>
                      <a:pPr algn="ctr" fontAlgn="t"/>
                      <a:r>
                        <a:rPr lang="en-US" sz="2000" dirty="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914020472"/>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219623228"/>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296128366"/>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876561625"/>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2679814"/>
                  </a:ext>
                </a:extLst>
              </a:tr>
            </a:tbl>
          </a:graphicData>
        </a:graphic>
      </p:graphicFrame>
      <p:graphicFrame>
        <p:nvGraphicFramePr>
          <p:cNvPr id="7" name="表格 6">
            <a:extLst>
              <a:ext uri="{FF2B5EF4-FFF2-40B4-BE49-F238E27FC236}">
                <a16:creationId xmlns:a16="http://schemas.microsoft.com/office/drawing/2014/main" id="{E09DA9BD-93F7-4E17-A541-42573C6F2CD8}"/>
              </a:ext>
            </a:extLst>
          </p:cNvPr>
          <p:cNvGraphicFramePr>
            <a:graphicFrameLocks noGrp="1"/>
          </p:cNvGraphicFramePr>
          <p:nvPr/>
        </p:nvGraphicFramePr>
        <p:xfrm>
          <a:off x="7109199" y="3109277"/>
          <a:ext cx="4187660" cy="792480"/>
        </p:xfrm>
        <a:graphic>
          <a:graphicData uri="http://schemas.openxmlformats.org/drawingml/2006/table">
            <a:tbl>
              <a:tblPr/>
              <a:tblGrid>
                <a:gridCol w="2093830">
                  <a:extLst>
                    <a:ext uri="{9D8B030D-6E8A-4147-A177-3AD203B41FA5}">
                      <a16:colId xmlns:a16="http://schemas.microsoft.com/office/drawing/2014/main" val="830302345"/>
                    </a:ext>
                  </a:extLst>
                </a:gridCol>
                <a:gridCol w="2093830">
                  <a:extLst>
                    <a:ext uri="{9D8B030D-6E8A-4147-A177-3AD203B41FA5}">
                      <a16:colId xmlns:a16="http://schemas.microsoft.com/office/drawing/2014/main" val="1213225822"/>
                    </a:ext>
                  </a:extLst>
                </a:gridCol>
              </a:tblGrid>
              <a:tr h="0">
                <a:tc>
                  <a:txBody>
                    <a:bodyPr/>
                    <a:lstStyle/>
                    <a:p>
                      <a:pPr algn="ctr" fontAlgn="t"/>
                      <a:r>
                        <a:rPr lang="en-US" sz="2000">
                          <a:solidFill>
                            <a:schemeClr val="tx1"/>
                          </a:solidFill>
                          <a:effectLst/>
                        </a:rPr>
                        <a:t>Unique Unigram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658292654"/>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8</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623679507"/>
                  </a:ext>
                </a:extLst>
              </a:tr>
            </a:tbl>
          </a:graphicData>
        </a:graphic>
      </p:graphicFrame>
    </p:spTree>
    <p:extLst>
      <p:ext uri="{BB962C8B-B14F-4D97-AF65-F5344CB8AC3E}">
        <p14:creationId xmlns:p14="http://schemas.microsoft.com/office/powerpoint/2010/main" val="1336077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8F63B-E885-4959-AAFB-896D577992A5}"/>
              </a:ext>
            </a:extLst>
          </p:cNvPr>
          <p:cNvSpPr>
            <a:spLocks noGrp="1"/>
          </p:cNvSpPr>
          <p:nvPr>
            <p:ph type="title"/>
          </p:nvPr>
        </p:nvSpPr>
        <p:spPr/>
        <p:txBody>
          <a:bodyPr/>
          <a:lstStyle/>
          <a:p>
            <a:r>
              <a:rPr lang="en-US" altLang="zh-CN" dirty="0"/>
              <a:t>Modified BLEU – unigram case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054C5F-F346-4F75-BC40-5044BCB82C6B}"/>
                  </a:ext>
                </a:extLst>
              </p:cNvPr>
              <p:cNvSpPr>
                <a:spLocks noGrp="1"/>
              </p:cNvSpPr>
              <p:nvPr>
                <p:ph idx="1"/>
              </p:nvPr>
            </p:nvSpPr>
            <p:spPr>
              <a:xfrm>
                <a:off x="609600" y="1002217"/>
                <a:ext cx="10566400" cy="2773074"/>
              </a:xfrm>
            </p:spPr>
            <p:txBody>
              <a:bodyPr>
                <a:normAutofit lnSpcReduction="10000"/>
              </a:bodyPr>
              <a:lstStyle/>
              <a:p>
                <a:r>
                  <a:rPr lang="en-US" altLang="zh-CN" dirty="0"/>
                  <a:t>unigram precision is very easy to be over-confident about the quality of the machine translation. To overcome this, clipped count and modified precision were proposed.</a:t>
                </a:r>
              </a:p>
              <a:p>
                <a:r>
                  <a:rPr lang="en-US" altLang="zh-CN" dirty="0"/>
                  <a:t>For each word, </a:t>
                </a:r>
                <a14:m>
                  <m:oMath xmlns:m="http://schemas.openxmlformats.org/officeDocument/2006/math">
                    <m:r>
                      <a:rPr lang="en-US" altLang="zh-CN" i="1" dirty="0" smtClean="0">
                        <a:latin typeface="Cambria Math" panose="02040503050406030204" pitchFamily="18" charset="0"/>
                      </a:rPr>
                      <m:t>𝐶𝑜𝑢𝑛𝑡</m:t>
                    </m:r>
                    <m:r>
                      <a:rPr lang="en-US" altLang="zh-CN" b="0" i="1" dirty="0" smtClean="0">
                        <a:latin typeface="Cambria Math" panose="02040503050406030204" pitchFamily="18" charset="0"/>
                      </a:rPr>
                      <m:t>_</m:t>
                    </m:r>
                    <m:r>
                      <a:rPr lang="en-US" altLang="zh-CN" i="1" dirty="0" smtClean="0">
                        <a:latin typeface="Cambria Math" panose="02040503050406030204" pitchFamily="18" charset="0"/>
                      </a:rPr>
                      <m:t>𝑐𝑙𝑖𝑝</m:t>
                    </m:r>
                    <m:r>
                      <a:rPr lang="en-US" altLang="zh-CN" i="1" dirty="0" smtClean="0">
                        <a:latin typeface="Cambria Math" panose="02040503050406030204" pitchFamily="18" charset="0"/>
                      </a:rPr>
                      <m:t> = </m:t>
                    </m:r>
                    <m:r>
                      <m:rPr>
                        <m:sty m:val="p"/>
                      </m:rPr>
                      <a:rPr lang="en-US" altLang="zh-CN" i="1" dirty="0" smtClean="0">
                        <a:latin typeface="Cambria Math" panose="02040503050406030204" pitchFamily="18" charset="0"/>
                      </a:rPr>
                      <m:t>min</m:t>
                    </m:r>
                    <m:r>
                      <a:rPr lang="en-US" altLang="zh-CN" i="1" dirty="0" smtClean="0">
                        <a:latin typeface="Cambria Math" panose="02040503050406030204" pitchFamily="18" charset="0"/>
                      </a:rPr>
                      <m:t>⁡(</m:t>
                    </m:r>
                    <m:r>
                      <m:rPr>
                        <m:sty m:val="p"/>
                      </m:rPr>
                      <a:rPr lang="en-US" altLang="zh-CN" i="0" dirty="0" err="1" smtClean="0">
                        <a:latin typeface="Cambria Math" panose="02040503050406030204" pitchFamily="18" charset="0"/>
                      </a:rPr>
                      <m:t>Count</m:t>
                    </m:r>
                    <m:r>
                      <a:rPr lang="en-US" altLang="zh-CN" i="1" dirty="0" err="1" smtClean="0">
                        <a:latin typeface="Cambria Math" panose="02040503050406030204" pitchFamily="18" charset="0"/>
                      </a:rPr>
                      <m:t>,</m:t>
                    </m:r>
                    <m:r>
                      <m:rPr>
                        <m:sty m:val="p"/>
                      </m:rPr>
                      <a:rPr lang="en-US" altLang="zh-CN" b="0" i="0" dirty="0" err="1" smtClean="0">
                        <a:latin typeface="Cambria Math" panose="02040503050406030204" pitchFamily="18" charset="0"/>
                      </a:rPr>
                      <m:t>Max</m:t>
                    </m:r>
                    <m:r>
                      <a:rPr lang="en-US" altLang="zh-CN" b="0" i="1" dirty="0" smtClean="0">
                        <a:latin typeface="Cambria Math" panose="02040503050406030204" pitchFamily="18" charset="0"/>
                      </a:rPr>
                      <m:t>_</m:t>
                    </m:r>
                    <m:r>
                      <m:rPr>
                        <m:sty m:val="p"/>
                      </m:rPr>
                      <a:rPr lang="en-US" altLang="zh-CN" i="0" dirty="0" smtClean="0">
                        <a:latin typeface="Cambria Math" panose="02040503050406030204" pitchFamily="18" charset="0"/>
                      </a:rPr>
                      <m:t>Ref</m:t>
                    </m:r>
                    <m:r>
                      <a:rPr lang="en-US" altLang="zh-CN" b="0" i="1" dirty="0" smtClean="0">
                        <a:latin typeface="Cambria Math" panose="02040503050406030204" pitchFamily="18" charset="0"/>
                      </a:rPr>
                      <m:t>_</m:t>
                    </m:r>
                    <m:r>
                      <m:rPr>
                        <m:sty m:val="p"/>
                      </m:rPr>
                      <a:rPr lang="en-US" altLang="zh-CN" i="0" dirty="0" smtClean="0">
                        <a:latin typeface="Cambria Math" panose="02040503050406030204" pitchFamily="18" charset="0"/>
                      </a:rPr>
                      <m:t>Count</m:t>
                    </m:r>
                    <m:r>
                      <a:rPr lang="en-US" altLang="zh-CN" i="1" dirty="0" smtClean="0">
                        <a:latin typeface="Cambria Math" panose="02040503050406030204" pitchFamily="18" charset="0"/>
                      </a:rPr>
                      <m:t>)</m:t>
                    </m:r>
                  </m:oMath>
                </a14:m>
                <a:r>
                  <a:rPr lang="en-US" altLang="zh-CN" dirty="0"/>
                  <a:t>, counts the maximum number of times a word occurs in any single reference translation.</a:t>
                </a:r>
                <a:endParaRPr lang="zh-CN" altLang="en-US" dirty="0"/>
              </a:p>
            </p:txBody>
          </p:sp>
        </mc:Choice>
        <mc:Fallback xmlns="">
          <p:sp>
            <p:nvSpPr>
              <p:cNvPr id="3" name="内容占位符 2">
                <a:extLst>
                  <a:ext uri="{FF2B5EF4-FFF2-40B4-BE49-F238E27FC236}">
                    <a16:creationId xmlns:a16="http://schemas.microsoft.com/office/drawing/2014/main" id="{71054C5F-F346-4F75-BC40-5044BCB82C6B}"/>
                  </a:ext>
                </a:extLst>
              </p:cNvPr>
              <p:cNvSpPr>
                <a:spLocks noGrp="1" noRot="1" noChangeAspect="1" noMove="1" noResize="1" noEditPoints="1" noAdjustHandles="1" noChangeArrowheads="1" noChangeShapeType="1" noTextEdit="1"/>
              </p:cNvSpPr>
              <p:nvPr>
                <p:ph idx="1"/>
              </p:nvPr>
            </p:nvSpPr>
            <p:spPr>
              <a:xfrm>
                <a:off x="609600" y="1002217"/>
                <a:ext cx="10566400" cy="2773074"/>
              </a:xfrm>
              <a:blipFill>
                <a:blip r:embed="rId3"/>
                <a:stretch>
                  <a:fillRect l="-1082" t="-4091" b="-5455"/>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32AFC2FA-41F0-4B02-822E-2AD81F3507A7}"/>
              </a:ext>
            </a:extLst>
          </p:cNvPr>
          <p:cNvSpPr>
            <a:spLocks noGrp="1"/>
          </p:cNvSpPr>
          <p:nvPr>
            <p:ph type="sldNum" sz="quarter" idx="12"/>
          </p:nvPr>
        </p:nvSpPr>
        <p:spPr/>
        <p:txBody>
          <a:bodyPr/>
          <a:lstStyle/>
          <a:p>
            <a:fld id="{DC8BB421-126E-41CB-B73A-69D52E98CAE3}" type="slidenum">
              <a:rPr lang="zh-CN" altLang="en-US" smtClean="0"/>
              <a:t>88</a:t>
            </a:fld>
            <a:endParaRPr lang="zh-CN" altLang="en-US"/>
          </a:p>
        </p:txBody>
      </p:sp>
      <p:graphicFrame>
        <p:nvGraphicFramePr>
          <p:cNvPr id="5" name="表格 4">
            <a:extLst>
              <a:ext uri="{FF2B5EF4-FFF2-40B4-BE49-F238E27FC236}">
                <a16:creationId xmlns:a16="http://schemas.microsoft.com/office/drawing/2014/main" id="{B711D33D-A49C-4B27-82C3-BDD3A13C57CF}"/>
              </a:ext>
            </a:extLst>
          </p:cNvPr>
          <p:cNvGraphicFramePr>
            <a:graphicFrameLocks noGrp="1"/>
          </p:cNvGraphicFramePr>
          <p:nvPr>
            <p:extLst>
              <p:ext uri="{D42A27DB-BD31-4B8C-83A1-F6EECF244321}">
                <p14:modId xmlns:p14="http://schemas.microsoft.com/office/powerpoint/2010/main" val="2596805685"/>
              </p:ext>
            </p:extLst>
          </p:nvPr>
        </p:nvGraphicFramePr>
        <p:xfrm>
          <a:off x="6422098" y="3569783"/>
          <a:ext cx="4753902" cy="2286000"/>
        </p:xfrm>
        <a:graphic>
          <a:graphicData uri="http://schemas.openxmlformats.org/drawingml/2006/table">
            <a:tbl>
              <a:tblPr/>
              <a:tblGrid>
                <a:gridCol w="1584634">
                  <a:extLst>
                    <a:ext uri="{9D8B030D-6E8A-4147-A177-3AD203B41FA5}">
                      <a16:colId xmlns:a16="http://schemas.microsoft.com/office/drawing/2014/main" val="1486245779"/>
                    </a:ext>
                  </a:extLst>
                </a:gridCol>
                <a:gridCol w="1584634">
                  <a:extLst>
                    <a:ext uri="{9D8B030D-6E8A-4147-A177-3AD203B41FA5}">
                      <a16:colId xmlns:a16="http://schemas.microsoft.com/office/drawing/2014/main" val="3985704761"/>
                    </a:ext>
                  </a:extLst>
                </a:gridCol>
                <a:gridCol w="1584634">
                  <a:extLst>
                    <a:ext uri="{9D8B030D-6E8A-4147-A177-3AD203B41FA5}">
                      <a16:colId xmlns:a16="http://schemas.microsoft.com/office/drawing/2014/main" val="2648377721"/>
                    </a:ext>
                  </a:extLst>
                </a:gridCol>
              </a:tblGrid>
              <a:tr h="0">
                <a:tc>
                  <a:txBody>
                    <a:bodyPr/>
                    <a:lstStyle/>
                    <a:p>
                      <a:pPr algn="ctr" fontAlgn="t"/>
                      <a:r>
                        <a:rPr lang="en-US" sz="2000">
                          <a:solidFill>
                            <a:schemeClr val="tx1"/>
                          </a:solidFill>
                          <a:effectLst/>
                        </a:rPr>
                        <a:t>Unique Unigram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Clipped 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13762451"/>
                  </a:ext>
                </a:extLst>
              </a:tr>
              <a:tr h="0">
                <a:tc>
                  <a:txBody>
                    <a:bodyPr/>
                    <a:lstStyle/>
                    <a:p>
                      <a:pPr algn="ctr" fontAlgn="t"/>
                      <a:r>
                        <a:rPr lang="en-US" sz="2000" dirty="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3</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2</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046547398"/>
                  </a:ext>
                </a:extLst>
              </a:tr>
              <a:tr h="0">
                <a:tc>
                  <a:txBody>
                    <a:bodyPr/>
                    <a:lstStyle/>
                    <a:p>
                      <a:pPr algn="ctr" fontAlgn="t"/>
                      <a:r>
                        <a:rPr lang="en-US" sz="2000">
                          <a:solidFill>
                            <a:schemeClr val="tx1"/>
                          </a:solidFill>
                          <a:effectLst/>
                        </a:rPr>
                        <a:t>cat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2</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769625040"/>
                  </a:ext>
                </a:extLst>
              </a:tr>
              <a:tr h="0">
                <a:tc>
                  <a:txBody>
                    <a:bodyPr/>
                    <a:lstStyle/>
                    <a:p>
                      <a:pPr algn="ctr" fontAlgn="t"/>
                      <a:r>
                        <a:rPr lang="en-US" sz="2000">
                          <a:solidFill>
                            <a:schemeClr val="tx1"/>
                          </a:solidFill>
                          <a:effectLst/>
                        </a:rPr>
                        <a:t>on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21515050"/>
                  </a:ext>
                </a:extLst>
              </a:tr>
              <a:tr h="0">
                <a:tc>
                  <a:txBody>
                    <a:bodyPr/>
                    <a:lstStyle/>
                    <a:p>
                      <a:pPr algn="ctr" fontAlgn="t"/>
                      <a:r>
                        <a:rPr lang="en-US" sz="2000" dirty="0">
                          <a:solidFill>
                            <a:schemeClr val="tx1"/>
                          </a:solidFill>
                          <a:effectLst/>
                        </a:rPr>
                        <a:t>mat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872794404"/>
                  </a:ext>
                </a:extLst>
              </a:tr>
            </a:tbl>
          </a:graphicData>
        </a:graphic>
      </p:graphicFrame>
      <p:sp>
        <p:nvSpPr>
          <p:cNvPr id="6" name="文本框 5">
            <a:extLst>
              <a:ext uri="{FF2B5EF4-FFF2-40B4-BE49-F238E27FC236}">
                <a16:creationId xmlns:a16="http://schemas.microsoft.com/office/drawing/2014/main" id="{88138AAD-2697-4004-8E11-0115E404A10D}"/>
              </a:ext>
            </a:extLst>
          </p:cNvPr>
          <p:cNvSpPr txBox="1"/>
          <p:nvPr/>
        </p:nvSpPr>
        <p:spPr>
          <a:xfrm>
            <a:off x="1259867" y="3925786"/>
            <a:ext cx="4918364" cy="2554545"/>
          </a:xfrm>
          <a:prstGeom prst="rect">
            <a:avLst/>
          </a:prstGeom>
          <a:noFill/>
        </p:spPr>
        <p:txBody>
          <a:bodyPr wrap="square">
            <a:spAutoFit/>
          </a:bodyPr>
          <a:lstStyle/>
          <a:p>
            <a:pPr>
              <a:spcAft>
                <a:spcPts val="1800"/>
              </a:spcAft>
            </a:pPr>
            <a:r>
              <a:rPr lang="en-US" altLang="zh-CN" sz="2000" b="1" dirty="0">
                <a:solidFill>
                  <a:srgbClr val="0E419C"/>
                </a:solidFill>
              </a:rPr>
              <a:t>Example 1</a:t>
            </a:r>
          </a:p>
          <a:p>
            <a:pPr>
              <a:spcAft>
                <a:spcPts val="1800"/>
              </a:spcAft>
            </a:pPr>
            <a:r>
              <a:rPr lang="en-US" altLang="zh-CN" sz="2000" dirty="0"/>
              <a:t>Chinese: </a:t>
            </a:r>
            <a:r>
              <a:rPr lang="zh-CN" altLang="en-US" sz="2000" dirty="0"/>
              <a:t>猫坐在垫子上</a:t>
            </a:r>
          </a:p>
          <a:p>
            <a:pPr>
              <a:spcAft>
                <a:spcPts val="1800"/>
              </a:spcAft>
            </a:pPr>
            <a:r>
              <a:rPr lang="en-US" altLang="zh-CN" sz="2000" dirty="0"/>
              <a:t>Reference 1: the cat is on the mat</a:t>
            </a:r>
          </a:p>
          <a:p>
            <a:pPr>
              <a:spcAft>
                <a:spcPts val="1800"/>
              </a:spcAft>
            </a:pPr>
            <a:r>
              <a:rPr lang="en-US" altLang="zh-CN" sz="2000" dirty="0"/>
              <a:t>Reference 2: there is a cat on the mat</a:t>
            </a:r>
          </a:p>
          <a:p>
            <a:pPr>
              <a:spcAft>
                <a:spcPts val="1800"/>
              </a:spcAft>
            </a:pPr>
            <a:r>
              <a:rPr lang="en-US" altLang="zh-CN" sz="2000" dirty="0"/>
              <a:t>Candidate: the cat the cat on the mat</a:t>
            </a:r>
            <a:endParaRPr lang="zh-CN" altLang="en-US" sz="2000" dirty="0"/>
          </a:p>
        </p:txBody>
      </p:sp>
      <p:sp>
        <p:nvSpPr>
          <p:cNvPr id="8" name="文本框 7">
            <a:extLst>
              <a:ext uri="{FF2B5EF4-FFF2-40B4-BE49-F238E27FC236}">
                <a16:creationId xmlns:a16="http://schemas.microsoft.com/office/drawing/2014/main" id="{167B6CCD-55AD-4CFA-B816-7E5260842AE8}"/>
              </a:ext>
            </a:extLst>
          </p:cNvPr>
          <p:cNvSpPr txBox="1"/>
          <p:nvPr/>
        </p:nvSpPr>
        <p:spPr>
          <a:xfrm>
            <a:off x="7504547" y="6019691"/>
            <a:ext cx="3602181" cy="646331"/>
          </a:xfrm>
          <a:prstGeom prst="rect">
            <a:avLst/>
          </a:prstGeom>
          <a:noFill/>
        </p:spPr>
        <p:txBody>
          <a:bodyPr wrap="square">
            <a:spAutoFit/>
          </a:bodyPr>
          <a:lstStyle/>
          <a:p>
            <a:r>
              <a:rPr lang="en-US" altLang="zh-CN" dirty="0"/>
              <a:t>The unigram modified precision is 5/7 = 0.714 for example 1</a:t>
            </a:r>
            <a:endParaRPr lang="zh-CN" altLang="en-US" dirty="0"/>
          </a:p>
        </p:txBody>
      </p:sp>
    </p:spTree>
    <p:extLst>
      <p:ext uri="{BB962C8B-B14F-4D97-AF65-F5344CB8AC3E}">
        <p14:creationId xmlns:p14="http://schemas.microsoft.com/office/powerpoint/2010/main" val="425853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8F63B-E885-4959-AAFB-896D577992A5}"/>
              </a:ext>
            </a:extLst>
          </p:cNvPr>
          <p:cNvSpPr>
            <a:spLocks noGrp="1"/>
          </p:cNvSpPr>
          <p:nvPr>
            <p:ph type="title"/>
          </p:nvPr>
        </p:nvSpPr>
        <p:spPr/>
        <p:txBody>
          <a:bodyPr/>
          <a:lstStyle/>
          <a:p>
            <a:r>
              <a:rPr lang="en-US" altLang="zh-CN" dirty="0"/>
              <a:t>Modified BLEU – unigram case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054C5F-F346-4F75-BC40-5044BCB82C6B}"/>
                  </a:ext>
                </a:extLst>
              </p:cNvPr>
              <p:cNvSpPr>
                <a:spLocks noGrp="1"/>
              </p:cNvSpPr>
              <p:nvPr>
                <p:ph idx="1"/>
              </p:nvPr>
            </p:nvSpPr>
            <p:spPr>
              <a:xfrm>
                <a:off x="609600" y="1098088"/>
                <a:ext cx="9977120" cy="2773074"/>
              </a:xfrm>
            </p:spPr>
            <p:txBody>
              <a:bodyPr>
                <a:normAutofit lnSpcReduction="10000"/>
              </a:bodyPr>
              <a:lstStyle/>
              <a:p>
                <a:r>
                  <a:rPr lang="en-US" altLang="zh-CN" dirty="0"/>
                  <a:t>unigram precision is very easy to be over-confident about the quality of the machine translation. To overcome this, clipped count and modified precision were proposed.</a:t>
                </a:r>
              </a:p>
              <a:p>
                <a:r>
                  <a:rPr lang="en-US" altLang="zh-CN" dirty="0"/>
                  <a:t>For each word, </a:t>
                </a:r>
                <a14:m>
                  <m:oMath xmlns:m="http://schemas.openxmlformats.org/officeDocument/2006/math">
                    <m:r>
                      <a:rPr lang="en-US" altLang="zh-CN" i="1" dirty="0" smtClean="0">
                        <a:latin typeface="Cambria Math" panose="02040503050406030204" pitchFamily="18" charset="0"/>
                      </a:rPr>
                      <m:t>𝐶𝑜𝑢𝑛𝑡</m:t>
                    </m:r>
                    <m:r>
                      <a:rPr lang="en-US" altLang="zh-CN" b="0" i="1" dirty="0" smtClean="0">
                        <a:latin typeface="Cambria Math" panose="02040503050406030204" pitchFamily="18" charset="0"/>
                      </a:rPr>
                      <m:t>_</m:t>
                    </m:r>
                    <m:r>
                      <a:rPr lang="en-US" altLang="zh-CN" i="1" dirty="0" smtClean="0">
                        <a:latin typeface="Cambria Math" panose="02040503050406030204" pitchFamily="18" charset="0"/>
                      </a:rPr>
                      <m:t>𝑐𝑙𝑖𝑝</m:t>
                    </m:r>
                    <m:r>
                      <a:rPr lang="en-US" altLang="zh-CN" i="1" dirty="0" smtClean="0">
                        <a:latin typeface="Cambria Math" panose="02040503050406030204" pitchFamily="18" charset="0"/>
                      </a:rPr>
                      <m:t> = </m:t>
                    </m:r>
                    <m:r>
                      <m:rPr>
                        <m:sty m:val="p"/>
                      </m:rPr>
                      <a:rPr lang="en-US" altLang="zh-CN" i="1" dirty="0" smtClean="0">
                        <a:latin typeface="Cambria Math" panose="02040503050406030204" pitchFamily="18" charset="0"/>
                      </a:rPr>
                      <m:t>min</m:t>
                    </m:r>
                    <m:r>
                      <a:rPr lang="en-US" altLang="zh-CN" i="1" dirty="0" smtClean="0">
                        <a:latin typeface="Cambria Math" panose="02040503050406030204" pitchFamily="18" charset="0"/>
                      </a:rPr>
                      <m:t>⁡(</m:t>
                    </m:r>
                    <m:r>
                      <m:rPr>
                        <m:sty m:val="p"/>
                      </m:rPr>
                      <a:rPr lang="en-US" altLang="zh-CN" i="0" dirty="0" err="1" smtClean="0">
                        <a:latin typeface="Cambria Math" panose="02040503050406030204" pitchFamily="18" charset="0"/>
                      </a:rPr>
                      <m:t>Count</m:t>
                    </m:r>
                    <m:r>
                      <a:rPr lang="en-US" altLang="zh-CN" i="1" dirty="0" err="1" smtClean="0">
                        <a:latin typeface="Cambria Math" panose="02040503050406030204" pitchFamily="18" charset="0"/>
                      </a:rPr>
                      <m:t>,</m:t>
                    </m:r>
                    <m:r>
                      <m:rPr>
                        <m:sty m:val="p"/>
                      </m:rPr>
                      <a:rPr lang="en-US" altLang="zh-CN" b="0" i="0" dirty="0" err="1" smtClean="0">
                        <a:latin typeface="Cambria Math" panose="02040503050406030204" pitchFamily="18" charset="0"/>
                      </a:rPr>
                      <m:t>Max</m:t>
                    </m:r>
                    <m:r>
                      <a:rPr lang="en-US" altLang="zh-CN" b="0" i="1" dirty="0" smtClean="0">
                        <a:latin typeface="Cambria Math" panose="02040503050406030204" pitchFamily="18" charset="0"/>
                      </a:rPr>
                      <m:t>_</m:t>
                    </m:r>
                    <m:r>
                      <m:rPr>
                        <m:sty m:val="p"/>
                      </m:rPr>
                      <a:rPr lang="en-US" altLang="zh-CN" i="0" dirty="0" smtClean="0">
                        <a:latin typeface="Cambria Math" panose="02040503050406030204" pitchFamily="18" charset="0"/>
                      </a:rPr>
                      <m:t>Ref</m:t>
                    </m:r>
                    <m:r>
                      <a:rPr lang="en-US" altLang="zh-CN" b="0" i="1" dirty="0" smtClean="0">
                        <a:latin typeface="Cambria Math" panose="02040503050406030204" pitchFamily="18" charset="0"/>
                      </a:rPr>
                      <m:t>_</m:t>
                    </m:r>
                    <m:r>
                      <m:rPr>
                        <m:sty m:val="p"/>
                      </m:rPr>
                      <a:rPr lang="en-US" altLang="zh-CN" i="0" dirty="0" smtClean="0">
                        <a:latin typeface="Cambria Math" panose="02040503050406030204" pitchFamily="18" charset="0"/>
                      </a:rPr>
                      <m:t>Count</m:t>
                    </m:r>
                    <m:r>
                      <a:rPr lang="en-US" altLang="zh-CN" i="1" dirty="0" smtClean="0">
                        <a:latin typeface="Cambria Math" panose="02040503050406030204" pitchFamily="18" charset="0"/>
                      </a:rPr>
                      <m:t>)</m:t>
                    </m:r>
                  </m:oMath>
                </a14:m>
                <a:r>
                  <a:rPr lang="en-US" altLang="zh-CN" dirty="0"/>
                  <a:t>, counts the maximum number of times a word occurs in any single reference translation.</a:t>
                </a:r>
                <a:endParaRPr lang="zh-CN" altLang="en-US" dirty="0"/>
              </a:p>
            </p:txBody>
          </p:sp>
        </mc:Choice>
        <mc:Fallback xmlns="">
          <p:sp>
            <p:nvSpPr>
              <p:cNvPr id="3" name="内容占位符 2">
                <a:extLst>
                  <a:ext uri="{FF2B5EF4-FFF2-40B4-BE49-F238E27FC236}">
                    <a16:creationId xmlns:a16="http://schemas.microsoft.com/office/drawing/2014/main" id="{71054C5F-F346-4F75-BC40-5044BCB82C6B}"/>
                  </a:ext>
                </a:extLst>
              </p:cNvPr>
              <p:cNvSpPr>
                <a:spLocks noGrp="1" noRot="1" noChangeAspect="1" noMove="1" noResize="1" noEditPoints="1" noAdjustHandles="1" noChangeArrowheads="1" noChangeShapeType="1" noTextEdit="1"/>
              </p:cNvSpPr>
              <p:nvPr>
                <p:ph idx="1"/>
              </p:nvPr>
            </p:nvSpPr>
            <p:spPr>
              <a:xfrm>
                <a:off x="609600" y="1098088"/>
                <a:ext cx="9977120" cy="2773074"/>
              </a:xfrm>
              <a:blipFill>
                <a:blip r:embed="rId3"/>
                <a:stretch>
                  <a:fillRect l="-1145" t="-4110" r="-382" b="-593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32AFC2FA-41F0-4B02-822E-2AD81F3507A7}"/>
              </a:ext>
            </a:extLst>
          </p:cNvPr>
          <p:cNvSpPr>
            <a:spLocks noGrp="1"/>
          </p:cNvSpPr>
          <p:nvPr>
            <p:ph type="sldNum" sz="quarter" idx="12"/>
          </p:nvPr>
        </p:nvSpPr>
        <p:spPr/>
        <p:txBody>
          <a:bodyPr/>
          <a:lstStyle/>
          <a:p>
            <a:fld id="{DC8BB421-126E-41CB-B73A-69D52E98CAE3}" type="slidenum">
              <a:rPr lang="zh-CN" altLang="en-US" smtClean="0"/>
              <a:t>89</a:t>
            </a:fld>
            <a:endParaRPr lang="zh-CN" altLang="en-US"/>
          </a:p>
        </p:txBody>
      </p:sp>
      <p:graphicFrame>
        <p:nvGraphicFramePr>
          <p:cNvPr id="5" name="表格 4">
            <a:extLst>
              <a:ext uri="{FF2B5EF4-FFF2-40B4-BE49-F238E27FC236}">
                <a16:creationId xmlns:a16="http://schemas.microsoft.com/office/drawing/2014/main" id="{B711D33D-A49C-4B27-82C3-BDD3A13C57CF}"/>
              </a:ext>
            </a:extLst>
          </p:cNvPr>
          <p:cNvGraphicFramePr>
            <a:graphicFrameLocks noGrp="1"/>
          </p:cNvGraphicFramePr>
          <p:nvPr>
            <p:extLst>
              <p:ext uri="{D42A27DB-BD31-4B8C-83A1-F6EECF244321}">
                <p14:modId xmlns:p14="http://schemas.microsoft.com/office/powerpoint/2010/main" val="2533372571"/>
              </p:ext>
            </p:extLst>
          </p:nvPr>
        </p:nvGraphicFramePr>
        <p:xfrm>
          <a:off x="6828498" y="4132768"/>
          <a:ext cx="4753902" cy="1097280"/>
        </p:xfrm>
        <a:graphic>
          <a:graphicData uri="http://schemas.openxmlformats.org/drawingml/2006/table">
            <a:tbl>
              <a:tblPr/>
              <a:tblGrid>
                <a:gridCol w="1584634">
                  <a:extLst>
                    <a:ext uri="{9D8B030D-6E8A-4147-A177-3AD203B41FA5}">
                      <a16:colId xmlns:a16="http://schemas.microsoft.com/office/drawing/2014/main" val="1486245779"/>
                    </a:ext>
                  </a:extLst>
                </a:gridCol>
                <a:gridCol w="1584634">
                  <a:extLst>
                    <a:ext uri="{9D8B030D-6E8A-4147-A177-3AD203B41FA5}">
                      <a16:colId xmlns:a16="http://schemas.microsoft.com/office/drawing/2014/main" val="3985704761"/>
                    </a:ext>
                  </a:extLst>
                </a:gridCol>
                <a:gridCol w="1584634">
                  <a:extLst>
                    <a:ext uri="{9D8B030D-6E8A-4147-A177-3AD203B41FA5}">
                      <a16:colId xmlns:a16="http://schemas.microsoft.com/office/drawing/2014/main" val="2648377721"/>
                    </a:ext>
                  </a:extLst>
                </a:gridCol>
              </a:tblGrid>
              <a:tr h="0">
                <a:tc>
                  <a:txBody>
                    <a:bodyPr/>
                    <a:lstStyle/>
                    <a:p>
                      <a:pPr algn="ctr" fontAlgn="t"/>
                      <a:r>
                        <a:rPr lang="en-US" sz="2000">
                          <a:solidFill>
                            <a:schemeClr val="tx1"/>
                          </a:solidFill>
                          <a:effectLst/>
                        </a:rPr>
                        <a:t>Unique Unigram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Clipped 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13762451"/>
                  </a:ext>
                </a:extLst>
              </a:tr>
              <a:tr h="0">
                <a:tc>
                  <a:txBody>
                    <a:bodyPr/>
                    <a:lstStyle/>
                    <a:p>
                      <a:pPr algn="ctr" fontAlgn="t"/>
                      <a:r>
                        <a:rPr lang="en-US" sz="2000">
                          <a:solidFill>
                            <a:schemeClr val="tx1"/>
                          </a:solidFill>
                          <a:effectLst/>
                        </a:rPr>
                        <a:t>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8</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2</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046547398"/>
                  </a:ext>
                </a:extLst>
              </a:tr>
            </a:tbl>
          </a:graphicData>
        </a:graphic>
      </p:graphicFrame>
      <p:sp>
        <p:nvSpPr>
          <p:cNvPr id="8" name="文本框 7">
            <a:extLst>
              <a:ext uri="{FF2B5EF4-FFF2-40B4-BE49-F238E27FC236}">
                <a16:creationId xmlns:a16="http://schemas.microsoft.com/office/drawing/2014/main" id="{167B6CCD-55AD-4CFA-B816-7E5260842AE8}"/>
              </a:ext>
            </a:extLst>
          </p:cNvPr>
          <p:cNvSpPr txBox="1"/>
          <p:nvPr/>
        </p:nvSpPr>
        <p:spPr>
          <a:xfrm>
            <a:off x="7687427" y="5555742"/>
            <a:ext cx="3602181" cy="646331"/>
          </a:xfrm>
          <a:prstGeom prst="rect">
            <a:avLst/>
          </a:prstGeom>
          <a:noFill/>
        </p:spPr>
        <p:txBody>
          <a:bodyPr wrap="square">
            <a:spAutoFit/>
          </a:bodyPr>
          <a:lstStyle/>
          <a:p>
            <a:r>
              <a:rPr lang="en-US" altLang="zh-CN" dirty="0"/>
              <a:t>The unigram modified precision is 2/8 = 0.25 for example 2</a:t>
            </a:r>
            <a:endParaRPr lang="zh-CN" altLang="en-US" dirty="0"/>
          </a:p>
        </p:txBody>
      </p:sp>
      <p:sp>
        <p:nvSpPr>
          <p:cNvPr id="9" name="文本框 8">
            <a:extLst>
              <a:ext uri="{FF2B5EF4-FFF2-40B4-BE49-F238E27FC236}">
                <a16:creationId xmlns:a16="http://schemas.microsoft.com/office/drawing/2014/main" id="{0076D322-F63D-425E-9AFD-FBEDAFCCA8FB}"/>
              </a:ext>
            </a:extLst>
          </p:cNvPr>
          <p:cNvSpPr txBox="1"/>
          <p:nvPr/>
        </p:nvSpPr>
        <p:spPr>
          <a:xfrm>
            <a:off x="902392" y="4082170"/>
            <a:ext cx="5195455" cy="1938992"/>
          </a:xfrm>
          <a:prstGeom prst="rect">
            <a:avLst/>
          </a:prstGeom>
          <a:noFill/>
        </p:spPr>
        <p:txBody>
          <a:bodyPr wrap="square">
            <a:spAutoFit/>
          </a:bodyPr>
          <a:lstStyle/>
          <a:p>
            <a:pPr>
              <a:spcAft>
                <a:spcPts val="600"/>
              </a:spcAft>
            </a:pPr>
            <a:r>
              <a:rPr lang="en-US" altLang="zh-CN" sz="2000" b="1" dirty="0">
                <a:solidFill>
                  <a:srgbClr val="0E419C"/>
                </a:solidFill>
              </a:rPr>
              <a:t>Example 2</a:t>
            </a:r>
          </a:p>
          <a:p>
            <a:pPr>
              <a:spcAft>
                <a:spcPts val="600"/>
              </a:spcAft>
            </a:pPr>
            <a:r>
              <a:rPr lang="en-US" altLang="zh-CN" sz="2000" dirty="0"/>
              <a:t>Chinese: </a:t>
            </a:r>
            <a:r>
              <a:rPr lang="zh-CN" altLang="en-US" sz="2000" dirty="0"/>
              <a:t>猫坐在垫子上</a:t>
            </a:r>
          </a:p>
          <a:p>
            <a:pPr>
              <a:spcAft>
                <a:spcPts val="600"/>
              </a:spcAft>
            </a:pPr>
            <a:r>
              <a:rPr lang="en-US" altLang="zh-CN" sz="2000" dirty="0"/>
              <a:t>Reference 1: the cat is on the mat</a:t>
            </a:r>
          </a:p>
          <a:p>
            <a:pPr>
              <a:spcAft>
                <a:spcPts val="600"/>
              </a:spcAft>
            </a:pPr>
            <a:r>
              <a:rPr lang="en-US" altLang="zh-CN" sz="2000" dirty="0"/>
              <a:t>Reference 2: there is a cat on the mat</a:t>
            </a:r>
          </a:p>
          <a:p>
            <a:pPr>
              <a:spcAft>
                <a:spcPts val="600"/>
              </a:spcAft>
            </a:pPr>
            <a:r>
              <a:rPr lang="en-US" altLang="zh-CN" sz="2000" dirty="0"/>
              <a:t>Candidate: the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endParaRPr lang="zh-CN" altLang="en-US" sz="2000" dirty="0"/>
          </a:p>
        </p:txBody>
      </p:sp>
    </p:spTree>
    <p:extLst>
      <p:ext uri="{BB962C8B-B14F-4D97-AF65-F5344CB8AC3E}">
        <p14:creationId xmlns:p14="http://schemas.microsoft.com/office/powerpoint/2010/main" val="302939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9204-159C-40C0-9644-87822F5F912D}"/>
              </a:ext>
            </a:extLst>
          </p:cNvPr>
          <p:cNvSpPr>
            <a:spLocks noGrp="1"/>
          </p:cNvSpPr>
          <p:nvPr>
            <p:ph type="title"/>
          </p:nvPr>
        </p:nvSpPr>
        <p:spPr/>
        <p:txBody>
          <a:bodyPr/>
          <a:lstStyle/>
          <a:p>
            <a:r>
              <a:rPr lang="en-US" altLang="zh-CN" dirty="0"/>
              <a:t>Recent</a:t>
            </a:r>
            <a:r>
              <a:rPr lang="zh-CN" altLang="en-US" dirty="0"/>
              <a:t> </a:t>
            </a:r>
            <a:r>
              <a:rPr lang="en-US" altLang="zh-CN" dirty="0"/>
              <a:t>development</a:t>
            </a:r>
            <a:r>
              <a:rPr lang="zh-CN" altLang="en-US" dirty="0"/>
              <a:t> </a:t>
            </a:r>
            <a:r>
              <a:rPr lang="en-US" altLang="zh-CN" dirty="0"/>
              <a:t>on</a:t>
            </a:r>
            <a:r>
              <a:rPr lang="zh-CN" altLang="en-US" dirty="0"/>
              <a:t> </a:t>
            </a:r>
            <a:r>
              <a:rPr lang="en-US" altLang="zh-CN" dirty="0"/>
              <a:t>learning MT models</a:t>
            </a:r>
            <a:endParaRPr lang="zh-CN" altLang="en-US" dirty="0"/>
          </a:p>
        </p:txBody>
      </p:sp>
      <p:sp>
        <p:nvSpPr>
          <p:cNvPr id="3" name="内容占位符 2">
            <a:extLst>
              <a:ext uri="{FF2B5EF4-FFF2-40B4-BE49-F238E27FC236}">
                <a16:creationId xmlns:a16="http://schemas.microsoft.com/office/drawing/2014/main" id="{DA09B919-8466-4E9F-8B64-546CD44D21E4}"/>
              </a:ext>
            </a:extLst>
          </p:cNvPr>
          <p:cNvSpPr>
            <a:spLocks noGrp="1"/>
          </p:cNvSpPr>
          <p:nvPr>
            <p:ph idx="1"/>
          </p:nvPr>
        </p:nvSpPr>
        <p:spPr>
          <a:xfrm>
            <a:off x="501230" y="1287779"/>
            <a:ext cx="8696957" cy="4869181"/>
          </a:xfrm>
        </p:spPr>
        <p:txBody>
          <a:bodyPr>
            <a:noAutofit/>
          </a:bodyPr>
          <a:lstStyle/>
          <a:p>
            <a:pPr>
              <a:spcAft>
                <a:spcPts val="600"/>
              </a:spcAft>
            </a:pPr>
            <a:r>
              <a:rPr lang="en-US" altLang="zh-CN" dirty="0"/>
              <a:t>Statistical Machine Translation</a:t>
            </a:r>
          </a:p>
          <a:p>
            <a:pPr lvl="1">
              <a:spcAft>
                <a:spcPts val="600"/>
              </a:spcAft>
            </a:pPr>
            <a:r>
              <a:rPr lang="en-US" altLang="zh-CN" dirty="0"/>
              <a:t>1980s: IBM</a:t>
            </a:r>
          </a:p>
          <a:p>
            <a:pPr lvl="1">
              <a:spcAft>
                <a:spcPts val="600"/>
              </a:spcAft>
            </a:pPr>
            <a:r>
              <a:rPr lang="en-US" altLang="zh-CN" dirty="0"/>
              <a:t>1990s: increased research</a:t>
            </a:r>
          </a:p>
          <a:p>
            <a:pPr lvl="1">
              <a:spcAft>
                <a:spcPts val="600"/>
              </a:spcAft>
            </a:pPr>
            <a:r>
              <a:rPr lang="en-US" altLang="zh-CN" dirty="0"/>
              <a:t>Mid 2000s: Phrase-Based MT (Moses, Google)</a:t>
            </a:r>
          </a:p>
          <a:p>
            <a:pPr lvl="1">
              <a:spcAft>
                <a:spcPts val="600"/>
              </a:spcAft>
            </a:pPr>
            <a:r>
              <a:rPr lang="en-US" altLang="zh-CN" dirty="0"/>
              <a:t>Around 2010: commercial viability</a:t>
            </a:r>
          </a:p>
          <a:p>
            <a:pPr>
              <a:spcAft>
                <a:spcPts val="600"/>
              </a:spcAft>
            </a:pPr>
            <a:r>
              <a:rPr lang="en-US" altLang="zh-CN" dirty="0"/>
              <a:t>Neural Machine Translation</a:t>
            </a:r>
          </a:p>
          <a:p>
            <a:pPr lvl="1">
              <a:spcAft>
                <a:spcPts val="600"/>
              </a:spcAft>
            </a:pPr>
            <a:r>
              <a:rPr lang="en-US" altLang="zh-CN" dirty="0"/>
              <a:t>Late 2000s: neural models for computer vision</a:t>
            </a:r>
          </a:p>
          <a:p>
            <a:pPr lvl="1">
              <a:spcAft>
                <a:spcPts val="600"/>
              </a:spcAft>
            </a:pPr>
            <a:r>
              <a:rPr lang="en-US" altLang="zh-CN" dirty="0"/>
              <a:t>Since mid 2010s: neural models for machine translation</a:t>
            </a:r>
          </a:p>
          <a:p>
            <a:pPr lvl="1">
              <a:spcAft>
                <a:spcPts val="600"/>
              </a:spcAft>
            </a:pPr>
            <a:r>
              <a:rPr lang="en-US" altLang="zh-CN" dirty="0"/>
              <a:t>2016: Neural machine translation the new state of the art</a:t>
            </a:r>
          </a:p>
        </p:txBody>
      </p:sp>
      <p:sp>
        <p:nvSpPr>
          <p:cNvPr id="4" name="灯片编号占位符 3">
            <a:extLst>
              <a:ext uri="{FF2B5EF4-FFF2-40B4-BE49-F238E27FC236}">
                <a16:creationId xmlns:a16="http://schemas.microsoft.com/office/drawing/2014/main" id="{D4070CB2-0F6F-414E-AFD2-AC7C85720B4A}"/>
              </a:ext>
            </a:extLst>
          </p:cNvPr>
          <p:cNvSpPr>
            <a:spLocks noGrp="1"/>
          </p:cNvSpPr>
          <p:nvPr>
            <p:ph type="sldNum" sz="quarter" idx="12"/>
          </p:nvPr>
        </p:nvSpPr>
        <p:spPr/>
        <p:txBody>
          <a:bodyPr/>
          <a:lstStyle/>
          <a:p>
            <a:fld id="{DC8BB421-126E-41CB-B73A-69D52E98CAE3}" type="slidenum">
              <a:rPr lang="zh-CN" altLang="en-US" smtClean="0"/>
              <a:t>9</a:t>
            </a:fld>
            <a:endParaRPr lang="zh-CN" altLang="en-US"/>
          </a:p>
        </p:txBody>
      </p:sp>
      <p:pic>
        <p:nvPicPr>
          <p:cNvPr id="5" name="Picture 6">
            <a:extLst>
              <a:ext uri="{FF2B5EF4-FFF2-40B4-BE49-F238E27FC236}">
                <a16:creationId xmlns:a16="http://schemas.microsoft.com/office/drawing/2014/main" id="{6F837F79-CC83-4F19-A68B-07D52BF8C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397" y="4007134"/>
            <a:ext cx="1830332" cy="26095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320DA99A-95DD-449E-B374-A5F883E0E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8397" y="1287779"/>
            <a:ext cx="1825103" cy="260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5800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9C60D-3859-4837-B137-61DF276ACB9B}"/>
              </a:ext>
            </a:extLst>
          </p:cNvPr>
          <p:cNvSpPr>
            <a:spLocks noGrp="1"/>
          </p:cNvSpPr>
          <p:nvPr>
            <p:ph type="title"/>
          </p:nvPr>
        </p:nvSpPr>
        <p:spPr/>
        <p:txBody>
          <a:bodyPr/>
          <a:lstStyle/>
          <a:p>
            <a:r>
              <a:rPr lang="en-US" altLang="zh-CN" dirty="0"/>
              <a:t>BLEU – bigram case</a:t>
            </a:r>
            <a:endParaRPr lang="zh-CN" altLang="en-US" dirty="0"/>
          </a:p>
        </p:txBody>
      </p:sp>
      <p:sp>
        <p:nvSpPr>
          <p:cNvPr id="3" name="内容占位符 2">
            <a:extLst>
              <a:ext uri="{FF2B5EF4-FFF2-40B4-BE49-F238E27FC236}">
                <a16:creationId xmlns:a16="http://schemas.microsoft.com/office/drawing/2014/main" id="{B8D5CED2-8A8A-4569-AE5C-06755D4C3D58}"/>
              </a:ext>
            </a:extLst>
          </p:cNvPr>
          <p:cNvSpPr>
            <a:spLocks noGrp="1"/>
          </p:cNvSpPr>
          <p:nvPr>
            <p:ph idx="1"/>
          </p:nvPr>
        </p:nvSpPr>
        <p:spPr>
          <a:xfrm>
            <a:off x="5654470" y="1002912"/>
            <a:ext cx="6232729" cy="1601743"/>
          </a:xfrm>
        </p:spPr>
        <p:txBody>
          <a:bodyPr>
            <a:normAutofit/>
          </a:bodyPr>
          <a:lstStyle/>
          <a:p>
            <a:r>
              <a:rPr lang="en-US" altLang="zh-CN" sz="2400" dirty="0"/>
              <a:t>compute the </a:t>
            </a:r>
            <a:r>
              <a:rPr lang="en-US" altLang="zh-CN" sz="2400" dirty="0">
                <a:solidFill>
                  <a:srgbClr val="0E419C"/>
                </a:solidFill>
              </a:rPr>
              <a:t>bigram</a:t>
            </a:r>
            <a:r>
              <a:rPr lang="en-US" altLang="zh-CN" sz="2400" dirty="0"/>
              <a:t> precision for example 1. All the </a:t>
            </a:r>
            <a:r>
              <a:rPr lang="en-US" altLang="zh-CN" sz="2400" dirty="0">
                <a:solidFill>
                  <a:srgbClr val="0E419C"/>
                </a:solidFill>
              </a:rPr>
              <a:t>bigrams</a:t>
            </a:r>
            <a:r>
              <a:rPr lang="en-US" altLang="zh-CN" sz="2400" dirty="0"/>
              <a:t> in the candidate sentences have shown in the reference sentences.</a:t>
            </a:r>
            <a:endParaRPr lang="zh-CN" altLang="en-US" sz="2400" dirty="0"/>
          </a:p>
        </p:txBody>
      </p:sp>
      <p:sp>
        <p:nvSpPr>
          <p:cNvPr id="4" name="灯片编号占位符 3">
            <a:extLst>
              <a:ext uri="{FF2B5EF4-FFF2-40B4-BE49-F238E27FC236}">
                <a16:creationId xmlns:a16="http://schemas.microsoft.com/office/drawing/2014/main" id="{45A1CC80-06EE-4C0A-992A-16458AEEC3AC}"/>
              </a:ext>
            </a:extLst>
          </p:cNvPr>
          <p:cNvSpPr>
            <a:spLocks noGrp="1"/>
          </p:cNvSpPr>
          <p:nvPr>
            <p:ph type="sldNum" sz="quarter" idx="12"/>
          </p:nvPr>
        </p:nvSpPr>
        <p:spPr/>
        <p:txBody>
          <a:bodyPr/>
          <a:lstStyle/>
          <a:p>
            <a:fld id="{DC8BB421-126E-41CB-B73A-69D52E98CAE3}" type="slidenum">
              <a:rPr lang="zh-CN" altLang="en-US" smtClean="0"/>
              <a:t>90</a:t>
            </a:fld>
            <a:endParaRPr lang="zh-CN" altLang="en-US"/>
          </a:p>
        </p:txBody>
      </p:sp>
      <p:sp>
        <p:nvSpPr>
          <p:cNvPr id="5" name="文本框 4">
            <a:extLst>
              <a:ext uri="{FF2B5EF4-FFF2-40B4-BE49-F238E27FC236}">
                <a16:creationId xmlns:a16="http://schemas.microsoft.com/office/drawing/2014/main" id="{09E7FFAD-1EA0-4F55-A259-614BC9DF68B5}"/>
              </a:ext>
            </a:extLst>
          </p:cNvPr>
          <p:cNvSpPr txBox="1"/>
          <p:nvPr/>
        </p:nvSpPr>
        <p:spPr>
          <a:xfrm>
            <a:off x="658813" y="1067842"/>
            <a:ext cx="4918364" cy="2554545"/>
          </a:xfrm>
          <a:prstGeom prst="rect">
            <a:avLst/>
          </a:prstGeom>
          <a:noFill/>
        </p:spPr>
        <p:txBody>
          <a:bodyPr wrap="square">
            <a:spAutoFit/>
          </a:bodyPr>
          <a:lstStyle/>
          <a:p>
            <a:pPr>
              <a:spcAft>
                <a:spcPts val="1800"/>
              </a:spcAft>
            </a:pPr>
            <a:r>
              <a:rPr lang="en-US" altLang="zh-CN" sz="2000" b="1" dirty="0">
                <a:solidFill>
                  <a:srgbClr val="0E419C"/>
                </a:solidFill>
              </a:rPr>
              <a:t>Example 1</a:t>
            </a:r>
          </a:p>
          <a:p>
            <a:pPr>
              <a:spcAft>
                <a:spcPts val="1800"/>
              </a:spcAft>
            </a:pPr>
            <a:r>
              <a:rPr lang="en-US" altLang="zh-CN" sz="2000" dirty="0"/>
              <a:t>Chinese: </a:t>
            </a:r>
            <a:r>
              <a:rPr lang="zh-CN" altLang="en-US" sz="2000" dirty="0"/>
              <a:t>猫坐在垫子上</a:t>
            </a:r>
          </a:p>
          <a:p>
            <a:pPr>
              <a:spcAft>
                <a:spcPts val="1800"/>
              </a:spcAft>
            </a:pPr>
            <a:r>
              <a:rPr lang="en-US" altLang="zh-CN" sz="2000" dirty="0"/>
              <a:t>Reference 1: the cat is on the mat</a:t>
            </a:r>
          </a:p>
          <a:p>
            <a:pPr>
              <a:spcAft>
                <a:spcPts val="1800"/>
              </a:spcAft>
            </a:pPr>
            <a:r>
              <a:rPr lang="en-US" altLang="zh-CN" sz="2000" dirty="0"/>
              <a:t>Reference 2: there is a cat on the mat</a:t>
            </a:r>
          </a:p>
          <a:p>
            <a:pPr>
              <a:spcAft>
                <a:spcPts val="1800"/>
              </a:spcAft>
            </a:pPr>
            <a:r>
              <a:rPr lang="en-US" altLang="zh-CN" sz="2000" dirty="0"/>
              <a:t>Candidate: the cat the cat on the mat</a:t>
            </a:r>
            <a:endParaRPr lang="zh-CN" altLang="en-US" sz="2000" dirty="0"/>
          </a:p>
        </p:txBody>
      </p:sp>
      <p:sp>
        <p:nvSpPr>
          <p:cNvPr id="13" name="箭头: 右 12">
            <a:extLst>
              <a:ext uri="{FF2B5EF4-FFF2-40B4-BE49-F238E27FC236}">
                <a16:creationId xmlns:a16="http://schemas.microsoft.com/office/drawing/2014/main" id="{D92FE609-F286-4C8B-B1D9-6D4DF2012D72}"/>
              </a:ext>
            </a:extLst>
          </p:cNvPr>
          <p:cNvSpPr/>
          <p:nvPr/>
        </p:nvSpPr>
        <p:spPr>
          <a:xfrm>
            <a:off x="5654470" y="4862945"/>
            <a:ext cx="1106548" cy="512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52293C34-22B0-45E1-89A8-8DEE013F8B07}"/>
              </a:ext>
            </a:extLst>
          </p:cNvPr>
          <p:cNvSpPr txBox="1"/>
          <p:nvPr/>
        </p:nvSpPr>
        <p:spPr>
          <a:xfrm>
            <a:off x="7109199" y="5015547"/>
            <a:ext cx="4736438" cy="1477328"/>
          </a:xfrm>
          <a:prstGeom prst="rect">
            <a:avLst/>
          </a:prstGeom>
          <a:noFill/>
        </p:spPr>
        <p:txBody>
          <a:bodyPr wrap="square">
            <a:spAutoFit/>
          </a:bodyPr>
          <a:lstStyle/>
          <a:p>
            <a:pPr marL="285750" indent="-285750">
              <a:buFont typeface="Arial" panose="020B0604020202020204" pitchFamily="34" charset="0"/>
              <a:buChar char="•"/>
            </a:pPr>
            <a:r>
              <a:rPr lang="en-US" altLang="zh-CN" dirty="0"/>
              <a:t>The total number of counts for the unique </a:t>
            </a:r>
            <a:r>
              <a:rPr lang="en-US" altLang="zh-CN" sz="1800" dirty="0">
                <a:solidFill>
                  <a:srgbClr val="0E419C"/>
                </a:solidFill>
              </a:rPr>
              <a:t>bigrams</a:t>
            </a:r>
            <a:r>
              <a:rPr lang="en-US" altLang="zh-CN" dirty="0"/>
              <a:t> in the candidate sentence is 6</a:t>
            </a:r>
          </a:p>
          <a:p>
            <a:pPr marL="285750" indent="-285750">
              <a:buFont typeface="Arial" panose="020B0604020202020204" pitchFamily="34" charset="0"/>
              <a:buChar char="•"/>
            </a:pPr>
            <a:r>
              <a:rPr lang="en-US" altLang="zh-CN" dirty="0"/>
              <a:t>the total number of </a:t>
            </a:r>
            <a:r>
              <a:rPr lang="en-US" altLang="zh-CN" sz="1800" dirty="0">
                <a:solidFill>
                  <a:srgbClr val="0E419C"/>
                </a:solidFill>
              </a:rPr>
              <a:t>bigrams</a:t>
            </a:r>
            <a:r>
              <a:rPr lang="en-US" altLang="zh-CN" dirty="0"/>
              <a:t> in the candidate sentence is 5. </a:t>
            </a:r>
          </a:p>
          <a:p>
            <a:pPr marL="285750" indent="-285750">
              <a:buFont typeface="Arial" panose="020B0604020202020204" pitchFamily="34" charset="0"/>
              <a:buChar char="•"/>
            </a:pPr>
            <a:r>
              <a:rPr lang="en-US" altLang="zh-CN" dirty="0"/>
              <a:t>The </a:t>
            </a:r>
            <a:r>
              <a:rPr lang="en-US" altLang="zh-CN" sz="1800" dirty="0">
                <a:solidFill>
                  <a:srgbClr val="0E419C"/>
                </a:solidFill>
              </a:rPr>
              <a:t>bigram</a:t>
            </a:r>
            <a:r>
              <a:rPr lang="en-US" altLang="zh-CN" dirty="0"/>
              <a:t> precision is 5/6 = 0.833</a:t>
            </a:r>
          </a:p>
        </p:txBody>
      </p:sp>
      <p:graphicFrame>
        <p:nvGraphicFramePr>
          <p:cNvPr id="6" name="表格 5">
            <a:extLst>
              <a:ext uri="{FF2B5EF4-FFF2-40B4-BE49-F238E27FC236}">
                <a16:creationId xmlns:a16="http://schemas.microsoft.com/office/drawing/2014/main" id="{81FA5812-D29A-44B5-96F8-CC726AC0A132}"/>
              </a:ext>
            </a:extLst>
          </p:cNvPr>
          <p:cNvGraphicFramePr>
            <a:graphicFrameLocks noGrp="1"/>
          </p:cNvGraphicFramePr>
          <p:nvPr>
            <p:extLst>
              <p:ext uri="{D42A27DB-BD31-4B8C-83A1-F6EECF244321}">
                <p14:modId xmlns:p14="http://schemas.microsoft.com/office/powerpoint/2010/main" val="1486170205"/>
              </p:ext>
            </p:extLst>
          </p:nvPr>
        </p:nvGraphicFramePr>
        <p:xfrm>
          <a:off x="734153" y="3842986"/>
          <a:ext cx="4450896" cy="2773680"/>
        </p:xfrm>
        <a:graphic>
          <a:graphicData uri="http://schemas.openxmlformats.org/drawingml/2006/table">
            <a:tbl>
              <a:tblPr/>
              <a:tblGrid>
                <a:gridCol w="2225448">
                  <a:extLst>
                    <a:ext uri="{9D8B030D-6E8A-4147-A177-3AD203B41FA5}">
                      <a16:colId xmlns:a16="http://schemas.microsoft.com/office/drawing/2014/main" val="372476774"/>
                    </a:ext>
                  </a:extLst>
                </a:gridCol>
                <a:gridCol w="2225448">
                  <a:extLst>
                    <a:ext uri="{9D8B030D-6E8A-4147-A177-3AD203B41FA5}">
                      <a16:colId xmlns:a16="http://schemas.microsoft.com/office/drawing/2014/main" val="2619993767"/>
                    </a:ext>
                  </a:extLst>
                </a:gridCol>
              </a:tblGrid>
              <a:tr h="0">
                <a:tc>
                  <a:txBody>
                    <a:bodyPr/>
                    <a:lstStyle/>
                    <a:p>
                      <a:pPr algn="ctr" fontAlgn="t"/>
                      <a:r>
                        <a:rPr lang="en-US" sz="2000" dirty="0">
                          <a:solidFill>
                            <a:schemeClr val="tx1"/>
                          </a:solidFill>
                          <a:effectLst/>
                        </a:rPr>
                        <a:t>Candidate Bigram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Shown?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524463471"/>
                  </a:ext>
                </a:extLst>
              </a:tr>
              <a:tr h="0">
                <a:tc>
                  <a:txBody>
                    <a:bodyPr/>
                    <a:lstStyle/>
                    <a:p>
                      <a:pPr algn="ctr" fontAlgn="t"/>
                      <a:r>
                        <a:rPr lang="en-US" sz="2000" dirty="0">
                          <a:solidFill>
                            <a:schemeClr val="tx1"/>
                          </a:solidFill>
                          <a:effectLst/>
                        </a:rPr>
                        <a:t>the cat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374236535"/>
                  </a:ext>
                </a:extLst>
              </a:tr>
              <a:tr h="0">
                <a:tc>
                  <a:txBody>
                    <a:bodyPr/>
                    <a:lstStyle/>
                    <a:p>
                      <a:pPr algn="ctr" fontAlgn="t"/>
                      <a:r>
                        <a:rPr lang="en-US" sz="2000">
                          <a:solidFill>
                            <a:schemeClr val="tx1"/>
                          </a:solidFill>
                          <a:effectLst/>
                        </a:rPr>
                        <a:t>cat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006199661"/>
                  </a:ext>
                </a:extLst>
              </a:tr>
              <a:tr h="0">
                <a:tc>
                  <a:txBody>
                    <a:bodyPr/>
                    <a:lstStyle/>
                    <a:p>
                      <a:pPr algn="ctr" fontAlgn="t"/>
                      <a:r>
                        <a:rPr lang="en-US" sz="2000">
                          <a:solidFill>
                            <a:schemeClr val="tx1"/>
                          </a:solidFill>
                          <a:effectLst/>
                        </a:rPr>
                        <a:t>the cat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24997000"/>
                  </a:ext>
                </a:extLst>
              </a:tr>
              <a:tr h="0">
                <a:tc>
                  <a:txBody>
                    <a:bodyPr/>
                    <a:lstStyle/>
                    <a:p>
                      <a:pPr algn="ctr" fontAlgn="t"/>
                      <a:r>
                        <a:rPr lang="en-US" sz="2000">
                          <a:solidFill>
                            <a:schemeClr val="tx1"/>
                          </a:solidFill>
                          <a:effectLst/>
                        </a:rPr>
                        <a:t>cat on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541872315"/>
                  </a:ext>
                </a:extLst>
              </a:tr>
              <a:tr h="0">
                <a:tc>
                  <a:txBody>
                    <a:bodyPr/>
                    <a:lstStyle/>
                    <a:p>
                      <a:pPr algn="ctr" fontAlgn="t"/>
                      <a:r>
                        <a:rPr lang="en-US" sz="2000">
                          <a:solidFill>
                            <a:schemeClr val="tx1"/>
                          </a:solidFill>
                          <a:effectLst/>
                        </a:rPr>
                        <a:t>on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409357700"/>
                  </a:ext>
                </a:extLst>
              </a:tr>
              <a:tr h="0">
                <a:tc>
                  <a:txBody>
                    <a:bodyPr/>
                    <a:lstStyle/>
                    <a:p>
                      <a:pPr algn="ctr" fontAlgn="t"/>
                      <a:r>
                        <a:rPr lang="en-US" sz="2000">
                          <a:solidFill>
                            <a:schemeClr val="tx1"/>
                          </a:solidFill>
                          <a:effectLst/>
                        </a:rPr>
                        <a:t>the mat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701749897"/>
                  </a:ext>
                </a:extLst>
              </a:tr>
            </a:tbl>
          </a:graphicData>
        </a:graphic>
      </p:graphicFrame>
      <p:graphicFrame>
        <p:nvGraphicFramePr>
          <p:cNvPr id="7" name="表格 6">
            <a:extLst>
              <a:ext uri="{FF2B5EF4-FFF2-40B4-BE49-F238E27FC236}">
                <a16:creationId xmlns:a16="http://schemas.microsoft.com/office/drawing/2014/main" id="{529CFDB0-7188-44F2-B99C-EA3526E64034}"/>
              </a:ext>
            </a:extLst>
          </p:cNvPr>
          <p:cNvGraphicFramePr>
            <a:graphicFrameLocks noGrp="1"/>
          </p:cNvGraphicFramePr>
          <p:nvPr/>
        </p:nvGraphicFramePr>
        <p:xfrm>
          <a:off x="7109199" y="2485505"/>
          <a:ext cx="4450896" cy="2377440"/>
        </p:xfrm>
        <a:graphic>
          <a:graphicData uri="http://schemas.openxmlformats.org/drawingml/2006/table">
            <a:tbl>
              <a:tblPr/>
              <a:tblGrid>
                <a:gridCol w="2225448">
                  <a:extLst>
                    <a:ext uri="{9D8B030D-6E8A-4147-A177-3AD203B41FA5}">
                      <a16:colId xmlns:a16="http://schemas.microsoft.com/office/drawing/2014/main" val="3105691359"/>
                    </a:ext>
                  </a:extLst>
                </a:gridCol>
                <a:gridCol w="2225448">
                  <a:extLst>
                    <a:ext uri="{9D8B030D-6E8A-4147-A177-3AD203B41FA5}">
                      <a16:colId xmlns:a16="http://schemas.microsoft.com/office/drawing/2014/main" val="3827050073"/>
                    </a:ext>
                  </a:extLst>
                </a:gridCol>
              </a:tblGrid>
              <a:tr h="0">
                <a:tc>
                  <a:txBody>
                    <a:bodyPr/>
                    <a:lstStyle/>
                    <a:p>
                      <a:pPr algn="ctr" fontAlgn="t"/>
                      <a:r>
                        <a:rPr lang="en-US" sz="2000">
                          <a:solidFill>
                            <a:schemeClr val="tx1"/>
                          </a:solidFill>
                          <a:effectLst/>
                        </a:rPr>
                        <a:t>Unique Bigram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847272271"/>
                  </a:ext>
                </a:extLst>
              </a:tr>
              <a:tr h="0">
                <a:tc>
                  <a:txBody>
                    <a:bodyPr/>
                    <a:lstStyle/>
                    <a:p>
                      <a:pPr algn="ctr" fontAlgn="t"/>
                      <a:r>
                        <a:rPr lang="en-US" sz="2000">
                          <a:solidFill>
                            <a:schemeClr val="tx1"/>
                          </a:solidFill>
                          <a:effectLst/>
                        </a:rPr>
                        <a:t>the cat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2</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42214998"/>
                  </a:ext>
                </a:extLst>
              </a:tr>
              <a:tr h="0">
                <a:tc>
                  <a:txBody>
                    <a:bodyPr/>
                    <a:lstStyle/>
                    <a:p>
                      <a:pPr algn="ctr" fontAlgn="t"/>
                      <a:r>
                        <a:rPr lang="en-US" sz="2000">
                          <a:solidFill>
                            <a:schemeClr val="tx1"/>
                          </a:solidFill>
                          <a:effectLst/>
                        </a:rPr>
                        <a:t>cat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898606355"/>
                  </a:ext>
                </a:extLst>
              </a:tr>
              <a:tr h="0">
                <a:tc>
                  <a:txBody>
                    <a:bodyPr/>
                    <a:lstStyle/>
                    <a:p>
                      <a:pPr algn="ctr" fontAlgn="t"/>
                      <a:r>
                        <a:rPr lang="en-US" sz="2000">
                          <a:solidFill>
                            <a:schemeClr val="tx1"/>
                          </a:solidFill>
                          <a:effectLst/>
                        </a:rPr>
                        <a:t>cat on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57452349"/>
                  </a:ext>
                </a:extLst>
              </a:tr>
              <a:tr h="0">
                <a:tc>
                  <a:txBody>
                    <a:bodyPr/>
                    <a:lstStyle/>
                    <a:p>
                      <a:pPr algn="ctr" fontAlgn="t"/>
                      <a:r>
                        <a:rPr lang="en-US" sz="2000">
                          <a:solidFill>
                            <a:schemeClr val="tx1"/>
                          </a:solidFill>
                          <a:effectLst/>
                        </a:rPr>
                        <a:t>on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071136701"/>
                  </a:ext>
                </a:extLst>
              </a:tr>
              <a:tr h="0">
                <a:tc>
                  <a:txBody>
                    <a:bodyPr/>
                    <a:lstStyle/>
                    <a:p>
                      <a:pPr algn="ctr" fontAlgn="t"/>
                      <a:r>
                        <a:rPr lang="en-US" sz="2000" dirty="0">
                          <a:solidFill>
                            <a:schemeClr val="tx1"/>
                          </a:solidFill>
                          <a:effectLst/>
                        </a:rPr>
                        <a:t>the mat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029986591"/>
                  </a:ext>
                </a:extLst>
              </a:tr>
            </a:tbl>
          </a:graphicData>
        </a:graphic>
      </p:graphicFrame>
    </p:spTree>
    <p:extLst>
      <p:ext uri="{BB962C8B-B14F-4D97-AF65-F5344CB8AC3E}">
        <p14:creationId xmlns:p14="http://schemas.microsoft.com/office/powerpoint/2010/main" val="20376303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4E1AF-720F-4F70-90F6-12274C854085}"/>
              </a:ext>
            </a:extLst>
          </p:cNvPr>
          <p:cNvSpPr>
            <a:spLocks noGrp="1"/>
          </p:cNvSpPr>
          <p:nvPr>
            <p:ph type="title"/>
          </p:nvPr>
        </p:nvSpPr>
        <p:spPr/>
        <p:txBody>
          <a:bodyPr/>
          <a:lstStyle/>
          <a:p>
            <a:r>
              <a:rPr lang="en-US" altLang="zh-CN" dirty="0"/>
              <a:t>BLEU – bigram case</a:t>
            </a:r>
            <a:endParaRPr lang="zh-CN" altLang="en-US" dirty="0"/>
          </a:p>
        </p:txBody>
      </p:sp>
      <p:sp>
        <p:nvSpPr>
          <p:cNvPr id="4" name="灯片编号占位符 3">
            <a:extLst>
              <a:ext uri="{FF2B5EF4-FFF2-40B4-BE49-F238E27FC236}">
                <a16:creationId xmlns:a16="http://schemas.microsoft.com/office/drawing/2014/main" id="{EC3811CA-A71D-4BA9-864E-D502BF2B45DF}"/>
              </a:ext>
            </a:extLst>
          </p:cNvPr>
          <p:cNvSpPr>
            <a:spLocks noGrp="1"/>
          </p:cNvSpPr>
          <p:nvPr>
            <p:ph type="sldNum" sz="quarter" idx="12"/>
          </p:nvPr>
        </p:nvSpPr>
        <p:spPr/>
        <p:txBody>
          <a:bodyPr/>
          <a:lstStyle/>
          <a:p>
            <a:fld id="{DC8BB421-126E-41CB-B73A-69D52E98CAE3}" type="slidenum">
              <a:rPr lang="zh-CN" altLang="en-US" smtClean="0"/>
              <a:t>91</a:t>
            </a:fld>
            <a:endParaRPr lang="zh-CN" altLang="en-US"/>
          </a:p>
        </p:txBody>
      </p:sp>
      <p:sp>
        <p:nvSpPr>
          <p:cNvPr id="5" name="文本框 4">
            <a:extLst>
              <a:ext uri="{FF2B5EF4-FFF2-40B4-BE49-F238E27FC236}">
                <a16:creationId xmlns:a16="http://schemas.microsoft.com/office/drawing/2014/main" id="{B0F6635D-62A5-40EB-B517-6CF8EA8EF3B9}"/>
              </a:ext>
            </a:extLst>
          </p:cNvPr>
          <p:cNvSpPr txBox="1"/>
          <p:nvPr/>
        </p:nvSpPr>
        <p:spPr>
          <a:xfrm>
            <a:off x="606426" y="951512"/>
            <a:ext cx="5195455" cy="1938992"/>
          </a:xfrm>
          <a:prstGeom prst="rect">
            <a:avLst/>
          </a:prstGeom>
          <a:noFill/>
        </p:spPr>
        <p:txBody>
          <a:bodyPr wrap="square">
            <a:spAutoFit/>
          </a:bodyPr>
          <a:lstStyle/>
          <a:p>
            <a:pPr>
              <a:spcAft>
                <a:spcPts val="600"/>
              </a:spcAft>
            </a:pPr>
            <a:r>
              <a:rPr lang="en-US" altLang="zh-CN" sz="2000" b="1" dirty="0">
                <a:solidFill>
                  <a:srgbClr val="0E419C"/>
                </a:solidFill>
              </a:rPr>
              <a:t>Example 2</a:t>
            </a:r>
          </a:p>
          <a:p>
            <a:pPr>
              <a:spcAft>
                <a:spcPts val="600"/>
              </a:spcAft>
            </a:pPr>
            <a:r>
              <a:rPr lang="en-US" altLang="zh-CN" sz="2000" dirty="0"/>
              <a:t>Chinese: </a:t>
            </a:r>
            <a:r>
              <a:rPr lang="zh-CN" altLang="en-US" sz="2000" dirty="0"/>
              <a:t>猫坐在垫子上</a:t>
            </a:r>
          </a:p>
          <a:p>
            <a:pPr>
              <a:spcAft>
                <a:spcPts val="600"/>
              </a:spcAft>
            </a:pPr>
            <a:r>
              <a:rPr lang="en-US" altLang="zh-CN" sz="2000" dirty="0"/>
              <a:t>Reference 1: the cat is on the mat</a:t>
            </a:r>
          </a:p>
          <a:p>
            <a:pPr>
              <a:spcAft>
                <a:spcPts val="600"/>
              </a:spcAft>
            </a:pPr>
            <a:r>
              <a:rPr lang="en-US" altLang="zh-CN" sz="2000" dirty="0"/>
              <a:t>Reference 2: there is a cat on the mat</a:t>
            </a:r>
          </a:p>
          <a:p>
            <a:pPr>
              <a:spcAft>
                <a:spcPts val="600"/>
              </a:spcAft>
            </a:pPr>
            <a:r>
              <a:rPr lang="en-US" altLang="zh-CN" sz="2000" dirty="0"/>
              <a:t>Candidate: the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endParaRPr lang="zh-CN" altLang="en-US" sz="2000" dirty="0"/>
          </a:p>
        </p:txBody>
      </p:sp>
      <p:graphicFrame>
        <p:nvGraphicFramePr>
          <p:cNvPr id="8" name="表格 7">
            <a:extLst>
              <a:ext uri="{FF2B5EF4-FFF2-40B4-BE49-F238E27FC236}">
                <a16:creationId xmlns:a16="http://schemas.microsoft.com/office/drawing/2014/main" id="{F641A376-BCBB-4A79-95A5-FAF0EB90FF3C}"/>
              </a:ext>
            </a:extLst>
          </p:cNvPr>
          <p:cNvGraphicFramePr>
            <a:graphicFrameLocks noGrp="1"/>
          </p:cNvGraphicFramePr>
          <p:nvPr>
            <p:extLst>
              <p:ext uri="{D42A27DB-BD31-4B8C-83A1-F6EECF244321}">
                <p14:modId xmlns:p14="http://schemas.microsoft.com/office/powerpoint/2010/main" val="3183570246"/>
              </p:ext>
            </p:extLst>
          </p:nvPr>
        </p:nvGraphicFramePr>
        <p:xfrm>
          <a:off x="1105188" y="3269773"/>
          <a:ext cx="4197930" cy="3474720"/>
        </p:xfrm>
        <a:graphic>
          <a:graphicData uri="http://schemas.openxmlformats.org/drawingml/2006/table">
            <a:tbl>
              <a:tblPr/>
              <a:tblGrid>
                <a:gridCol w="2098965">
                  <a:extLst>
                    <a:ext uri="{9D8B030D-6E8A-4147-A177-3AD203B41FA5}">
                      <a16:colId xmlns:a16="http://schemas.microsoft.com/office/drawing/2014/main" val="1950345488"/>
                    </a:ext>
                  </a:extLst>
                </a:gridCol>
                <a:gridCol w="2098965">
                  <a:extLst>
                    <a:ext uri="{9D8B030D-6E8A-4147-A177-3AD203B41FA5}">
                      <a16:colId xmlns:a16="http://schemas.microsoft.com/office/drawing/2014/main" val="4034486610"/>
                    </a:ext>
                  </a:extLst>
                </a:gridCol>
              </a:tblGrid>
              <a:tr h="0">
                <a:tc>
                  <a:txBody>
                    <a:bodyPr/>
                    <a:lstStyle/>
                    <a:p>
                      <a:pPr algn="ctr" fontAlgn="t"/>
                      <a:r>
                        <a:rPr lang="en-US" sz="2000" dirty="0">
                          <a:solidFill>
                            <a:schemeClr val="tx1"/>
                          </a:solidFill>
                          <a:effectLst/>
                        </a:rPr>
                        <a:t>Candidate Bigram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Shown?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22419686"/>
                  </a:ext>
                </a:extLst>
              </a:tr>
              <a:tr h="0">
                <a:tc>
                  <a:txBody>
                    <a:bodyPr/>
                    <a:lstStyle/>
                    <a:p>
                      <a:pPr algn="ctr" fontAlgn="t"/>
                      <a:r>
                        <a:rPr lang="en-US" sz="2000">
                          <a:solidFill>
                            <a:schemeClr val="tx1"/>
                          </a:solidFill>
                          <a:effectLst/>
                        </a:rPr>
                        <a:t>the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559270351"/>
                  </a:ext>
                </a:extLst>
              </a:tr>
              <a:tr h="0">
                <a:tc>
                  <a:txBody>
                    <a:bodyPr/>
                    <a:lstStyle/>
                    <a:p>
                      <a:pPr algn="ctr" fontAlgn="t"/>
                      <a:r>
                        <a:rPr lang="en-US" sz="2000">
                          <a:solidFill>
                            <a:schemeClr val="tx1"/>
                          </a:solidFill>
                          <a:effectLst/>
                        </a:rPr>
                        <a:t>the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446963964"/>
                  </a:ext>
                </a:extLst>
              </a:tr>
              <a:tr h="0">
                <a:tc>
                  <a:txBody>
                    <a:bodyPr/>
                    <a:lstStyle/>
                    <a:p>
                      <a:pPr algn="ctr" fontAlgn="t"/>
                      <a:r>
                        <a:rPr lang="en-US" sz="2000">
                          <a:solidFill>
                            <a:schemeClr val="tx1"/>
                          </a:solidFill>
                          <a:effectLst/>
                        </a:rPr>
                        <a:t>the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489936880"/>
                  </a:ext>
                </a:extLst>
              </a:tr>
              <a:tr h="0">
                <a:tc>
                  <a:txBody>
                    <a:bodyPr/>
                    <a:lstStyle/>
                    <a:p>
                      <a:pPr algn="ctr" fontAlgn="t"/>
                      <a:r>
                        <a:rPr lang="en-US" sz="2000">
                          <a:solidFill>
                            <a:schemeClr val="tx1"/>
                          </a:solidFill>
                          <a:effectLst/>
                        </a:rPr>
                        <a:t>the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046902256"/>
                  </a:ext>
                </a:extLst>
              </a:tr>
              <a:tr h="0">
                <a:tc>
                  <a:txBody>
                    <a:bodyPr/>
                    <a:lstStyle/>
                    <a:p>
                      <a:pPr algn="ctr" fontAlgn="t"/>
                      <a:r>
                        <a:rPr lang="en-US" sz="2000">
                          <a:solidFill>
                            <a:schemeClr val="tx1"/>
                          </a:solidFill>
                          <a:effectLst/>
                        </a:rPr>
                        <a:t>the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973870348"/>
                  </a:ext>
                </a:extLst>
              </a:tr>
              <a:tr h="0">
                <a:tc>
                  <a:txBody>
                    <a:bodyPr/>
                    <a:lstStyle/>
                    <a:p>
                      <a:pPr algn="ctr" fontAlgn="t"/>
                      <a:r>
                        <a:rPr lang="en-US" sz="2000">
                          <a:solidFill>
                            <a:schemeClr val="tx1"/>
                          </a:solidFill>
                          <a:effectLst/>
                        </a:rPr>
                        <a:t>the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41669099"/>
                  </a:ext>
                </a:extLst>
              </a:tr>
              <a:tr h="0">
                <a:tc>
                  <a:txBody>
                    <a:bodyPr/>
                    <a:lstStyle/>
                    <a:p>
                      <a:pPr algn="ctr" fontAlgn="t"/>
                      <a:r>
                        <a:rPr lang="en-US" sz="2000" dirty="0">
                          <a:solidFill>
                            <a:schemeClr val="tx1"/>
                          </a:solidFill>
                          <a:effectLst/>
                        </a:rPr>
                        <a:t>the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99868163"/>
                  </a:ext>
                </a:extLst>
              </a:tr>
            </a:tbl>
          </a:graphicData>
        </a:graphic>
      </p:graphicFrame>
      <p:sp>
        <p:nvSpPr>
          <p:cNvPr id="9" name="箭头: 右 8">
            <a:extLst>
              <a:ext uri="{FF2B5EF4-FFF2-40B4-BE49-F238E27FC236}">
                <a16:creationId xmlns:a16="http://schemas.microsoft.com/office/drawing/2014/main" id="{6D73535F-0D8F-48BD-9DC8-59E9BF63B49E}"/>
              </a:ext>
            </a:extLst>
          </p:cNvPr>
          <p:cNvSpPr/>
          <p:nvPr/>
        </p:nvSpPr>
        <p:spPr>
          <a:xfrm>
            <a:off x="5654470" y="4862945"/>
            <a:ext cx="1106548" cy="512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内容占位符 2">
            <a:extLst>
              <a:ext uri="{FF2B5EF4-FFF2-40B4-BE49-F238E27FC236}">
                <a16:creationId xmlns:a16="http://schemas.microsoft.com/office/drawing/2014/main" id="{A23892C0-6D52-4F8B-B327-86013B8D12FA}"/>
              </a:ext>
            </a:extLst>
          </p:cNvPr>
          <p:cNvSpPr>
            <a:spLocks noGrp="1"/>
          </p:cNvSpPr>
          <p:nvPr>
            <p:ph idx="1"/>
          </p:nvPr>
        </p:nvSpPr>
        <p:spPr>
          <a:xfrm>
            <a:off x="5654470" y="1002912"/>
            <a:ext cx="6232729" cy="1601743"/>
          </a:xfrm>
        </p:spPr>
        <p:txBody>
          <a:bodyPr>
            <a:normAutofit/>
          </a:bodyPr>
          <a:lstStyle/>
          <a:p>
            <a:r>
              <a:rPr lang="en-US" altLang="zh-CN" sz="2400" dirty="0"/>
              <a:t>compute the </a:t>
            </a:r>
            <a:r>
              <a:rPr lang="en-US" altLang="zh-CN" sz="2400" dirty="0">
                <a:solidFill>
                  <a:srgbClr val="0E419C"/>
                </a:solidFill>
              </a:rPr>
              <a:t>bigram</a:t>
            </a:r>
            <a:r>
              <a:rPr lang="en-US" altLang="zh-CN" sz="2400" dirty="0"/>
              <a:t> precision for example 1. All the </a:t>
            </a:r>
            <a:r>
              <a:rPr lang="en-US" altLang="zh-CN" sz="2400" dirty="0">
                <a:solidFill>
                  <a:srgbClr val="0E419C"/>
                </a:solidFill>
              </a:rPr>
              <a:t>bigrams</a:t>
            </a:r>
            <a:r>
              <a:rPr lang="en-US" altLang="zh-CN" sz="2400" dirty="0"/>
              <a:t> in the candidate sentences have shown in the reference sentences.</a:t>
            </a:r>
            <a:endParaRPr lang="zh-CN" altLang="en-US" sz="2400" dirty="0"/>
          </a:p>
        </p:txBody>
      </p:sp>
      <p:graphicFrame>
        <p:nvGraphicFramePr>
          <p:cNvPr id="11" name="表格 10">
            <a:extLst>
              <a:ext uri="{FF2B5EF4-FFF2-40B4-BE49-F238E27FC236}">
                <a16:creationId xmlns:a16="http://schemas.microsoft.com/office/drawing/2014/main" id="{F713AD7E-B3C5-42C7-9200-10A521430CFA}"/>
              </a:ext>
            </a:extLst>
          </p:cNvPr>
          <p:cNvGraphicFramePr>
            <a:graphicFrameLocks noGrp="1"/>
          </p:cNvGraphicFramePr>
          <p:nvPr/>
        </p:nvGraphicFramePr>
        <p:xfrm>
          <a:off x="7287493" y="2636520"/>
          <a:ext cx="4035260" cy="792480"/>
        </p:xfrm>
        <a:graphic>
          <a:graphicData uri="http://schemas.openxmlformats.org/drawingml/2006/table">
            <a:tbl>
              <a:tblPr/>
              <a:tblGrid>
                <a:gridCol w="2017630">
                  <a:extLst>
                    <a:ext uri="{9D8B030D-6E8A-4147-A177-3AD203B41FA5}">
                      <a16:colId xmlns:a16="http://schemas.microsoft.com/office/drawing/2014/main" val="1578410338"/>
                    </a:ext>
                  </a:extLst>
                </a:gridCol>
                <a:gridCol w="2017630">
                  <a:extLst>
                    <a:ext uri="{9D8B030D-6E8A-4147-A177-3AD203B41FA5}">
                      <a16:colId xmlns:a16="http://schemas.microsoft.com/office/drawing/2014/main" val="3004125672"/>
                    </a:ext>
                  </a:extLst>
                </a:gridCol>
              </a:tblGrid>
              <a:tr h="0">
                <a:tc>
                  <a:txBody>
                    <a:bodyPr/>
                    <a:lstStyle/>
                    <a:p>
                      <a:pPr algn="ctr" fontAlgn="t"/>
                      <a:r>
                        <a:rPr lang="en-US" sz="2000">
                          <a:solidFill>
                            <a:schemeClr val="tx1"/>
                          </a:solidFill>
                          <a:effectLst/>
                        </a:rPr>
                        <a:t>Unique Bigram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713587100"/>
                  </a:ext>
                </a:extLst>
              </a:tr>
              <a:tr h="0">
                <a:tc>
                  <a:txBody>
                    <a:bodyPr/>
                    <a:lstStyle/>
                    <a:p>
                      <a:pPr algn="ctr" fontAlgn="t"/>
                      <a:r>
                        <a:rPr lang="en-US" sz="2000">
                          <a:solidFill>
                            <a:schemeClr val="tx1"/>
                          </a:solidFill>
                          <a:effectLst/>
                        </a:rPr>
                        <a:t>the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4137837453"/>
                  </a:ext>
                </a:extLst>
              </a:tr>
            </a:tbl>
          </a:graphicData>
        </a:graphic>
      </p:graphicFrame>
      <p:sp>
        <p:nvSpPr>
          <p:cNvPr id="12" name="文本框 11">
            <a:extLst>
              <a:ext uri="{FF2B5EF4-FFF2-40B4-BE49-F238E27FC236}">
                <a16:creationId xmlns:a16="http://schemas.microsoft.com/office/drawing/2014/main" id="{2C2E535D-2A20-41DB-9079-FADC1E2EAC6A}"/>
              </a:ext>
            </a:extLst>
          </p:cNvPr>
          <p:cNvSpPr txBox="1"/>
          <p:nvPr/>
        </p:nvSpPr>
        <p:spPr>
          <a:xfrm>
            <a:off x="7150761" y="4275613"/>
            <a:ext cx="4736438" cy="1477328"/>
          </a:xfrm>
          <a:prstGeom prst="rect">
            <a:avLst/>
          </a:prstGeom>
          <a:noFill/>
        </p:spPr>
        <p:txBody>
          <a:bodyPr wrap="square">
            <a:spAutoFit/>
          </a:bodyPr>
          <a:lstStyle/>
          <a:p>
            <a:pPr marL="285750" indent="-285750">
              <a:buFont typeface="Arial" panose="020B0604020202020204" pitchFamily="34" charset="0"/>
              <a:buChar char="•"/>
            </a:pPr>
            <a:r>
              <a:rPr lang="en-US" altLang="zh-CN" dirty="0"/>
              <a:t>The total number of counts for the unique </a:t>
            </a:r>
            <a:r>
              <a:rPr lang="en-US" altLang="zh-CN" sz="1800" dirty="0">
                <a:solidFill>
                  <a:srgbClr val="0E419C"/>
                </a:solidFill>
              </a:rPr>
              <a:t>bigrams</a:t>
            </a:r>
            <a:r>
              <a:rPr lang="en-US" altLang="zh-CN" dirty="0"/>
              <a:t> in the candidate sentence is 7</a:t>
            </a:r>
          </a:p>
          <a:p>
            <a:pPr marL="285750" indent="-285750">
              <a:buFont typeface="Arial" panose="020B0604020202020204" pitchFamily="34" charset="0"/>
              <a:buChar char="•"/>
            </a:pPr>
            <a:r>
              <a:rPr lang="en-US" altLang="zh-CN" dirty="0"/>
              <a:t>the total number of </a:t>
            </a:r>
            <a:r>
              <a:rPr lang="en-US" altLang="zh-CN" sz="1800" dirty="0">
                <a:solidFill>
                  <a:srgbClr val="0E419C"/>
                </a:solidFill>
              </a:rPr>
              <a:t>bigrams</a:t>
            </a:r>
            <a:r>
              <a:rPr lang="en-US" altLang="zh-CN" dirty="0"/>
              <a:t> in the candidate sentence is 0. </a:t>
            </a:r>
          </a:p>
          <a:p>
            <a:pPr marL="285750" indent="-285750">
              <a:buFont typeface="Arial" panose="020B0604020202020204" pitchFamily="34" charset="0"/>
              <a:buChar char="•"/>
            </a:pPr>
            <a:r>
              <a:rPr lang="en-US" altLang="zh-CN" dirty="0"/>
              <a:t>The </a:t>
            </a:r>
            <a:r>
              <a:rPr lang="en-US" altLang="zh-CN" sz="1800" dirty="0">
                <a:solidFill>
                  <a:srgbClr val="0E419C"/>
                </a:solidFill>
              </a:rPr>
              <a:t>bigram</a:t>
            </a:r>
            <a:r>
              <a:rPr lang="en-US" altLang="zh-CN" dirty="0"/>
              <a:t> precision is 0/7 = 0.0</a:t>
            </a:r>
          </a:p>
        </p:txBody>
      </p:sp>
    </p:spTree>
    <p:extLst>
      <p:ext uri="{BB962C8B-B14F-4D97-AF65-F5344CB8AC3E}">
        <p14:creationId xmlns:p14="http://schemas.microsoft.com/office/powerpoint/2010/main" val="135447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8F63B-E885-4959-AAFB-896D577992A5}"/>
              </a:ext>
            </a:extLst>
          </p:cNvPr>
          <p:cNvSpPr>
            <a:spLocks noGrp="1"/>
          </p:cNvSpPr>
          <p:nvPr>
            <p:ph type="title"/>
          </p:nvPr>
        </p:nvSpPr>
        <p:spPr/>
        <p:txBody>
          <a:bodyPr/>
          <a:lstStyle/>
          <a:p>
            <a:r>
              <a:rPr lang="en-US" altLang="zh-CN" dirty="0"/>
              <a:t>Modified BLEU – bigram case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054C5F-F346-4F75-BC40-5044BCB82C6B}"/>
                  </a:ext>
                </a:extLst>
              </p:cNvPr>
              <p:cNvSpPr>
                <a:spLocks noGrp="1"/>
              </p:cNvSpPr>
              <p:nvPr>
                <p:ph idx="1"/>
              </p:nvPr>
            </p:nvSpPr>
            <p:spPr>
              <a:xfrm>
                <a:off x="507938" y="997230"/>
                <a:ext cx="11360214" cy="2773074"/>
              </a:xfrm>
            </p:spPr>
            <p:txBody>
              <a:bodyPr>
                <a:normAutofit lnSpcReduction="10000"/>
              </a:bodyPr>
              <a:lstStyle/>
              <a:p>
                <a:r>
                  <a:rPr lang="en-US" altLang="zh-CN" dirty="0"/>
                  <a:t>Unigram precision is very easy to be over-confident about the quality of the machine translation. To overcome this, clipped count and modified precision were proposed.</a:t>
                </a:r>
              </a:p>
              <a:p>
                <a:r>
                  <a:rPr lang="en-US" altLang="zh-CN" dirty="0"/>
                  <a:t>For each word, </a:t>
                </a:r>
                <a14:m>
                  <m:oMath xmlns:m="http://schemas.openxmlformats.org/officeDocument/2006/math">
                    <m:r>
                      <a:rPr lang="en-US" altLang="zh-CN" i="1" dirty="0" smtClean="0">
                        <a:latin typeface="Cambria Math" panose="02040503050406030204" pitchFamily="18" charset="0"/>
                      </a:rPr>
                      <m:t>𝐶𝑜𝑢𝑛𝑡</m:t>
                    </m:r>
                    <m:r>
                      <a:rPr lang="en-US" altLang="zh-CN" b="0" i="1" dirty="0" smtClean="0">
                        <a:latin typeface="Cambria Math" panose="02040503050406030204" pitchFamily="18" charset="0"/>
                      </a:rPr>
                      <m:t>_</m:t>
                    </m:r>
                    <m:r>
                      <a:rPr lang="en-US" altLang="zh-CN" i="1" dirty="0" smtClean="0">
                        <a:latin typeface="Cambria Math" panose="02040503050406030204" pitchFamily="18" charset="0"/>
                      </a:rPr>
                      <m:t>𝑐𝑙𝑖𝑝</m:t>
                    </m:r>
                    <m:r>
                      <a:rPr lang="en-US" altLang="zh-CN" i="1" dirty="0" smtClean="0">
                        <a:latin typeface="Cambria Math" panose="02040503050406030204" pitchFamily="18" charset="0"/>
                      </a:rPr>
                      <m:t> = </m:t>
                    </m:r>
                    <m:r>
                      <m:rPr>
                        <m:sty m:val="p"/>
                      </m:rPr>
                      <a:rPr lang="en-US" altLang="zh-CN" i="1" dirty="0" smtClean="0">
                        <a:latin typeface="Cambria Math" panose="02040503050406030204" pitchFamily="18" charset="0"/>
                      </a:rPr>
                      <m:t>min</m:t>
                    </m:r>
                    <m:r>
                      <a:rPr lang="en-US" altLang="zh-CN" i="1" dirty="0" smtClean="0">
                        <a:latin typeface="Cambria Math" panose="02040503050406030204" pitchFamily="18" charset="0"/>
                      </a:rPr>
                      <m:t>⁡(</m:t>
                    </m:r>
                    <m:r>
                      <m:rPr>
                        <m:sty m:val="p"/>
                      </m:rPr>
                      <a:rPr lang="en-US" altLang="zh-CN" i="0" dirty="0" err="1" smtClean="0">
                        <a:latin typeface="Cambria Math" panose="02040503050406030204" pitchFamily="18" charset="0"/>
                      </a:rPr>
                      <m:t>Count</m:t>
                    </m:r>
                    <m:r>
                      <a:rPr lang="en-US" altLang="zh-CN" i="1" dirty="0" err="1" smtClean="0">
                        <a:latin typeface="Cambria Math" panose="02040503050406030204" pitchFamily="18" charset="0"/>
                      </a:rPr>
                      <m:t>,</m:t>
                    </m:r>
                    <m:r>
                      <m:rPr>
                        <m:sty m:val="p"/>
                      </m:rPr>
                      <a:rPr lang="en-US" altLang="zh-CN" b="0" i="0" dirty="0" err="1" smtClean="0">
                        <a:latin typeface="Cambria Math" panose="02040503050406030204" pitchFamily="18" charset="0"/>
                      </a:rPr>
                      <m:t>Max</m:t>
                    </m:r>
                    <m:r>
                      <a:rPr lang="en-US" altLang="zh-CN" b="0" i="1" dirty="0" smtClean="0">
                        <a:latin typeface="Cambria Math" panose="02040503050406030204" pitchFamily="18" charset="0"/>
                      </a:rPr>
                      <m:t>_</m:t>
                    </m:r>
                    <m:r>
                      <m:rPr>
                        <m:sty m:val="p"/>
                      </m:rPr>
                      <a:rPr lang="en-US" altLang="zh-CN" i="0" dirty="0" smtClean="0">
                        <a:latin typeface="Cambria Math" panose="02040503050406030204" pitchFamily="18" charset="0"/>
                      </a:rPr>
                      <m:t>Ref</m:t>
                    </m:r>
                    <m:r>
                      <a:rPr lang="en-US" altLang="zh-CN" b="0" i="1" dirty="0" smtClean="0">
                        <a:latin typeface="Cambria Math" panose="02040503050406030204" pitchFamily="18" charset="0"/>
                      </a:rPr>
                      <m:t>_</m:t>
                    </m:r>
                    <m:r>
                      <m:rPr>
                        <m:sty m:val="p"/>
                      </m:rPr>
                      <a:rPr lang="en-US" altLang="zh-CN" i="0" dirty="0" smtClean="0">
                        <a:latin typeface="Cambria Math" panose="02040503050406030204" pitchFamily="18" charset="0"/>
                      </a:rPr>
                      <m:t>Count</m:t>
                    </m:r>
                    <m:r>
                      <a:rPr lang="en-US" altLang="zh-CN" i="1" dirty="0" smtClean="0">
                        <a:latin typeface="Cambria Math" panose="02040503050406030204" pitchFamily="18" charset="0"/>
                      </a:rPr>
                      <m:t>)</m:t>
                    </m:r>
                  </m:oMath>
                </a14:m>
                <a:r>
                  <a:rPr lang="en-US" altLang="zh-CN" dirty="0"/>
                  <a:t>, counts the maximum number of times a word occurs in any single reference translation.</a:t>
                </a:r>
                <a:endParaRPr lang="zh-CN" altLang="en-US" dirty="0"/>
              </a:p>
            </p:txBody>
          </p:sp>
        </mc:Choice>
        <mc:Fallback xmlns="">
          <p:sp>
            <p:nvSpPr>
              <p:cNvPr id="3" name="内容占位符 2">
                <a:extLst>
                  <a:ext uri="{FF2B5EF4-FFF2-40B4-BE49-F238E27FC236}">
                    <a16:creationId xmlns:a16="http://schemas.microsoft.com/office/drawing/2014/main" id="{71054C5F-F346-4F75-BC40-5044BCB82C6B}"/>
                  </a:ext>
                </a:extLst>
              </p:cNvPr>
              <p:cNvSpPr>
                <a:spLocks noGrp="1" noRot="1" noChangeAspect="1" noMove="1" noResize="1" noEditPoints="1" noAdjustHandles="1" noChangeArrowheads="1" noChangeShapeType="1" noTextEdit="1"/>
              </p:cNvSpPr>
              <p:nvPr>
                <p:ph idx="1"/>
              </p:nvPr>
            </p:nvSpPr>
            <p:spPr>
              <a:xfrm>
                <a:off x="507938" y="997230"/>
                <a:ext cx="11360214" cy="2773074"/>
              </a:xfrm>
              <a:blipFill>
                <a:blip r:embed="rId3"/>
                <a:stretch>
                  <a:fillRect l="-966" t="-3965" r="-1288" b="-550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2AFC2FA-41F0-4B02-822E-2AD81F3507A7}"/>
              </a:ext>
            </a:extLst>
          </p:cNvPr>
          <p:cNvSpPr>
            <a:spLocks noGrp="1"/>
          </p:cNvSpPr>
          <p:nvPr>
            <p:ph type="sldNum" sz="quarter" idx="12"/>
          </p:nvPr>
        </p:nvSpPr>
        <p:spPr/>
        <p:txBody>
          <a:bodyPr/>
          <a:lstStyle/>
          <a:p>
            <a:fld id="{DC8BB421-126E-41CB-B73A-69D52E98CAE3}" type="slidenum">
              <a:rPr lang="zh-CN" altLang="en-US" smtClean="0"/>
              <a:t>92</a:t>
            </a:fld>
            <a:endParaRPr lang="zh-CN" altLang="en-US"/>
          </a:p>
        </p:txBody>
      </p:sp>
      <p:sp>
        <p:nvSpPr>
          <p:cNvPr id="6" name="文本框 5">
            <a:extLst>
              <a:ext uri="{FF2B5EF4-FFF2-40B4-BE49-F238E27FC236}">
                <a16:creationId xmlns:a16="http://schemas.microsoft.com/office/drawing/2014/main" id="{88138AAD-2697-4004-8E11-0115E404A10D}"/>
              </a:ext>
            </a:extLst>
          </p:cNvPr>
          <p:cNvSpPr txBox="1"/>
          <p:nvPr/>
        </p:nvSpPr>
        <p:spPr>
          <a:xfrm>
            <a:off x="1172875" y="3824461"/>
            <a:ext cx="4918364" cy="2554545"/>
          </a:xfrm>
          <a:prstGeom prst="rect">
            <a:avLst/>
          </a:prstGeom>
          <a:noFill/>
        </p:spPr>
        <p:txBody>
          <a:bodyPr wrap="square">
            <a:spAutoFit/>
          </a:bodyPr>
          <a:lstStyle/>
          <a:p>
            <a:pPr>
              <a:spcAft>
                <a:spcPts val="1800"/>
              </a:spcAft>
            </a:pPr>
            <a:r>
              <a:rPr lang="en-US" altLang="zh-CN" sz="2000" b="1" dirty="0">
                <a:solidFill>
                  <a:srgbClr val="0E419C"/>
                </a:solidFill>
              </a:rPr>
              <a:t>Example 1</a:t>
            </a:r>
          </a:p>
          <a:p>
            <a:pPr>
              <a:spcAft>
                <a:spcPts val="1800"/>
              </a:spcAft>
            </a:pPr>
            <a:r>
              <a:rPr lang="en-US" altLang="zh-CN" sz="2000" dirty="0"/>
              <a:t>Chinese: </a:t>
            </a:r>
            <a:r>
              <a:rPr lang="zh-CN" altLang="en-US" sz="2000" dirty="0"/>
              <a:t>猫坐在垫子上</a:t>
            </a:r>
          </a:p>
          <a:p>
            <a:pPr>
              <a:spcAft>
                <a:spcPts val="1800"/>
              </a:spcAft>
            </a:pPr>
            <a:r>
              <a:rPr lang="en-US" altLang="zh-CN" sz="2000" dirty="0"/>
              <a:t>Reference 1: the cat is on the mat</a:t>
            </a:r>
          </a:p>
          <a:p>
            <a:pPr>
              <a:spcAft>
                <a:spcPts val="1800"/>
              </a:spcAft>
            </a:pPr>
            <a:r>
              <a:rPr lang="en-US" altLang="zh-CN" sz="2000" dirty="0"/>
              <a:t>Reference 2: there is a cat on the mat</a:t>
            </a:r>
          </a:p>
          <a:p>
            <a:pPr>
              <a:spcAft>
                <a:spcPts val="1800"/>
              </a:spcAft>
            </a:pPr>
            <a:r>
              <a:rPr lang="en-US" altLang="zh-CN" sz="2000" dirty="0"/>
              <a:t>Candidate: the cat the cat on the mat</a:t>
            </a:r>
            <a:endParaRPr lang="zh-CN" altLang="en-US" sz="2000" dirty="0"/>
          </a:p>
        </p:txBody>
      </p:sp>
      <p:sp>
        <p:nvSpPr>
          <p:cNvPr id="8" name="文本框 7">
            <a:extLst>
              <a:ext uri="{FF2B5EF4-FFF2-40B4-BE49-F238E27FC236}">
                <a16:creationId xmlns:a16="http://schemas.microsoft.com/office/drawing/2014/main" id="{167B6CCD-55AD-4CFA-B816-7E5260842AE8}"/>
              </a:ext>
            </a:extLst>
          </p:cNvPr>
          <p:cNvSpPr txBox="1"/>
          <p:nvPr/>
        </p:nvSpPr>
        <p:spPr>
          <a:xfrm>
            <a:off x="7727251" y="6220212"/>
            <a:ext cx="3602181" cy="646331"/>
          </a:xfrm>
          <a:prstGeom prst="rect">
            <a:avLst/>
          </a:prstGeom>
          <a:noFill/>
        </p:spPr>
        <p:txBody>
          <a:bodyPr wrap="square">
            <a:spAutoFit/>
          </a:bodyPr>
          <a:lstStyle/>
          <a:p>
            <a:r>
              <a:rPr lang="en-US" altLang="zh-CN" dirty="0"/>
              <a:t>The bigram modified precision is 4/6 = 0.667 for example 1</a:t>
            </a:r>
            <a:endParaRPr lang="zh-CN" altLang="en-US" dirty="0"/>
          </a:p>
        </p:txBody>
      </p:sp>
      <p:graphicFrame>
        <p:nvGraphicFramePr>
          <p:cNvPr id="7" name="表格 6">
            <a:extLst>
              <a:ext uri="{FF2B5EF4-FFF2-40B4-BE49-F238E27FC236}">
                <a16:creationId xmlns:a16="http://schemas.microsoft.com/office/drawing/2014/main" id="{2178102C-1838-478E-A4D5-5A6225AEA9AB}"/>
              </a:ext>
            </a:extLst>
          </p:cNvPr>
          <p:cNvGraphicFramePr>
            <a:graphicFrameLocks noGrp="1"/>
          </p:cNvGraphicFramePr>
          <p:nvPr>
            <p:extLst>
              <p:ext uri="{D42A27DB-BD31-4B8C-83A1-F6EECF244321}">
                <p14:modId xmlns:p14="http://schemas.microsoft.com/office/powerpoint/2010/main" val="741474727"/>
              </p:ext>
            </p:extLst>
          </p:nvPr>
        </p:nvGraphicFramePr>
        <p:xfrm>
          <a:off x="5912304" y="3770304"/>
          <a:ext cx="5670096" cy="2377440"/>
        </p:xfrm>
        <a:graphic>
          <a:graphicData uri="http://schemas.openxmlformats.org/drawingml/2006/table">
            <a:tbl>
              <a:tblPr/>
              <a:tblGrid>
                <a:gridCol w="1890032">
                  <a:extLst>
                    <a:ext uri="{9D8B030D-6E8A-4147-A177-3AD203B41FA5}">
                      <a16:colId xmlns:a16="http://schemas.microsoft.com/office/drawing/2014/main" val="86006413"/>
                    </a:ext>
                  </a:extLst>
                </a:gridCol>
                <a:gridCol w="1890032">
                  <a:extLst>
                    <a:ext uri="{9D8B030D-6E8A-4147-A177-3AD203B41FA5}">
                      <a16:colId xmlns:a16="http://schemas.microsoft.com/office/drawing/2014/main" val="1052277043"/>
                    </a:ext>
                  </a:extLst>
                </a:gridCol>
                <a:gridCol w="1890032">
                  <a:extLst>
                    <a:ext uri="{9D8B030D-6E8A-4147-A177-3AD203B41FA5}">
                      <a16:colId xmlns:a16="http://schemas.microsoft.com/office/drawing/2014/main" val="2806397361"/>
                    </a:ext>
                  </a:extLst>
                </a:gridCol>
              </a:tblGrid>
              <a:tr h="0">
                <a:tc>
                  <a:txBody>
                    <a:bodyPr/>
                    <a:lstStyle/>
                    <a:p>
                      <a:pPr algn="ctr" fontAlgn="t"/>
                      <a:r>
                        <a:rPr lang="en-US" sz="2000" dirty="0">
                          <a:solidFill>
                            <a:schemeClr val="tx1"/>
                          </a:solidFill>
                          <a:effectLst/>
                        </a:rPr>
                        <a:t>Unique </a:t>
                      </a:r>
                      <a:r>
                        <a:rPr lang="en-US" sz="2000" dirty="0">
                          <a:solidFill>
                            <a:srgbClr val="0070C0"/>
                          </a:solidFill>
                          <a:effectLst/>
                        </a:rPr>
                        <a:t>Bigram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Clipped 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651644055"/>
                  </a:ext>
                </a:extLst>
              </a:tr>
              <a:tr h="0">
                <a:tc>
                  <a:txBody>
                    <a:bodyPr/>
                    <a:lstStyle/>
                    <a:p>
                      <a:pPr algn="ctr" fontAlgn="t"/>
                      <a:r>
                        <a:rPr lang="en-US" sz="2000">
                          <a:solidFill>
                            <a:schemeClr val="tx1"/>
                          </a:solidFill>
                          <a:effectLst/>
                        </a:rPr>
                        <a:t>the cat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2</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668161590"/>
                  </a:ext>
                </a:extLst>
              </a:tr>
              <a:tr h="0">
                <a:tc>
                  <a:txBody>
                    <a:bodyPr/>
                    <a:lstStyle/>
                    <a:p>
                      <a:pPr algn="ctr" fontAlgn="t"/>
                      <a:r>
                        <a:rPr lang="en-US" sz="2000">
                          <a:solidFill>
                            <a:schemeClr val="tx1"/>
                          </a:solidFill>
                          <a:effectLst/>
                        </a:rPr>
                        <a:t>cat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815705584"/>
                  </a:ext>
                </a:extLst>
              </a:tr>
              <a:tr h="0">
                <a:tc>
                  <a:txBody>
                    <a:bodyPr/>
                    <a:lstStyle/>
                    <a:p>
                      <a:pPr algn="ctr" fontAlgn="t"/>
                      <a:r>
                        <a:rPr lang="en-US" sz="2000">
                          <a:solidFill>
                            <a:schemeClr val="tx1"/>
                          </a:solidFill>
                          <a:effectLst/>
                        </a:rPr>
                        <a:t>cat on</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865928354"/>
                  </a:ext>
                </a:extLst>
              </a:tr>
              <a:tr h="0">
                <a:tc>
                  <a:txBody>
                    <a:bodyPr/>
                    <a:lstStyle/>
                    <a:p>
                      <a:pPr algn="ctr" fontAlgn="t"/>
                      <a:r>
                        <a:rPr lang="en-US" sz="2000">
                          <a:solidFill>
                            <a:schemeClr val="tx1"/>
                          </a:solidFill>
                          <a:effectLst/>
                        </a:rPr>
                        <a:t>on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884554323"/>
                  </a:ext>
                </a:extLst>
              </a:tr>
              <a:tr h="0">
                <a:tc>
                  <a:txBody>
                    <a:bodyPr/>
                    <a:lstStyle/>
                    <a:p>
                      <a:pPr algn="ctr" fontAlgn="t"/>
                      <a:r>
                        <a:rPr lang="en-US" sz="2000">
                          <a:solidFill>
                            <a:schemeClr val="tx1"/>
                          </a:solidFill>
                          <a:effectLst/>
                        </a:rPr>
                        <a:t>the mat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1</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988364063"/>
                  </a:ext>
                </a:extLst>
              </a:tr>
            </a:tbl>
          </a:graphicData>
        </a:graphic>
      </p:graphicFrame>
    </p:spTree>
    <p:extLst>
      <p:ext uri="{BB962C8B-B14F-4D97-AF65-F5344CB8AC3E}">
        <p14:creationId xmlns:p14="http://schemas.microsoft.com/office/powerpoint/2010/main" val="533150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8F63B-E885-4959-AAFB-896D577992A5}"/>
              </a:ext>
            </a:extLst>
          </p:cNvPr>
          <p:cNvSpPr>
            <a:spLocks noGrp="1"/>
          </p:cNvSpPr>
          <p:nvPr>
            <p:ph type="title"/>
          </p:nvPr>
        </p:nvSpPr>
        <p:spPr/>
        <p:txBody>
          <a:bodyPr/>
          <a:lstStyle/>
          <a:p>
            <a:r>
              <a:rPr lang="en-US" altLang="zh-CN" dirty="0"/>
              <a:t>Modified BLEU – bigram case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054C5F-F346-4F75-BC40-5044BCB82C6B}"/>
                  </a:ext>
                </a:extLst>
              </p:cNvPr>
              <p:cNvSpPr>
                <a:spLocks noGrp="1"/>
              </p:cNvSpPr>
              <p:nvPr>
                <p:ph idx="1"/>
              </p:nvPr>
            </p:nvSpPr>
            <p:spPr>
              <a:xfrm>
                <a:off x="507938" y="1038334"/>
                <a:ext cx="11360214" cy="2773074"/>
              </a:xfrm>
            </p:spPr>
            <p:txBody>
              <a:bodyPr>
                <a:normAutofit lnSpcReduction="10000"/>
              </a:bodyPr>
              <a:lstStyle/>
              <a:p>
                <a:r>
                  <a:rPr lang="en-US" altLang="zh-CN" dirty="0"/>
                  <a:t>Unigram precision is very easy to be over-confident about the quality of the machine translation. To overcome this, clipped count and modified precision were proposed.</a:t>
                </a:r>
              </a:p>
              <a:p>
                <a:r>
                  <a:rPr lang="en-US" altLang="zh-CN" dirty="0"/>
                  <a:t>For each word, </a:t>
                </a:r>
                <a14:m>
                  <m:oMath xmlns:m="http://schemas.openxmlformats.org/officeDocument/2006/math">
                    <m:r>
                      <a:rPr lang="en-US" altLang="zh-CN" i="1" dirty="0" smtClean="0">
                        <a:latin typeface="Cambria Math" panose="02040503050406030204" pitchFamily="18" charset="0"/>
                      </a:rPr>
                      <m:t>𝐶𝑜𝑢𝑛𝑡</m:t>
                    </m:r>
                    <m:r>
                      <a:rPr lang="en-US" altLang="zh-CN" b="0" i="1" dirty="0" smtClean="0">
                        <a:latin typeface="Cambria Math" panose="02040503050406030204" pitchFamily="18" charset="0"/>
                      </a:rPr>
                      <m:t>_</m:t>
                    </m:r>
                    <m:r>
                      <a:rPr lang="en-US" altLang="zh-CN" i="1" dirty="0" smtClean="0">
                        <a:latin typeface="Cambria Math" panose="02040503050406030204" pitchFamily="18" charset="0"/>
                      </a:rPr>
                      <m:t>𝑐𝑙𝑖𝑝</m:t>
                    </m:r>
                    <m:r>
                      <a:rPr lang="en-US" altLang="zh-CN" i="1" dirty="0" smtClean="0">
                        <a:latin typeface="Cambria Math" panose="02040503050406030204" pitchFamily="18" charset="0"/>
                      </a:rPr>
                      <m:t> = </m:t>
                    </m:r>
                    <m:r>
                      <m:rPr>
                        <m:sty m:val="p"/>
                      </m:rPr>
                      <a:rPr lang="en-US" altLang="zh-CN" i="1" dirty="0" smtClean="0">
                        <a:latin typeface="Cambria Math" panose="02040503050406030204" pitchFamily="18" charset="0"/>
                      </a:rPr>
                      <m:t>min</m:t>
                    </m:r>
                    <m:r>
                      <a:rPr lang="en-US" altLang="zh-CN" i="1" dirty="0" smtClean="0">
                        <a:latin typeface="Cambria Math" panose="02040503050406030204" pitchFamily="18" charset="0"/>
                      </a:rPr>
                      <m:t>⁡(</m:t>
                    </m:r>
                    <m:r>
                      <m:rPr>
                        <m:sty m:val="p"/>
                      </m:rPr>
                      <a:rPr lang="en-US" altLang="zh-CN" i="0" dirty="0" err="1" smtClean="0">
                        <a:latin typeface="Cambria Math" panose="02040503050406030204" pitchFamily="18" charset="0"/>
                      </a:rPr>
                      <m:t>Count</m:t>
                    </m:r>
                    <m:r>
                      <a:rPr lang="en-US" altLang="zh-CN" i="1" dirty="0" err="1" smtClean="0">
                        <a:latin typeface="Cambria Math" panose="02040503050406030204" pitchFamily="18" charset="0"/>
                      </a:rPr>
                      <m:t>,</m:t>
                    </m:r>
                    <m:r>
                      <m:rPr>
                        <m:sty m:val="p"/>
                      </m:rPr>
                      <a:rPr lang="en-US" altLang="zh-CN" b="0" i="0" dirty="0" err="1" smtClean="0">
                        <a:latin typeface="Cambria Math" panose="02040503050406030204" pitchFamily="18" charset="0"/>
                      </a:rPr>
                      <m:t>Max</m:t>
                    </m:r>
                    <m:r>
                      <a:rPr lang="en-US" altLang="zh-CN" b="0" i="1" dirty="0" smtClean="0">
                        <a:latin typeface="Cambria Math" panose="02040503050406030204" pitchFamily="18" charset="0"/>
                      </a:rPr>
                      <m:t>_</m:t>
                    </m:r>
                    <m:r>
                      <m:rPr>
                        <m:sty m:val="p"/>
                      </m:rPr>
                      <a:rPr lang="en-US" altLang="zh-CN" i="0" dirty="0" smtClean="0">
                        <a:latin typeface="Cambria Math" panose="02040503050406030204" pitchFamily="18" charset="0"/>
                      </a:rPr>
                      <m:t>Ref</m:t>
                    </m:r>
                    <m:r>
                      <a:rPr lang="en-US" altLang="zh-CN" b="0" i="1" dirty="0" smtClean="0">
                        <a:latin typeface="Cambria Math" panose="02040503050406030204" pitchFamily="18" charset="0"/>
                      </a:rPr>
                      <m:t>_</m:t>
                    </m:r>
                    <m:r>
                      <m:rPr>
                        <m:sty m:val="p"/>
                      </m:rPr>
                      <a:rPr lang="en-US" altLang="zh-CN" i="0" dirty="0" smtClean="0">
                        <a:latin typeface="Cambria Math" panose="02040503050406030204" pitchFamily="18" charset="0"/>
                      </a:rPr>
                      <m:t>Count</m:t>
                    </m:r>
                    <m:r>
                      <a:rPr lang="en-US" altLang="zh-CN" i="1" dirty="0" smtClean="0">
                        <a:latin typeface="Cambria Math" panose="02040503050406030204" pitchFamily="18" charset="0"/>
                      </a:rPr>
                      <m:t>)</m:t>
                    </m:r>
                  </m:oMath>
                </a14:m>
                <a:r>
                  <a:rPr lang="en-US" altLang="zh-CN" dirty="0"/>
                  <a:t>, counts the maximum number of times a word occurs in any single reference translation.</a:t>
                </a:r>
                <a:endParaRPr lang="zh-CN" altLang="en-US" dirty="0"/>
              </a:p>
            </p:txBody>
          </p:sp>
        </mc:Choice>
        <mc:Fallback xmlns="">
          <p:sp>
            <p:nvSpPr>
              <p:cNvPr id="3" name="内容占位符 2">
                <a:extLst>
                  <a:ext uri="{FF2B5EF4-FFF2-40B4-BE49-F238E27FC236}">
                    <a16:creationId xmlns:a16="http://schemas.microsoft.com/office/drawing/2014/main" id="{71054C5F-F346-4F75-BC40-5044BCB82C6B}"/>
                  </a:ext>
                </a:extLst>
              </p:cNvPr>
              <p:cNvSpPr>
                <a:spLocks noGrp="1" noRot="1" noChangeAspect="1" noMove="1" noResize="1" noEditPoints="1" noAdjustHandles="1" noChangeArrowheads="1" noChangeShapeType="1" noTextEdit="1"/>
              </p:cNvSpPr>
              <p:nvPr>
                <p:ph idx="1"/>
              </p:nvPr>
            </p:nvSpPr>
            <p:spPr>
              <a:xfrm>
                <a:off x="507938" y="1038334"/>
                <a:ext cx="11360214" cy="2773074"/>
              </a:xfrm>
              <a:blipFill>
                <a:blip r:embed="rId3"/>
                <a:stretch>
                  <a:fillRect l="-966" t="-3736" r="-1288" b="-527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2AFC2FA-41F0-4B02-822E-2AD81F3507A7}"/>
              </a:ext>
            </a:extLst>
          </p:cNvPr>
          <p:cNvSpPr>
            <a:spLocks noGrp="1"/>
          </p:cNvSpPr>
          <p:nvPr>
            <p:ph type="sldNum" sz="quarter" idx="12"/>
          </p:nvPr>
        </p:nvSpPr>
        <p:spPr/>
        <p:txBody>
          <a:bodyPr/>
          <a:lstStyle/>
          <a:p>
            <a:fld id="{DC8BB421-126E-41CB-B73A-69D52E98CAE3}" type="slidenum">
              <a:rPr lang="zh-CN" altLang="en-US" smtClean="0"/>
              <a:t>93</a:t>
            </a:fld>
            <a:endParaRPr lang="zh-CN" altLang="en-US"/>
          </a:p>
        </p:txBody>
      </p:sp>
      <p:sp>
        <p:nvSpPr>
          <p:cNvPr id="8" name="文本框 7">
            <a:extLst>
              <a:ext uri="{FF2B5EF4-FFF2-40B4-BE49-F238E27FC236}">
                <a16:creationId xmlns:a16="http://schemas.microsoft.com/office/drawing/2014/main" id="{167B6CCD-55AD-4CFA-B816-7E5260842AE8}"/>
              </a:ext>
            </a:extLst>
          </p:cNvPr>
          <p:cNvSpPr txBox="1"/>
          <p:nvPr/>
        </p:nvSpPr>
        <p:spPr>
          <a:xfrm>
            <a:off x="7321668" y="5590820"/>
            <a:ext cx="3394362" cy="646331"/>
          </a:xfrm>
          <a:prstGeom prst="rect">
            <a:avLst/>
          </a:prstGeom>
          <a:noFill/>
        </p:spPr>
        <p:txBody>
          <a:bodyPr wrap="square">
            <a:spAutoFit/>
          </a:bodyPr>
          <a:lstStyle/>
          <a:p>
            <a:r>
              <a:rPr lang="en-US" altLang="zh-CN" dirty="0"/>
              <a:t>The bigram modified precision is 0/7 = 0.0 for example 2</a:t>
            </a:r>
            <a:endParaRPr lang="zh-CN" altLang="en-US" dirty="0"/>
          </a:p>
        </p:txBody>
      </p:sp>
      <p:sp>
        <p:nvSpPr>
          <p:cNvPr id="9" name="文本框 8">
            <a:extLst>
              <a:ext uri="{FF2B5EF4-FFF2-40B4-BE49-F238E27FC236}">
                <a16:creationId xmlns:a16="http://schemas.microsoft.com/office/drawing/2014/main" id="{0076D322-F63D-425E-9AFD-FBEDAFCCA8FB}"/>
              </a:ext>
            </a:extLst>
          </p:cNvPr>
          <p:cNvSpPr txBox="1"/>
          <p:nvPr/>
        </p:nvSpPr>
        <p:spPr>
          <a:xfrm>
            <a:off x="1288472" y="4303179"/>
            <a:ext cx="5195455" cy="1938992"/>
          </a:xfrm>
          <a:prstGeom prst="rect">
            <a:avLst/>
          </a:prstGeom>
          <a:noFill/>
        </p:spPr>
        <p:txBody>
          <a:bodyPr wrap="square">
            <a:spAutoFit/>
          </a:bodyPr>
          <a:lstStyle/>
          <a:p>
            <a:pPr>
              <a:spcAft>
                <a:spcPts val="600"/>
              </a:spcAft>
            </a:pPr>
            <a:r>
              <a:rPr lang="en-US" altLang="zh-CN" sz="2000" b="1" dirty="0">
                <a:solidFill>
                  <a:srgbClr val="0E419C"/>
                </a:solidFill>
              </a:rPr>
              <a:t>Example 2</a:t>
            </a:r>
          </a:p>
          <a:p>
            <a:pPr>
              <a:spcAft>
                <a:spcPts val="600"/>
              </a:spcAft>
            </a:pPr>
            <a:r>
              <a:rPr lang="en-US" altLang="zh-CN" sz="2000" dirty="0"/>
              <a:t>Chinese: </a:t>
            </a:r>
            <a:r>
              <a:rPr lang="zh-CN" altLang="en-US" sz="2000" dirty="0"/>
              <a:t>猫坐在垫子上</a:t>
            </a:r>
          </a:p>
          <a:p>
            <a:pPr>
              <a:spcAft>
                <a:spcPts val="600"/>
              </a:spcAft>
            </a:pPr>
            <a:r>
              <a:rPr lang="en-US" altLang="zh-CN" sz="2000" dirty="0"/>
              <a:t>Reference 1: the cat is on the mat</a:t>
            </a:r>
          </a:p>
          <a:p>
            <a:pPr>
              <a:spcAft>
                <a:spcPts val="600"/>
              </a:spcAft>
            </a:pPr>
            <a:r>
              <a:rPr lang="en-US" altLang="zh-CN" sz="2000" dirty="0"/>
              <a:t>Reference 2: there is a cat on the mat</a:t>
            </a:r>
          </a:p>
          <a:p>
            <a:pPr>
              <a:spcAft>
                <a:spcPts val="600"/>
              </a:spcAft>
            </a:pPr>
            <a:r>
              <a:rPr lang="en-US" altLang="zh-CN" sz="2000" dirty="0"/>
              <a:t>Candidate: the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r>
              <a:rPr lang="en-US" altLang="zh-CN" sz="2000" dirty="0"/>
              <a:t> </a:t>
            </a:r>
            <a:r>
              <a:rPr lang="en-US" altLang="zh-CN" sz="2000" dirty="0" err="1"/>
              <a:t>the</a:t>
            </a:r>
            <a:endParaRPr lang="zh-CN" altLang="en-US" sz="2000" dirty="0"/>
          </a:p>
        </p:txBody>
      </p:sp>
      <p:graphicFrame>
        <p:nvGraphicFramePr>
          <p:cNvPr id="6" name="表格 5">
            <a:extLst>
              <a:ext uri="{FF2B5EF4-FFF2-40B4-BE49-F238E27FC236}">
                <a16:creationId xmlns:a16="http://schemas.microsoft.com/office/drawing/2014/main" id="{27AA9DC7-D48E-4EA5-9700-F649D3B6E515}"/>
              </a:ext>
            </a:extLst>
          </p:cNvPr>
          <p:cNvGraphicFramePr>
            <a:graphicFrameLocks noGrp="1"/>
          </p:cNvGraphicFramePr>
          <p:nvPr>
            <p:extLst>
              <p:ext uri="{D42A27DB-BD31-4B8C-83A1-F6EECF244321}">
                <p14:modId xmlns:p14="http://schemas.microsoft.com/office/powerpoint/2010/main" val="864959768"/>
              </p:ext>
            </p:extLst>
          </p:nvPr>
        </p:nvGraphicFramePr>
        <p:xfrm>
          <a:off x="5575719" y="4057896"/>
          <a:ext cx="5670093" cy="792480"/>
        </p:xfrm>
        <a:graphic>
          <a:graphicData uri="http://schemas.openxmlformats.org/drawingml/2006/table">
            <a:tbl>
              <a:tblPr/>
              <a:tblGrid>
                <a:gridCol w="1890031">
                  <a:extLst>
                    <a:ext uri="{9D8B030D-6E8A-4147-A177-3AD203B41FA5}">
                      <a16:colId xmlns:a16="http://schemas.microsoft.com/office/drawing/2014/main" val="1512154958"/>
                    </a:ext>
                  </a:extLst>
                </a:gridCol>
                <a:gridCol w="1890031">
                  <a:extLst>
                    <a:ext uri="{9D8B030D-6E8A-4147-A177-3AD203B41FA5}">
                      <a16:colId xmlns:a16="http://schemas.microsoft.com/office/drawing/2014/main" val="2444829529"/>
                    </a:ext>
                  </a:extLst>
                </a:gridCol>
                <a:gridCol w="1890031">
                  <a:extLst>
                    <a:ext uri="{9D8B030D-6E8A-4147-A177-3AD203B41FA5}">
                      <a16:colId xmlns:a16="http://schemas.microsoft.com/office/drawing/2014/main" val="2082101225"/>
                    </a:ext>
                  </a:extLst>
                </a:gridCol>
              </a:tblGrid>
              <a:tr h="0">
                <a:tc>
                  <a:txBody>
                    <a:bodyPr/>
                    <a:lstStyle/>
                    <a:p>
                      <a:pPr algn="ctr" fontAlgn="t"/>
                      <a:r>
                        <a:rPr lang="en-US" sz="2000">
                          <a:solidFill>
                            <a:schemeClr val="tx1"/>
                          </a:solidFill>
                          <a:effectLst/>
                        </a:rPr>
                        <a:t>Unique Bigram</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sz="2000">
                          <a:solidFill>
                            <a:schemeClr val="tx1"/>
                          </a:solidFill>
                          <a:effectLst/>
                        </a:rPr>
                        <a:t>Clipped Count</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039291172"/>
                  </a:ext>
                </a:extLst>
              </a:tr>
              <a:tr h="0">
                <a:tc>
                  <a:txBody>
                    <a:bodyPr/>
                    <a:lstStyle/>
                    <a:p>
                      <a:pPr algn="ctr" fontAlgn="t"/>
                      <a:r>
                        <a:rPr lang="en-US" sz="2000" dirty="0">
                          <a:solidFill>
                            <a:schemeClr val="tx1"/>
                          </a:solidFill>
                          <a:effectLst/>
                        </a:rPr>
                        <a:t>the the</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tc>
                  <a:txBody>
                    <a:bodyPr/>
                    <a:lstStyle/>
                    <a:p>
                      <a:pPr algn="ctr" fontAlgn="t"/>
                      <a:r>
                        <a:rPr lang="en-US" altLang="zh-CN" sz="2000" dirty="0">
                          <a:solidFill>
                            <a:schemeClr val="tx1"/>
                          </a:solidFill>
                          <a:effectLst/>
                        </a:rPr>
                        <a:t>0</a:t>
                      </a:r>
                    </a:p>
                  </a:txBody>
                  <a:tcPr>
                    <a:lnL w="12700" cap="flat" cmpd="sng" algn="ctr">
                      <a:solidFill>
                        <a:srgbClr val="DBDBDB"/>
                      </a:solidFill>
                      <a:prstDash val="solid"/>
                      <a:round/>
                      <a:headEnd type="none" w="med" len="med"/>
                      <a:tailEnd type="none" w="med" len="med"/>
                    </a:lnL>
                    <a:lnR w="12700" cap="flat" cmpd="sng" algn="ctr">
                      <a:solidFill>
                        <a:srgbClr val="DBDBDB"/>
                      </a:solidFill>
                      <a:prstDash val="solid"/>
                      <a:round/>
                      <a:headEnd type="none" w="med" len="med"/>
                      <a:tailEnd type="none" w="med" len="med"/>
                    </a:lnR>
                    <a:lnT w="12700" cap="flat" cmpd="sng" algn="ctr">
                      <a:solidFill>
                        <a:srgbClr val="DBDBDB"/>
                      </a:solidFill>
                      <a:prstDash val="solid"/>
                      <a:round/>
                      <a:headEnd type="none" w="med" len="med"/>
                      <a:tailEnd type="none" w="med" len="med"/>
                    </a:lnT>
                    <a:lnB w="12700"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10265930"/>
                  </a:ext>
                </a:extLst>
              </a:tr>
            </a:tbl>
          </a:graphicData>
        </a:graphic>
      </p:graphicFrame>
    </p:spTree>
    <p:extLst>
      <p:ext uri="{BB962C8B-B14F-4D97-AF65-F5344CB8AC3E}">
        <p14:creationId xmlns:p14="http://schemas.microsoft.com/office/powerpoint/2010/main" val="8506929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9EB8B8-DCCE-4925-9421-29FCCF95B580}"/>
              </a:ext>
            </a:extLst>
          </p:cNvPr>
          <p:cNvSpPr>
            <a:spLocks noGrp="1"/>
          </p:cNvSpPr>
          <p:nvPr>
            <p:ph type="title"/>
          </p:nvPr>
        </p:nvSpPr>
        <p:spPr/>
        <p:txBody>
          <a:bodyPr/>
          <a:lstStyle/>
          <a:p>
            <a:r>
              <a:rPr lang="en-US" altLang="zh-CN" dirty="0"/>
              <a:t>Practical BLEU</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DD4A5F7-99B0-455F-8D01-8ACC7E7FB0F0}"/>
                  </a:ext>
                </a:extLst>
              </p:cNvPr>
              <p:cNvSpPr>
                <a:spLocks noGrp="1"/>
              </p:cNvSpPr>
              <p:nvPr>
                <p:ph idx="1"/>
              </p:nvPr>
            </p:nvSpPr>
            <p:spPr>
              <a:xfrm>
                <a:off x="520268" y="1196074"/>
                <a:ext cx="10735730" cy="5463055"/>
              </a:xfrm>
            </p:spPr>
            <p:txBody>
              <a:bodyPr>
                <a:noAutofit/>
              </a:bodyPr>
              <a:lstStyle/>
              <a:p>
                <a:pPr>
                  <a:spcBef>
                    <a:spcPts val="600"/>
                  </a:spcBef>
                  <a:spcAft>
                    <a:spcPts val="0"/>
                  </a:spcAft>
                </a:pPr>
                <a:r>
                  <a:rPr lang="en-US" altLang="zh-CN" sz="2400" dirty="0"/>
                  <a:t>Computed using a couple of </a:t>
                </a:r>
                <a14:m>
                  <m:oMath xmlns:m="http://schemas.openxmlformats.org/officeDocument/2006/math">
                    <m:r>
                      <a:rPr lang="en-US" altLang="zh-CN" sz="2400" i="1" dirty="0" smtClean="0">
                        <a:latin typeface="Cambria Math" panose="02040503050406030204" pitchFamily="18" charset="0"/>
                      </a:rPr>
                      <m:t>𝑛</m:t>
                    </m:r>
                  </m:oMath>
                </a14:m>
                <a:r>
                  <a:rPr lang="en-US" altLang="zh-CN" sz="2400" dirty="0"/>
                  <a:t>-gram modified precisions</a:t>
                </a:r>
              </a:p>
              <a:p>
                <a:pPr marL="0" indent="0">
                  <a:spcBef>
                    <a:spcPts val="600"/>
                  </a:spcBef>
                  <a:spcAft>
                    <a:spcPts val="0"/>
                  </a:spcAft>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𝐵𝐿𝐸𝑈</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𝐵𝑃</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exp</m:t>
                          </m:r>
                        </m:fName>
                        <m:e>
                          <m:d>
                            <m:dPr>
                              <m:ctrlPr>
                                <a:rPr lang="en-US" altLang="zh-CN" sz="2400" b="0" i="1" smtClean="0">
                                  <a:latin typeface="Cambria Math" panose="02040503050406030204" pitchFamily="18" charset="0"/>
                                </a:rPr>
                              </m:ctrlPr>
                            </m:dPr>
                            <m:e>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𝑁</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𝑛</m:t>
                                      </m:r>
                                    </m:sub>
                                  </m:sSub>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log</m:t>
                                      </m:r>
                                    </m:fNa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𝑛</m:t>
                                          </m:r>
                                        </m:sub>
                                      </m:sSub>
                                    </m:e>
                                  </m:func>
                                </m:e>
                              </m:nary>
                            </m:e>
                          </m:d>
                        </m:e>
                      </m:func>
                    </m:oMath>
                  </m:oMathPara>
                </a14:m>
                <a:endParaRPr lang="en-US" altLang="zh-CN" sz="2400" dirty="0"/>
              </a:p>
              <a:p>
                <a:pPr>
                  <a:spcBef>
                    <a:spcPts val="600"/>
                  </a:spcBef>
                  <a:spcAft>
                    <a:spcPts val="0"/>
                  </a:spcAft>
                </a:pPr>
                <a14:m>
                  <m:oMath xmlns:m="http://schemas.openxmlformats.org/officeDocument/2006/math">
                    <m:r>
                      <a:rPr lang="en-US" altLang="zh-CN" sz="2400" b="0" i="1" dirty="0" smtClean="0">
                        <a:latin typeface="Cambria Math" panose="02040503050406030204" pitchFamily="18" charset="0"/>
                      </a:rPr>
                      <m:t>𝑁</m:t>
                    </m:r>
                  </m:oMath>
                </a14:m>
                <a:r>
                  <a:rPr lang="en-US" altLang="zh-CN" sz="2400" b="0" dirty="0">
                    <a:latin typeface="Cambria Math" panose="02040503050406030204" pitchFamily="18" charset="0"/>
                  </a:rPr>
                  <a:t>: </a:t>
                </a:r>
                <a:r>
                  <a:rPr lang="en-US" altLang="zh-CN" sz="2400" dirty="0"/>
                  <a:t>the total gram used (e.g., 4)</a:t>
                </a:r>
              </a:p>
              <a:p>
                <a:pPr>
                  <a:spcBef>
                    <a:spcPts val="600"/>
                  </a:spcBef>
                  <a:spcAft>
                    <a:spcPts val="0"/>
                  </a:spcAft>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𝑛</m:t>
                        </m:r>
                      </m:sub>
                    </m:sSub>
                  </m:oMath>
                </a14:m>
                <a:r>
                  <a:rPr lang="en-US" altLang="zh-CN" sz="2400" dirty="0"/>
                  <a:t>: is the modified precision for </a:t>
                </a:r>
                <a14:m>
                  <m:oMath xmlns:m="http://schemas.openxmlformats.org/officeDocument/2006/math">
                    <m:r>
                      <a:rPr lang="en-US" altLang="zh-CN" sz="2400" i="1" dirty="0" smtClean="0">
                        <a:latin typeface="Cambria Math" panose="02040503050406030204" pitchFamily="18" charset="0"/>
                      </a:rPr>
                      <m:t>𝑛</m:t>
                    </m:r>
                  </m:oMath>
                </a14:m>
                <a:r>
                  <a:rPr lang="en-US" altLang="zh-CN" sz="2400" dirty="0"/>
                  <a:t>-gram</a:t>
                </a:r>
              </a:p>
              <a:p>
                <a:pPr>
                  <a:spcBef>
                    <a:spcPts val="600"/>
                  </a:spcBef>
                  <a:spcAft>
                    <a:spcPts val="0"/>
                  </a:spcAft>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𝑛</m:t>
                        </m:r>
                      </m:sub>
                    </m:sSub>
                  </m:oMath>
                </a14:m>
                <a:r>
                  <a:rPr lang="zh-CN" altLang="en-US" sz="2400" dirty="0"/>
                  <a:t> </a:t>
                </a:r>
                <a:r>
                  <a:rPr lang="en-US" altLang="zh-CN" sz="2400" dirty="0"/>
                  <a:t>weights for </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log</m:t>
                        </m:r>
                      </m:fName>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𝑛</m:t>
                            </m:r>
                          </m:sub>
                        </m:sSub>
                      </m:e>
                    </m:func>
                  </m:oMath>
                </a14:m>
                <a:r>
                  <a:rPr lang="zh-CN" altLang="en-US" sz="2400" dirty="0"/>
                  <a:t> </a:t>
                </a:r>
                <a:r>
                  <a:rPr lang="en-US" altLang="zh-CN" sz="2400" dirty="0"/>
                  <a:t>and </a:t>
                </a:r>
                <a14:m>
                  <m:oMath xmlns:m="http://schemas.openxmlformats.org/officeDocument/2006/math">
                    <m:nary>
                      <m:naryPr>
                        <m:chr m:val="∑"/>
                        <m:subHide m:val="on"/>
                        <m:supHide m:val="on"/>
                        <m:ctrlPr>
                          <a:rPr lang="en-US" altLang="zh-CN" sz="2400" b="0" i="1" smtClean="0">
                            <a:latin typeface="Cambria Math" panose="02040503050406030204" pitchFamily="18" charset="0"/>
                          </a:rPr>
                        </m:ctrlPr>
                      </m:naryP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𝑛</m:t>
                            </m:r>
                          </m:sub>
                        </m:sSub>
                      </m:e>
                    </m:nary>
                    <m:r>
                      <a:rPr lang="en-US" altLang="zh-CN" sz="2400" b="0" i="1" smtClean="0">
                        <a:latin typeface="Cambria Math" panose="02040503050406030204" pitchFamily="18" charset="0"/>
                      </a:rPr>
                      <m:t>=1</m:t>
                    </m:r>
                  </m:oMath>
                </a14:m>
                <a:r>
                  <a:rPr lang="en-US" altLang="zh-CN" sz="2400" dirty="0"/>
                  <a:t> (e.g., 1/N)</a:t>
                </a:r>
              </a:p>
              <a:p>
                <a:pPr>
                  <a:spcBef>
                    <a:spcPts val="600"/>
                  </a:spcBef>
                  <a:spcAft>
                    <a:spcPts val="0"/>
                  </a:spcAft>
                </a:pPr>
                <a14:m>
                  <m:oMath xmlns:m="http://schemas.openxmlformats.org/officeDocument/2006/math">
                    <m:r>
                      <a:rPr lang="en-US" altLang="zh-CN" sz="2400" b="0" i="1" smtClean="0">
                        <a:latin typeface="Cambria Math" panose="02040503050406030204" pitchFamily="18" charset="0"/>
                      </a:rPr>
                      <m:t>𝐵𝑃</m:t>
                    </m:r>
                  </m:oMath>
                </a14:m>
                <a:r>
                  <a:rPr lang="en-US" altLang="zh-CN" sz="2400" dirty="0"/>
                  <a:t>: brevity penalty to penalize short machine translations</a:t>
                </a:r>
              </a:p>
              <a:p>
                <a:pPr marL="0" indent="0">
                  <a:spcBef>
                    <a:spcPts val="600"/>
                  </a:spcBef>
                  <a:spcAft>
                    <a:spcPts val="0"/>
                  </a:spcAft>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𝐵𝑃</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1                     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𝑟</m:t>
                              </m:r>
                            </m:e>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exp</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𝑟</m:t>
                                          </m:r>
                                        </m:num>
                                        <m:den>
                                          <m:r>
                                            <a:rPr lang="en-US" altLang="zh-CN" sz="2400" b="0" i="1" smtClean="0">
                                              <a:latin typeface="Cambria Math" panose="02040503050406030204" pitchFamily="18" charset="0"/>
                                            </a:rPr>
                                            <m:t>𝑐</m:t>
                                          </m:r>
                                        </m:den>
                                      </m:f>
                                    </m:e>
                                  </m:d>
                                </m:e>
                              </m:func>
                              <m:r>
                                <a:rPr lang="en-US" altLang="zh-CN" sz="2400" b="0" i="1" smtClean="0">
                                  <a:latin typeface="Cambria Math" panose="02040503050406030204" pitchFamily="18" charset="0"/>
                                </a:rPr>
                                <m:t> </m:t>
                              </m:r>
                              <m:r>
                                <m:rPr>
                                  <m:sty m:val="p"/>
                                </m:rPr>
                                <a:rPr lang="en-US" altLang="zh-CN" sz="2400" b="0" i="0" smtClean="0">
                                  <a:latin typeface="Cambria Math" panose="02040503050406030204" pitchFamily="18" charset="0"/>
                                </a:rPr>
                                <m:t>if</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e>
                          </m:eqArr>
                        </m:e>
                      </m:d>
                    </m:oMath>
                  </m:oMathPara>
                </a14:m>
                <a:endParaRPr lang="en-US" altLang="zh-CN" sz="2400" dirty="0"/>
              </a:p>
              <a:p>
                <a:pPr marL="0" indent="0">
                  <a:spcBef>
                    <a:spcPts val="600"/>
                  </a:spcBef>
                  <a:spcAft>
                    <a:spcPts val="0"/>
                  </a:spcAft>
                  <a:buNone/>
                </a:pPr>
                <a14:m>
                  <m:oMath xmlns:m="http://schemas.openxmlformats.org/officeDocument/2006/math">
                    <m:r>
                      <a:rPr lang="en-US" altLang="zh-CN" sz="2400" i="1" dirty="0" smtClean="0">
                        <a:latin typeface="Cambria Math" panose="02040503050406030204" pitchFamily="18" charset="0"/>
                      </a:rPr>
                      <m:t>𝑐</m:t>
                    </m:r>
                  </m:oMath>
                </a14:m>
                <a:r>
                  <a:rPr lang="en-US" altLang="zh-CN" sz="2400" dirty="0"/>
                  <a:t> is the number of unigrams (length) in all the candidate sentences, and </a:t>
                </a:r>
                <a14:m>
                  <m:oMath xmlns:m="http://schemas.openxmlformats.org/officeDocument/2006/math">
                    <m:r>
                      <a:rPr lang="en-US" altLang="zh-CN" sz="2400" i="1" dirty="0" smtClean="0">
                        <a:latin typeface="Cambria Math" panose="02040503050406030204" pitchFamily="18" charset="0"/>
                      </a:rPr>
                      <m:t>𝑟</m:t>
                    </m:r>
                  </m:oMath>
                </a14:m>
                <a:r>
                  <a:rPr lang="en-US" altLang="zh-CN" sz="2400" dirty="0"/>
                  <a:t> is the best match lengths for each candidate sentence in the corpus. </a:t>
                </a:r>
                <a:endParaRPr lang="zh-CN" altLang="en-US" sz="2400" dirty="0"/>
              </a:p>
            </p:txBody>
          </p:sp>
        </mc:Choice>
        <mc:Fallback xmlns="">
          <p:sp>
            <p:nvSpPr>
              <p:cNvPr id="3" name="内容占位符 2">
                <a:extLst>
                  <a:ext uri="{FF2B5EF4-FFF2-40B4-BE49-F238E27FC236}">
                    <a16:creationId xmlns:a16="http://schemas.microsoft.com/office/drawing/2014/main" id="{BDD4A5F7-99B0-455F-8D01-8ACC7E7FB0F0}"/>
                  </a:ext>
                </a:extLst>
              </p:cNvPr>
              <p:cNvSpPr>
                <a:spLocks noGrp="1" noRot="1" noChangeAspect="1" noMove="1" noResize="1" noEditPoints="1" noAdjustHandles="1" noChangeArrowheads="1" noChangeShapeType="1" noTextEdit="1"/>
              </p:cNvSpPr>
              <p:nvPr>
                <p:ph idx="1"/>
              </p:nvPr>
            </p:nvSpPr>
            <p:spPr>
              <a:xfrm>
                <a:off x="520268" y="1196074"/>
                <a:ext cx="10735730" cy="5463055"/>
              </a:xfrm>
              <a:blipFill>
                <a:blip r:embed="rId3"/>
                <a:stretch>
                  <a:fillRect l="-852" t="-1004" b="-100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ADC82B1B-FD15-41EB-8B2D-593464FD2194}"/>
              </a:ext>
            </a:extLst>
          </p:cNvPr>
          <p:cNvSpPr>
            <a:spLocks noGrp="1"/>
          </p:cNvSpPr>
          <p:nvPr>
            <p:ph type="sldNum" sz="quarter" idx="12"/>
          </p:nvPr>
        </p:nvSpPr>
        <p:spPr/>
        <p:txBody>
          <a:bodyPr/>
          <a:lstStyle/>
          <a:p>
            <a:fld id="{DC8BB421-126E-41CB-B73A-69D52E98CAE3}" type="slidenum">
              <a:rPr lang="zh-CN" altLang="en-US" smtClean="0"/>
              <a:t>94</a:t>
            </a:fld>
            <a:endParaRPr lang="zh-CN" altLang="en-US"/>
          </a:p>
        </p:txBody>
      </p:sp>
    </p:spTree>
    <p:extLst>
      <p:ext uri="{BB962C8B-B14F-4D97-AF65-F5344CB8AC3E}">
        <p14:creationId xmlns:p14="http://schemas.microsoft.com/office/powerpoint/2010/main" val="9879392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624A-5E4B-4D24-BE78-8345A8EC902C}"/>
              </a:ext>
            </a:extLst>
          </p:cNvPr>
          <p:cNvSpPr>
            <a:spLocks noGrp="1"/>
          </p:cNvSpPr>
          <p:nvPr>
            <p:ph type="title"/>
          </p:nvPr>
        </p:nvSpPr>
        <p:spPr/>
        <p:txBody>
          <a:bodyPr>
            <a:normAutofit fontScale="90000"/>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9413990A-171E-4AA2-9E3D-DD951680F70A}"/>
              </a:ext>
            </a:extLst>
          </p:cNvPr>
          <p:cNvSpPr>
            <a:spLocks noGrp="1"/>
          </p:cNvSpPr>
          <p:nvPr>
            <p:ph idx="1"/>
          </p:nvPr>
        </p:nvSpPr>
        <p:spPr/>
        <p:txBody>
          <a:bodyPr>
            <a:normAutofit fontScale="92500" lnSpcReduction="20000"/>
          </a:bodyPr>
          <a:lstStyle/>
          <a:p>
            <a:r>
              <a:rPr lang="en-US" altLang="zh-CN" dirty="0"/>
              <a:t>Introduction</a:t>
            </a:r>
          </a:p>
          <a:p>
            <a:r>
              <a:rPr lang="en-US" altLang="zh-CN" dirty="0"/>
              <a:t>Methods</a:t>
            </a:r>
          </a:p>
          <a:p>
            <a:pPr lvl="1"/>
            <a:r>
              <a:rPr lang="en-US" altLang="zh-CN" dirty="0"/>
              <a:t>Word-Based Models &amp; Phrase-Based Models</a:t>
            </a:r>
          </a:p>
          <a:p>
            <a:pPr lvl="1"/>
            <a:r>
              <a:rPr lang="en-US" altLang="zh-CN" dirty="0"/>
              <a:t>Encoder-Decoder Models</a:t>
            </a:r>
          </a:p>
          <a:p>
            <a:r>
              <a:rPr lang="en-US" altLang="zh-CN" b="1" dirty="0"/>
              <a:t>Evaluation</a:t>
            </a:r>
          </a:p>
          <a:p>
            <a:pPr lvl="1"/>
            <a:r>
              <a:rPr lang="en-US" altLang="zh-CN" dirty="0"/>
              <a:t>Human raters</a:t>
            </a:r>
          </a:p>
          <a:p>
            <a:pPr lvl="1"/>
            <a:r>
              <a:rPr lang="en-US" altLang="zh-CN" dirty="0"/>
              <a:t>Precision, Recall</a:t>
            </a:r>
          </a:p>
          <a:p>
            <a:pPr lvl="1"/>
            <a:r>
              <a:rPr lang="en-US" altLang="zh-CN" dirty="0"/>
              <a:t>BLEU</a:t>
            </a:r>
          </a:p>
          <a:p>
            <a:pPr lvl="1"/>
            <a:r>
              <a:rPr lang="en-US" altLang="zh-CN" b="1" dirty="0"/>
              <a:t>WER &amp; Embedding-based</a:t>
            </a:r>
          </a:p>
          <a:p>
            <a:pPr lvl="1"/>
            <a:endParaRPr lang="zh-CN" altLang="en-US" b="1" dirty="0"/>
          </a:p>
        </p:txBody>
      </p:sp>
      <p:sp>
        <p:nvSpPr>
          <p:cNvPr id="4" name="灯片编号占位符 3">
            <a:extLst>
              <a:ext uri="{FF2B5EF4-FFF2-40B4-BE49-F238E27FC236}">
                <a16:creationId xmlns:a16="http://schemas.microsoft.com/office/drawing/2014/main" id="{2371A318-CB77-41B5-9B45-98EEE0FAB40A}"/>
              </a:ext>
            </a:extLst>
          </p:cNvPr>
          <p:cNvSpPr>
            <a:spLocks noGrp="1"/>
          </p:cNvSpPr>
          <p:nvPr>
            <p:ph type="sldNum" sz="quarter" idx="12"/>
          </p:nvPr>
        </p:nvSpPr>
        <p:spPr/>
        <p:txBody>
          <a:bodyPr/>
          <a:lstStyle/>
          <a:p>
            <a:fld id="{DC8BB421-126E-41CB-B73A-69D52E98CAE3}" type="slidenum">
              <a:rPr lang="zh-CN" altLang="en-US" smtClean="0"/>
              <a:t>95</a:t>
            </a:fld>
            <a:endParaRPr lang="zh-CN" altLang="en-US"/>
          </a:p>
        </p:txBody>
      </p:sp>
    </p:spTree>
    <p:extLst>
      <p:ext uri="{BB962C8B-B14F-4D97-AF65-F5344CB8AC3E}">
        <p14:creationId xmlns:p14="http://schemas.microsoft.com/office/powerpoint/2010/main" val="7415985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8D95E-8D9A-4D86-9025-5867D1EDE0F2}"/>
              </a:ext>
            </a:extLst>
          </p:cNvPr>
          <p:cNvSpPr>
            <a:spLocks noGrp="1"/>
          </p:cNvSpPr>
          <p:nvPr>
            <p:ph type="title"/>
          </p:nvPr>
        </p:nvSpPr>
        <p:spPr/>
        <p:txBody>
          <a:bodyPr/>
          <a:lstStyle/>
          <a:p>
            <a:r>
              <a:rPr lang="en-US" altLang="zh-CN" dirty="0"/>
              <a:t>Word Error Rate (WER)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7E521C-02B8-4C04-A9C3-4D6AB937A1EF}"/>
                  </a:ext>
                </a:extLst>
              </p:cNvPr>
              <p:cNvSpPr>
                <a:spLocks noGrp="1"/>
              </p:cNvSpPr>
              <p:nvPr>
                <p:ph idx="1"/>
              </p:nvPr>
            </p:nvSpPr>
            <p:spPr/>
            <p:txBody>
              <a:bodyPr/>
              <a:lstStyle/>
              <a:p>
                <a:r>
                  <a:rPr lang="en-US" altLang="zh-CN" dirty="0"/>
                  <a:t>Minimum number of editing steps to transform output to reference</a:t>
                </a:r>
              </a:p>
              <a:p>
                <a:pPr lvl="1"/>
                <a:r>
                  <a:rPr lang="en-US" altLang="zh-CN" b="1" dirty="0"/>
                  <a:t>match</a:t>
                </a:r>
                <a:r>
                  <a:rPr lang="en-US" altLang="zh-CN" dirty="0"/>
                  <a:t>: words match, no cost</a:t>
                </a:r>
              </a:p>
              <a:p>
                <a:pPr lvl="1"/>
                <a:r>
                  <a:rPr lang="en-US" altLang="zh-CN" b="1" dirty="0"/>
                  <a:t>substitution</a:t>
                </a:r>
                <a:r>
                  <a:rPr lang="en-US" altLang="zh-CN" dirty="0"/>
                  <a:t>: replace one word with another</a:t>
                </a:r>
              </a:p>
              <a:p>
                <a:pPr lvl="1"/>
                <a:r>
                  <a:rPr lang="en-US" altLang="zh-CN" b="1" dirty="0"/>
                  <a:t>insertion</a:t>
                </a:r>
                <a:r>
                  <a:rPr lang="en-US" altLang="zh-CN" dirty="0"/>
                  <a:t>: add word</a:t>
                </a:r>
              </a:p>
              <a:p>
                <a:pPr lvl="1"/>
                <a:r>
                  <a:rPr lang="en-US" altLang="zh-CN" b="1" dirty="0"/>
                  <a:t>deletion</a:t>
                </a:r>
                <a:r>
                  <a:rPr lang="en-US" altLang="zh-CN" dirty="0"/>
                  <a:t>: drop word</a:t>
                </a:r>
              </a:p>
              <a:p>
                <a:r>
                  <a:rPr lang="en-US" altLang="zh-CN" dirty="0"/>
                  <a:t>Levenshtein distance</a:t>
                </a:r>
              </a:p>
              <a:p>
                <a:pPr marL="0" indent="0">
                  <a:buNone/>
                </a:pPr>
                <a14:m>
                  <m:oMathPara xmlns:m="http://schemas.openxmlformats.org/officeDocument/2006/math">
                    <m:oMathParaPr>
                      <m:jc m:val="centerGroup"/>
                    </m:oMathParaPr>
                    <m:oMath xmlns:m="http://schemas.openxmlformats.org/officeDocument/2006/math">
                      <m:r>
                        <m:rPr>
                          <m:sty m:val="p"/>
                        </m:rPr>
                        <a:rPr lang="en-US" altLang="zh-CN" i="1" dirty="0" smtClean="0">
                          <a:solidFill>
                            <a:srgbClr val="7030A0"/>
                          </a:solidFill>
                          <a:latin typeface="Cambria Math" panose="02040503050406030204" pitchFamily="18" charset="0"/>
                        </a:rPr>
                        <m:t>WER</m:t>
                      </m:r>
                      <m:r>
                        <a:rPr lang="en-US" altLang="zh-CN" i="1" dirty="0" smtClean="0">
                          <a:solidFill>
                            <a:srgbClr val="7030A0"/>
                          </a:solidFill>
                          <a:latin typeface="Cambria Math" panose="02040503050406030204" pitchFamily="18" charset="0"/>
                        </a:rPr>
                        <m:t>=</m:t>
                      </m:r>
                      <m:f>
                        <m:fPr>
                          <m:ctrlPr>
                            <a:rPr lang="en-US" altLang="zh-CN" b="0" i="1" dirty="0" smtClean="0">
                              <a:solidFill>
                                <a:srgbClr val="7030A0"/>
                              </a:solidFill>
                              <a:latin typeface="Cambria Math" panose="02040503050406030204" pitchFamily="18" charset="0"/>
                            </a:rPr>
                          </m:ctrlPr>
                        </m:fPr>
                        <m:num>
                          <m:r>
                            <m:rPr>
                              <m:sty m:val="p"/>
                            </m:rPr>
                            <a:rPr lang="en-US" altLang="zh-CN" i="0" dirty="0">
                              <a:solidFill>
                                <a:srgbClr val="7030A0"/>
                              </a:solidFill>
                              <a:latin typeface="Cambria Math" panose="02040503050406030204" pitchFamily="18" charset="0"/>
                            </a:rPr>
                            <m:t>substitutions</m:t>
                          </m:r>
                          <m:r>
                            <a:rPr lang="en-US" altLang="zh-CN" i="0" dirty="0">
                              <a:solidFill>
                                <a:srgbClr val="7030A0"/>
                              </a:solidFill>
                              <a:latin typeface="Cambria Math" panose="02040503050406030204" pitchFamily="18" charset="0"/>
                            </a:rPr>
                            <m:t> + </m:t>
                          </m:r>
                          <m:r>
                            <m:rPr>
                              <m:sty m:val="p"/>
                            </m:rPr>
                            <a:rPr lang="en-US" altLang="zh-CN" i="0" dirty="0">
                              <a:solidFill>
                                <a:srgbClr val="7030A0"/>
                              </a:solidFill>
                              <a:latin typeface="Cambria Math" panose="02040503050406030204" pitchFamily="18" charset="0"/>
                            </a:rPr>
                            <m:t>insertions</m:t>
                          </m:r>
                          <m:r>
                            <a:rPr lang="en-US" altLang="zh-CN" i="0" dirty="0">
                              <a:solidFill>
                                <a:srgbClr val="7030A0"/>
                              </a:solidFill>
                              <a:latin typeface="Cambria Math" panose="02040503050406030204" pitchFamily="18" charset="0"/>
                            </a:rPr>
                            <m:t> + </m:t>
                          </m:r>
                          <m:r>
                            <m:rPr>
                              <m:sty m:val="p"/>
                            </m:rPr>
                            <a:rPr lang="en-US" altLang="zh-CN" i="0" dirty="0">
                              <a:solidFill>
                                <a:srgbClr val="7030A0"/>
                              </a:solidFill>
                              <a:latin typeface="Cambria Math" panose="02040503050406030204" pitchFamily="18" charset="0"/>
                            </a:rPr>
                            <m:t>deletions</m:t>
                          </m:r>
                        </m:num>
                        <m:den>
                          <m:r>
                            <m:rPr>
                              <m:sty m:val="p"/>
                            </m:rPr>
                            <a:rPr lang="en-US" altLang="zh-CN" b="0" i="0" dirty="0" smtClean="0">
                              <a:solidFill>
                                <a:srgbClr val="7030A0"/>
                              </a:solidFill>
                              <a:latin typeface="Cambria Math" panose="02040503050406030204" pitchFamily="18" charset="0"/>
                            </a:rPr>
                            <m:t>reference</m:t>
                          </m:r>
                          <m:r>
                            <a:rPr lang="en-US" altLang="zh-CN" b="0" i="0" dirty="0" smtClean="0">
                              <a:solidFill>
                                <a:srgbClr val="7030A0"/>
                              </a:solidFill>
                              <a:latin typeface="Cambria Math" panose="02040503050406030204" pitchFamily="18" charset="0"/>
                            </a:rPr>
                            <m:t>_</m:t>
                          </m:r>
                          <m:r>
                            <m:rPr>
                              <m:sty m:val="p"/>
                            </m:rPr>
                            <a:rPr lang="en-US" altLang="zh-CN" b="0" i="0" dirty="0" smtClean="0">
                              <a:solidFill>
                                <a:srgbClr val="7030A0"/>
                              </a:solidFill>
                              <a:latin typeface="Cambria Math" panose="02040503050406030204" pitchFamily="18" charset="0"/>
                            </a:rPr>
                            <m:t>length</m:t>
                          </m:r>
                        </m:den>
                      </m:f>
                    </m:oMath>
                  </m:oMathPara>
                </a14:m>
                <a:endParaRPr lang="zh-CN" altLang="en-US" dirty="0"/>
              </a:p>
            </p:txBody>
          </p:sp>
        </mc:Choice>
        <mc:Fallback xmlns="">
          <p:sp>
            <p:nvSpPr>
              <p:cNvPr id="3" name="内容占位符 2">
                <a:extLst>
                  <a:ext uri="{FF2B5EF4-FFF2-40B4-BE49-F238E27FC236}">
                    <a16:creationId xmlns:a16="http://schemas.microsoft.com/office/drawing/2014/main" id="{627E521C-02B8-4C04-A9C3-4D6AB937A1EF}"/>
                  </a:ext>
                </a:extLst>
              </p:cNvPr>
              <p:cNvSpPr>
                <a:spLocks noGrp="1" noRot="1" noChangeAspect="1" noMove="1" noResize="1" noEditPoints="1" noAdjustHandles="1" noChangeArrowheads="1" noChangeShapeType="1" noTextEdit="1"/>
              </p:cNvSpPr>
              <p:nvPr>
                <p:ph idx="1"/>
              </p:nvPr>
            </p:nvSpPr>
            <p:spPr>
              <a:blipFill>
                <a:blip r:embed="rId2"/>
                <a:stretch>
                  <a:fillRect l="-934" t="-182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5AE48B3-2119-4257-ABF2-3605AC929AF5}"/>
              </a:ext>
            </a:extLst>
          </p:cNvPr>
          <p:cNvSpPr>
            <a:spLocks noGrp="1"/>
          </p:cNvSpPr>
          <p:nvPr>
            <p:ph type="sldNum" sz="quarter" idx="12"/>
          </p:nvPr>
        </p:nvSpPr>
        <p:spPr/>
        <p:txBody>
          <a:bodyPr/>
          <a:lstStyle/>
          <a:p>
            <a:fld id="{DC8BB421-126E-41CB-B73A-69D52E98CAE3}" type="slidenum">
              <a:rPr lang="zh-CN" altLang="en-US" smtClean="0"/>
              <a:t>96</a:t>
            </a:fld>
            <a:endParaRPr lang="zh-CN" altLang="en-US"/>
          </a:p>
        </p:txBody>
      </p:sp>
    </p:spTree>
    <p:extLst>
      <p:ext uri="{BB962C8B-B14F-4D97-AF65-F5344CB8AC3E}">
        <p14:creationId xmlns:p14="http://schemas.microsoft.com/office/powerpoint/2010/main" val="27512656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6D3B1-21C4-49AA-90F8-66ACD8CF43E7}"/>
              </a:ext>
            </a:extLst>
          </p:cNvPr>
          <p:cNvSpPr>
            <a:spLocks noGrp="1"/>
          </p:cNvSpPr>
          <p:nvPr>
            <p:ph type="title"/>
          </p:nvPr>
        </p:nvSpPr>
        <p:spPr/>
        <p:txBody>
          <a:bodyPr/>
          <a:lstStyle/>
          <a:p>
            <a:r>
              <a:rPr lang="en-US" altLang="zh-CN" dirty="0"/>
              <a:t>WER -Example</a:t>
            </a:r>
            <a:endParaRPr lang="zh-CN" altLang="en-US" dirty="0"/>
          </a:p>
        </p:txBody>
      </p:sp>
      <p:graphicFrame>
        <p:nvGraphicFramePr>
          <p:cNvPr id="5" name="表格 5">
            <a:extLst>
              <a:ext uri="{FF2B5EF4-FFF2-40B4-BE49-F238E27FC236}">
                <a16:creationId xmlns:a16="http://schemas.microsoft.com/office/drawing/2014/main" id="{8F4B5DEA-D8D5-4BC5-8D18-E0C3D276F79A}"/>
              </a:ext>
            </a:extLst>
          </p:cNvPr>
          <p:cNvGraphicFramePr>
            <a:graphicFrameLocks noGrp="1"/>
          </p:cNvGraphicFramePr>
          <p:nvPr>
            <p:ph idx="1"/>
          </p:nvPr>
        </p:nvGraphicFramePr>
        <p:xfrm>
          <a:off x="1809162" y="3170136"/>
          <a:ext cx="3602942" cy="3657600"/>
        </p:xfrm>
        <a:graphic>
          <a:graphicData uri="http://schemas.openxmlformats.org/drawingml/2006/table">
            <a:tbl>
              <a:tblPr firstRow="1" bandRow="1">
                <a:tableStyleId>{5940675A-B579-460E-94D1-54222C63F5DA}</a:tableStyleId>
              </a:tblPr>
              <a:tblGrid>
                <a:gridCol w="514706">
                  <a:extLst>
                    <a:ext uri="{9D8B030D-6E8A-4147-A177-3AD203B41FA5}">
                      <a16:colId xmlns:a16="http://schemas.microsoft.com/office/drawing/2014/main" val="3102556879"/>
                    </a:ext>
                  </a:extLst>
                </a:gridCol>
                <a:gridCol w="514706">
                  <a:extLst>
                    <a:ext uri="{9D8B030D-6E8A-4147-A177-3AD203B41FA5}">
                      <a16:colId xmlns:a16="http://schemas.microsoft.com/office/drawing/2014/main" val="754516650"/>
                    </a:ext>
                  </a:extLst>
                </a:gridCol>
                <a:gridCol w="514706">
                  <a:extLst>
                    <a:ext uri="{9D8B030D-6E8A-4147-A177-3AD203B41FA5}">
                      <a16:colId xmlns:a16="http://schemas.microsoft.com/office/drawing/2014/main" val="2231779009"/>
                    </a:ext>
                  </a:extLst>
                </a:gridCol>
                <a:gridCol w="514706">
                  <a:extLst>
                    <a:ext uri="{9D8B030D-6E8A-4147-A177-3AD203B41FA5}">
                      <a16:colId xmlns:a16="http://schemas.microsoft.com/office/drawing/2014/main" val="683338828"/>
                    </a:ext>
                  </a:extLst>
                </a:gridCol>
                <a:gridCol w="514706">
                  <a:extLst>
                    <a:ext uri="{9D8B030D-6E8A-4147-A177-3AD203B41FA5}">
                      <a16:colId xmlns:a16="http://schemas.microsoft.com/office/drawing/2014/main" val="1059694575"/>
                    </a:ext>
                  </a:extLst>
                </a:gridCol>
                <a:gridCol w="514706">
                  <a:extLst>
                    <a:ext uri="{9D8B030D-6E8A-4147-A177-3AD203B41FA5}">
                      <a16:colId xmlns:a16="http://schemas.microsoft.com/office/drawing/2014/main" val="637531573"/>
                    </a:ext>
                  </a:extLst>
                </a:gridCol>
                <a:gridCol w="514706">
                  <a:extLst>
                    <a:ext uri="{9D8B030D-6E8A-4147-A177-3AD203B41FA5}">
                      <a16:colId xmlns:a16="http://schemas.microsoft.com/office/drawing/2014/main" val="4263143159"/>
                    </a:ext>
                  </a:extLst>
                </a:gridCol>
              </a:tblGrid>
              <a:tr h="370840">
                <a:tc>
                  <a:txBody>
                    <a:bodyPr/>
                    <a:lstStyle/>
                    <a:p>
                      <a:pPr algn="ctr"/>
                      <a:r>
                        <a:rPr lang="en-US" altLang="zh-CN" sz="2400" b="0" dirty="0"/>
                        <a:t>0</a:t>
                      </a:r>
                      <a:endParaRPr lang="zh-CN" altLang="en-US" sz="2400" b="0" dirty="0"/>
                    </a:p>
                  </a:txBody>
                  <a:tcPr>
                    <a:solidFill>
                      <a:schemeClr val="accent5">
                        <a:lumMod val="20000"/>
                        <a:lumOff val="80000"/>
                      </a:schemeClr>
                    </a:solidFill>
                  </a:tcPr>
                </a:tc>
                <a:tc>
                  <a:txBody>
                    <a:bodyPr/>
                    <a:lstStyle/>
                    <a:p>
                      <a:pPr algn="ctr"/>
                      <a:r>
                        <a:rPr lang="en-US" altLang="zh-CN" sz="2400" b="0" dirty="0"/>
                        <a:t>1</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6</a:t>
                      </a:r>
                      <a:endParaRPr lang="zh-CN" altLang="en-US" sz="2400" b="0" dirty="0"/>
                    </a:p>
                  </a:txBody>
                  <a:tcPr/>
                </a:tc>
                <a:extLst>
                  <a:ext uri="{0D108BD9-81ED-4DB2-BD59-A6C34878D82A}">
                    <a16:rowId xmlns:a16="http://schemas.microsoft.com/office/drawing/2014/main" val="4293328042"/>
                  </a:ext>
                </a:extLst>
              </a:tr>
              <a:tr h="370840">
                <a:tc>
                  <a:txBody>
                    <a:bodyPr/>
                    <a:lstStyle/>
                    <a:p>
                      <a:pPr algn="ctr"/>
                      <a:r>
                        <a:rPr lang="en-US" altLang="zh-CN" sz="2400" b="0" dirty="0"/>
                        <a:t>1</a:t>
                      </a:r>
                      <a:endParaRPr lang="zh-CN" altLang="en-US" sz="2400" b="0" dirty="0"/>
                    </a:p>
                  </a:txBody>
                  <a:tcPr/>
                </a:tc>
                <a:tc>
                  <a:txBody>
                    <a:bodyPr/>
                    <a:lstStyle/>
                    <a:p>
                      <a:pPr algn="ctr"/>
                      <a:r>
                        <a:rPr lang="en-US" altLang="zh-CN" sz="2400" b="0" dirty="0"/>
                        <a:t>0</a:t>
                      </a:r>
                      <a:endParaRPr lang="zh-CN" altLang="en-US" sz="2400" b="0" dirty="0"/>
                    </a:p>
                  </a:txBody>
                  <a:tcPr>
                    <a:solidFill>
                      <a:schemeClr val="accent5">
                        <a:lumMod val="60000"/>
                        <a:lumOff val="40000"/>
                      </a:schemeClr>
                    </a:solidFill>
                  </a:tcPr>
                </a:tc>
                <a:tc>
                  <a:txBody>
                    <a:bodyPr/>
                    <a:lstStyle/>
                    <a:p>
                      <a:pPr algn="ctr"/>
                      <a:r>
                        <a:rPr lang="en-US" altLang="zh-CN" sz="2400" b="0" dirty="0"/>
                        <a:t>1</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5</a:t>
                      </a:r>
                      <a:endParaRPr lang="zh-CN" altLang="en-US" sz="2400" b="0" dirty="0"/>
                    </a:p>
                  </a:txBody>
                  <a:tcPr/>
                </a:tc>
                <a:extLst>
                  <a:ext uri="{0D108BD9-81ED-4DB2-BD59-A6C34878D82A}">
                    <a16:rowId xmlns:a16="http://schemas.microsoft.com/office/drawing/2014/main" val="4200955398"/>
                  </a:ext>
                </a:extLst>
              </a:tr>
              <a:tr h="370840">
                <a:tc>
                  <a:txBody>
                    <a:bodyPr/>
                    <a:lstStyle/>
                    <a:p>
                      <a:pPr algn="ctr"/>
                      <a:r>
                        <a:rPr lang="en-US" altLang="zh-CN" sz="2400" b="0" dirty="0"/>
                        <a:t>2</a:t>
                      </a:r>
                      <a:endParaRPr lang="zh-CN" altLang="en-US" sz="2400" b="0" dirty="0"/>
                    </a:p>
                  </a:txBody>
                  <a:tcPr/>
                </a:tc>
                <a:tc>
                  <a:txBody>
                    <a:bodyPr/>
                    <a:lstStyle/>
                    <a:p>
                      <a:pPr algn="ctr"/>
                      <a:r>
                        <a:rPr lang="en-US" altLang="zh-CN" sz="2400" b="0" dirty="0"/>
                        <a:t>1</a:t>
                      </a:r>
                      <a:endParaRPr lang="zh-CN" altLang="en-US" sz="2400" b="0" dirty="0"/>
                    </a:p>
                  </a:txBody>
                  <a:tcPr/>
                </a:tc>
                <a:tc>
                  <a:txBody>
                    <a:bodyPr/>
                    <a:lstStyle/>
                    <a:p>
                      <a:pPr algn="ctr"/>
                      <a:r>
                        <a:rPr lang="en-US" altLang="zh-CN" sz="2400" b="0" dirty="0"/>
                        <a:t>0</a:t>
                      </a:r>
                      <a:endParaRPr lang="zh-CN" altLang="en-US" sz="2400" b="0" dirty="0"/>
                    </a:p>
                  </a:txBody>
                  <a:tcPr>
                    <a:solidFill>
                      <a:schemeClr val="accent5">
                        <a:lumMod val="60000"/>
                        <a:lumOff val="40000"/>
                      </a:schemeClr>
                    </a:solidFill>
                  </a:tcPr>
                </a:tc>
                <a:tc>
                  <a:txBody>
                    <a:bodyPr/>
                    <a:lstStyle/>
                    <a:p>
                      <a:pPr algn="ctr"/>
                      <a:r>
                        <a:rPr lang="en-US" altLang="zh-CN" sz="2400" b="0" dirty="0"/>
                        <a:t>1</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4</a:t>
                      </a:r>
                      <a:endParaRPr lang="zh-CN" altLang="en-US" sz="2400" b="0" dirty="0"/>
                    </a:p>
                  </a:txBody>
                  <a:tcPr/>
                </a:tc>
                <a:extLst>
                  <a:ext uri="{0D108BD9-81ED-4DB2-BD59-A6C34878D82A}">
                    <a16:rowId xmlns:a16="http://schemas.microsoft.com/office/drawing/2014/main" val="171171348"/>
                  </a:ext>
                </a:extLst>
              </a:tr>
              <a:tr h="371929">
                <a:tc>
                  <a:txBody>
                    <a:bodyPr/>
                    <a:lstStyle/>
                    <a:p>
                      <a:pPr algn="ctr"/>
                      <a:r>
                        <a:rPr lang="en-US" altLang="zh-CN" sz="2400" b="0" dirty="0"/>
                        <a:t>3</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1</a:t>
                      </a:r>
                      <a:endParaRPr lang="zh-CN" altLang="en-US" sz="2400" b="0" dirty="0"/>
                    </a:p>
                  </a:txBody>
                  <a:tcPr/>
                </a:tc>
                <a:tc>
                  <a:txBody>
                    <a:bodyPr/>
                    <a:lstStyle/>
                    <a:p>
                      <a:pPr algn="ctr"/>
                      <a:r>
                        <a:rPr lang="en-US" altLang="zh-CN" sz="2400" b="0" dirty="0"/>
                        <a:t>1</a:t>
                      </a:r>
                      <a:endParaRPr lang="zh-CN" altLang="en-US" sz="2400" b="0" dirty="0"/>
                    </a:p>
                  </a:txBody>
                  <a:tcPr>
                    <a:solidFill>
                      <a:schemeClr val="accent5">
                        <a:lumMod val="20000"/>
                        <a:lumOff val="80000"/>
                      </a:schemeClr>
                    </a:solidFill>
                  </a:tcPr>
                </a:tc>
                <a:tc>
                  <a:txBody>
                    <a:bodyPr/>
                    <a:lstStyle/>
                    <a:p>
                      <a:pPr algn="ctr"/>
                      <a:r>
                        <a:rPr lang="en-US" altLang="zh-CN" sz="2400" b="0" dirty="0"/>
                        <a:t>2</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4</a:t>
                      </a:r>
                      <a:endParaRPr lang="zh-CN" altLang="en-US" sz="2400" b="0" dirty="0"/>
                    </a:p>
                  </a:txBody>
                  <a:tcPr/>
                </a:tc>
                <a:extLst>
                  <a:ext uri="{0D108BD9-81ED-4DB2-BD59-A6C34878D82A}">
                    <a16:rowId xmlns:a16="http://schemas.microsoft.com/office/drawing/2014/main" val="2391191830"/>
                  </a:ext>
                </a:extLst>
              </a:tr>
              <a:tr h="370840">
                <a:tc>
                  <a:txBody>
                    <a:bodyPr/>
                    <a:lstStyle/>
                    <a:p>
                      <a:pPr algn="ctr"/>
                      <a:r>
                        <a:rPr lang="en-US" altLang="zh-CN" sz="2400" b="0" dirty="0"/>
                        <a:t>4</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2</a:t>
                      </a:r>
                      <a:endParaRPr lang="zh-CN" altLang="en-US" sz="2400" b="0" dirty="0"/>
                    </a:p>
                  </a:txBody>
                  <a:tcPr>
                    <a:solidFill>
                      <a:schemeClr val="accent5">
                        <a:lumMod val="20000"/>
                        <a:lumOff val="80000"/>
                      </a:schemeClr>
                    </a:solidFill>
                  </a:tcPr>
                </a:tc>
                <a:tc>
                  <a:txBody>
                    <a:bodyPr/>
                    <a:lstStyle/>
                    <a:p>
                      <a:pPr algn="ctr"/>
                      <a:r>
                        <a:rPr lang="en-US" altLang="zh-CN" sz="2400" b="0" dirty="0"/>
                        <a:t>3</a:t>
                      </a:r>
                      <a:endParaRPr lang="zh-CN" altLang="en-US" sz="2400" b="0" dirty="0"/>
                    </a:p>
                  </a:txBody>
                  <a:tcPr/>
                </a:tc>
                <a:tc>
                  <a:txBody>
                    <a:bodyPr/>
                    <a:lstStyle/>
                    <a:p>
                      <a:pPr algn="ctr"/>
                      <a:r>
                        <a:rPr lang="en-US" altLang="zh-CN" sz="2400" b="0" dirty="0"/>
                        <a:t>4</a:t>
                      </a:r>
                      <a:endParaRPr lang="zh-CN" altLang="en-US" sz="2400" b="0" dirty="0"/>
                    </a:p>
                  </a:txBody>
                  <a:tcPr/>
                </a:tc>
                <a:extLst>
                  <a:ext uri="{0D108BD9-81ED-4DB2-BD59-A6C34878D82A}">
                    <a16:rowId xmlns:a16="http://schemas.microsoft.com/office/drawing/2014/main" val="853611940"/>
                  </a:ext>
                </a:extLst>
              </a:tr>
              <a:tr h="370840">
                <a:tc>
                  <a:txBody>
                    <a:bodyPr/>
                    <a:lstStyle/>
                    <a:p>
                      <a:pPr algn="ctr"/>
                      <a:r>
                        <a:rPr lang="en-US" altLang="zh-CN" sz="2400" b="0" dirty="0"/>
                        <a:t>5</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3</a:t>
                      </a:r>
                      <a:endParaRPr lang="zh-CN" altLang="en-US" sz="2400" b="0" dirty="0"/>
                    </a:p>
                  </a:txBody>
                  <a:tcPr>
                    <a:solidFill>
                      <a:schemeClr val="accent5">
                        <a:lumMod val="20000"/>
                        <a:lumOff val="80000"/>
                      </a:schemeClr>
                    </a:solidFill>
                  </a:tcPr>
                </a:tc>
                <a:tc>
                  <a:txBody>
                    <a:bodyPr/>
                    <a:lstStyle/>
                    <a:p>
                      <a:pPr algn="ctr"/>
                      <a:r>
                        <a:rPr lang="en-US" altLang="zh-CN" sz="2400" b="0" dirty="0"/>
                        <a:t>3</a:t>
                      </a:r>
                      <a:endParaRPr lang="zh-CN" altLang="en-US" sz="2400" b="0" dirty="0"/>
                    </a:p>
                  </a:txBody>
                  <a:tcPr/>
                </a:tc>
                <a:tc>
                  <a:txBody>
                    <a:bodyPr/>
                    <a:lstStyle/>
                    <a:p>
                      <a:pPr algn="ctr"/>
                      <a:r>
                        <a:rPr lang="en-US" altLang="zh-CN" sz="2400" b="0" dirty="0"/>
                        <a:t>4</a:t>
                      </a:r>
                      <a:endParaRPr lang="zh-CN" altLang="en-US" sz="2400" b="0" dirty="0"/>
                    </a:p>
                  </a:txBody>
                  <a:tcPr/>
                </a:tc>
                <a:extLst>
                  <a:ext uri="{0D108BD9-81ED-4DB2-BD59-A6C34878D82A}">
                    <a16:rowId xmlns:a16="http://schemas.microsoft.com/office/drawing/2014/main" val="2222074086"/>
                  </a:ext>
                </a:extLst>
              </a:tr>
              <a:tr h="370840">
                <a:tc>
                  <a:txBody>
                    <a:bodyPr/>
                    <a:lstStyle/>
                    <a:p>
                      <a:pPr algn="ctr"/>
                      <a:r>
                        <a:rPr lang="en-US" altLang="zh-CN" sz="2400" b="0" dirty="0"/>
                        <a:t>6</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3</a:t>
                      </a:r>
                      <a:endParaRPr lang="zh-CN" altLang="en-US" sz="2400" b="0" dirty="0"/>
                    </a:p>
                  </a:txBody>
                  <a:tcPr>
                    <a:solidFill>
                      <a:schemeClr val="accent5">
                        <a:lumMod val="40000"/>
                        <a:lumOff val="60000"/>
                      </a:schemeClr>
                    </a:solidFill>
                  </a:tcPr>
                </a:tc>
                <a:tc>
                  <a:txBody>
                    <a:bodyPr/>
                    <a:lstStyle/>
                    <a:p>
                      <a:pPr algn="ctr"/>
                      <a:r>
                        <a:rPr lang="en-US" altLang="zh-CN" sz="2400" b="0" dirty="0"/>
                        <a:t>4</a:t>
                      </a:r>
                      <a:endParaRPr lang="zh-CN" altLang="en-US" sz="2400" b="0" dirty="0"/>
                    </a:p>
                  </a:txBody>
                  <a:tcPr/>
                </a:tc>
                <a:extLst>
                  <a:ext uri="{0D108BD9-81ED-4DB2-BD59-A6C34878D82A}">
                    <a16:rowId xmlns:a16="http://schemas.microsoft.com/office/drawing/2014/main" val="2066955624"/>
                  </a:ext>
                </a:extLst>
              </a:tr>
              <a:tr h="370840">
                <a:tc>
                  <a:txBody>
                    <a:bodyPr/>
                    <a:lstStyle/>
                    <a:p>
                      <a:pPr algn="ctr"/>
                      <a:r>
                        <a:rPr lang="en-US" altLang="zh-CN" sz="2400" b="0" dirty="0"/>
                        <a:t>7</a:t>
                      </a:r>
                      <a:endParaRPr lang="zh-CN" altLang="en-US" sz="2400" b="0" dirty="0"/>
                    </a:p>
                  </a:txBody>
                  <a:tcPr/>
                </a:tc>
                <a:tc>
                  <a:txBody>
                    <a:bodyPr/>
                    <a:lstStyle/>
                    <a:p>
                      <a:pPr algn="ctr"/>
                      <a:r>
                        <a:rPr lang="en-US" altLang="zh-CN" sz="2400" b="0" dirty="0"/>
                        <a:t>6</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4</a:t>
                      </a:r>
                      <a:endParaRPr lang="zh-CN" altLang="en-US" sz="2400" b="0" dirty="0"/>
                    </a:p>
                  </a:txBody>
                  <a:tcPr>
                    <a:solidFill>
                      <a:schemeClr val="accent5">
                        <a:lumMod val="20000"/>
                        <a:lumOff val="80000"/>
                      </a:schemeClr>
                    </a:solidFill>
                  </a:tcPr>
                </a:tc>
                <a:extLst>
                  <a:ext uri="{0D108BD9-81ED-4DB2-BD59-A6C34878D82A}">
                    <a16:rowId xmlns:a16="http://schemas.microsoft.com/office/drawing/2014/main" val="1452396218"/>
                  </a:ext>
                </a:extLst>
              </a:tr>
            </a:tbl>
          </a:graphicData>
        </a:graphic>
      </p:graphicFrame>
      <p:sp>
        <p:nvSpPr>
          <p:cNvPr id="4" name="灯片编号占位符 3">
            <a:extLst>
              <a:ext uri="{FF2B5EF4-FFF2-40B4-BE49-F238E27FC236}">
                <a16:creationId xmlns:a16="http://schemas.microsoft.com/office/drawing/2014/main" id="{BE23F294-AFDC-4419-A966-193C0E9715D8}"/>
              </a:ext>
            </a:extLst>
          </p:cNvPr>
          <p:cNvSpPr>
            <a:spLocks noGrp="1"/>
          </p:cNvSpPr>
          <p:nvPr>
            <p:ph type="sldNum" sz="quarter" idx="12"/>
          </p:nvPr>
        </p:nvSpPr>
        <p:spPr/>
        <p:txBody>
          <a:bodyPr/>
          <a:lstStyle/>
          <a:p>
            <a:fld id="{DC8BB421-126E-41CB-B73A-69D52E98CAE3}" type="slidenum">
              <a:rPr lang="zh-CN" altLang="en-US" smtClean="0"/>
              <a:t>97</a:t>
            </a:fld>
            <a:endParaRPr lang="zh-CN" altLang="en-US"/>
          </a:p>
        </p:txBody>
      </p:sp>
      <p:graphicFrame>
        <p:nvGraphicFramePr>
          <p:cNvPr id="6" name="表格 5">
            <a:extLst>
              <a:ext uri="{FF2B5EF4-FFF2-40B4-BE49-F238E27FC236}">
                <a16:creationId xmlns:a16="http://schemas.microsoft.com/office/drawing/2014/main" id="{017B79A5-8D10-453C-ABB4-7E09396A023C}"/>
              </a:ext>
            </a:extLst>
          </p:cNvPr>
          <p:cNvGraphicFramePr>
            <a:graphicFrameLocks/>
          </p:cNvGraphicFramePr>
          <p:nvPr/>
        </p:nvGraphicFramePr>
        <p:xfrm>
          <a:off x="7814448" y="3173311"/>
          <a:ext cx="3602942" cy="3657600"/>
        </p:xfrm>
        <a:graphic>
          <a:graphicData uri="http://schemas.openxmlformats.org/drawingml/2006/table">
            <a:tbl>
              <a:tblPr firstRow="1" bandRow="1">
                <a:tableStyleId>{5940675A-B579-460E-94D1-54222C63F5DA}</a:tableStyleId>
              </a:tblPr>
              <a:tblGrid>
                <a:gridCol w="514706">
                  <a:extLst>
                    <a:ext uri="{9D8B030D-6E8A-4147-A177-3AD203B41FA5}">
                      <a16:colId xmlns:a16="http://schemas.microsoft.com/office/drawing/2014/main" val="3102556879"/>
                    </a:ext>
                  </a:extLst>
                </a:gridCol>
                <a:gridCol w="514706">
                  <a:extLst>
                    <a:ext uri="{9D8B030D-6E8A-4147-A177-3AD203B41FA5}">
                      <a16:colId xmlns:a16="http://schemas.microsoft.com/office/drawing/2014/main" val="754516650"/>
                    </a:ext>
                  </a:extLst>
                </a:gridCol>
                <a:gridCol w="514706">
                  <a:extLst>
                    <a:ext uri="{9D8B030D-6E8A-4147-A177-3AD203B41FA5}">
                      <a16:colId xmlns:a16="http://schemas.microsoft.com/office/drawing/2014/main" val="2231779009"/>
                    </a:ext>
                  </a:extLst>
                </a:gridCol>
                <a:gridCol w="514706">
                  <a:extLst>
                    <a:ext uri="{9D8B030D-6E8A-4147-A177-3AD203B41FA5}">
                      <a16:colId xmlns:a16="http://schemas.microsoft.com/office/drawing/2014/main" val="683338828"/>
                    </a:ext>
                  </a:extLst>
                </a:gridCol>
                <a:gridCol w="514706">
                  <a:extLst>
                    <a:ext uri="{9D8B030D-6E8A-4147-A177-3AD203B41FA5}">
                      <a16:colId xmlns:a16="http://schemas.microsoft.com/office/drawing/2014/main" val="1059694575"/>
                    </a:ext>
                  </a:extLst>
                </a:gridCol>
                <a:gridCol w="514706">
                  <a:extLst>
                    <a:ext uri="{9D8B030D-6E8A-4147-A177-3AD203B41FA5}">
                      <a16:colId xmlns:a16="http://schemas.microsoft.com/office/drawing/2014/main" val="637531573"/>
                    </a:ext>
                  </a:extLst>
                </a:gridCol>
                <a:gridCol w="514706">
                  <a:extLst>
                    <a:ext uri="{9D8B030D-6E8A-4147-A177-3AD203B41FA5}">
                      <a16:colId xmlns:a16="http://schemas.microsoft.com/office/drawing/2014/main" val="4263143159"/>
                    </a:ext>
                  </a:extLst>
                </a:gridCol>
              </a:tblGrid>
              <a:tr h="370840">
                <a:tc>
                  <a:txBody>
                    <a:bodyPr/>
                    <a:lstStyle/>
                    <a:p>
                      <a:pPr algn="ctr"/>
                      <a:r>
                        <a:rPr lang="en-US" altLang="zh-CN" sz="2400" b="0" dirty="0"/>
                        <a:t>0</a:t>
                      </a:r>
                      <a:endParaRPr lang="zh-CN" altLang="en-US" sz="2400" b="0" dirty="0"/>
                    </a:p>
                  </a:txBody>
                  <a:tcPr>
                    <a:solidFill>
                      <a:schemeClr val="accent5">
                        <a:lumMod val="20000"/>
                        <a:lumOff val="80000"/>
                      </a:schemeClr>
                    </a:solidFill>
                  </a:tcPr>
                </a:tc>
                <a:tc>
                  <a:txBody>
                    <a:bodyPr/>
                    <a:lstStyle/>
                    <a:p>
                      <a:pPr algn="ctr"/>
                      <a:r>
                        <a:rPr lang="en-US" altLang="zh-CN" sz="2400" b="0" dirty="0"/>
                        <a:t>1</a:t>
                      </a:r>
                      <a:endParaRPr lang="zh-CN" altLang="en-US" sz="2400" b="0" dirty="0"/>
                    </a:p>
                  </a:txBody>
                  <a:tcPr>
                    <a:solidFill>
                      <a:schemeClr val="accent5">
                        <a:lumMod val="20000"/>
                        <a:lumOff val="80000"/>
                      </a:schemeClr>
                    </a:solidFill>
                  </a:tcPr>
                </a:tc>
                <a:tc>
                  <a:txBody>
                    <a:bodyPr/>
                    <a:lstStyle/>
                    <a:p>
                      <a:pPr algn="ctr"/>
                      <a:r>
                        <a:rPr lang="en-US" altLang="zh-CN" sz="2400" b="0" dirty="0"/>
                        <a:t>2</a:t>
                      </a:r>
                      <a:endParaRPr lang="zh-CN" altLang="en-US" sz="2400" b="0" dirty="0"/>
                    </a:p>
                  </a:txBody>
                  <a:tcPr>
                    <a:solidFill>
                      <a:schemeClr val="accent5">
                        <a:lumMod val="20000"/>
                        <a:lumOff val="80000"/>
                      </a:schemeClr>
                    </a:solidFill>
                  </a:tcPr>
                </a:tc>
                <a:tc>
                  <a:txBody>
                    <a:bodyPr/>
                    <a:lstStyle/>
                    <a:p>
                      <a:pPr algn="ctr"/>
                      <a:r>
                        <a:rPr lang="en-US" altLang="zh-CN" sz="2400" b="0" dirty="0"/>
                        <a:t>3</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6</a:t>
                      </a:r>
                      <a:endParaRPr lang="zh-CN" altLang="en-US" sz="2400" b="0" dirty="0"/>
                    </a:p>
                  </a:txBody>
                  <a:tcPr/>
                </a:tc>
                <a:extLst>
                  <a:ext uri="{0D108BD9-81ED-4DB2-BD59-A6C34878D82A}">
                    <a16:rowId xmlns:a16="http://schemas.microsoft.com/office/drawing/2014/main" val="4293328042"/>
                  </a:ext>
                </a:extLst>
              </a:tr>
              <a:tr h="370840">
                <a:tc>
                  <a:txBody>
                    <a:bodyPr/>
                    <a:lstStyle/>
                    <a:p>
                      <a:pPr algn="ctr"/>
                      <a:r>
                        <a:rPr lang="en-US" altLang="zh-CN" sz="2400" b="0" dirty="0"/>
                        <a:t>1</a:t>
                      </a:r>
                      <a:endParaRPr lang="zh-CN" altLang="en-US" sz="2400" b="0" dirty="0"/>
                    </a:p>
                  </a:txBody>
                  <a:tcPr/>
                </a:tc>
                <a:tc>
                  <a:txBody>
                    <a:bodyPr/>
                    <a:lstStyle/>
                    <a:p>
                      <a:pPr algn="ctr"/>
                      <a:r>
                        <a:rPr lang="en-US" altLang="zh-CN" sz="2400" b="0" dirty="0"/>
                        <a:t>1</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2</a:t>
                      </a:r>
                      <a:endParaRPr lang="zh-CN" altLang="en-US" sz="2400" b="0" dirty="0"/>
                    </a:p>
                  </a:txBody>
                  <a:tcPr>
                    <a:solidFill>
                      <a:schemeClr val="accent5">
                        <a:lumMod val="60000"/>
                        <a:lumOff val="40000"/>
                      </a:schemeClr>
                    </a:solidFill>
                  </a:tcPr>
                </a:tc>
                <a:tc>
                  <a:txBody>
                    <a:bodyPr/>
                    <a:lstStyle/>
                    <a:p>
                      <a:pPr algn="ctr"/>
                      <a:r>
                        <a:rPr lang="en-US" altLang="zh-CN" sz="2400" b="0" dirty="0"/>
                        <a:t>3</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5</a:t>
                      </a:r>
                      <a:endParaRPr lang="zh-CN" altLang="en-US" sz="2400" b="0" dirty="0"/>
                    </a:p>
                  </a:txBody>
                  <a:tcPr/>
                </a:tc>
                <a:extLst>
                  <a:ext uri="{0D108BD9-81ED-4DB2-BD59-A6C34878D82A}">
                    <a16:rowId xmlns:a16="http://schemas.microsoft.com/office/drawing/2014/main" val="4200955398"/>
                  </a:ext>
                </a:extLst>
              </a:tr>
              <a:tr h="370840">
                <a:tc>
                  <a:txBody>
                    <a:bodyPr/>
                    <a:lstStyle/>
                    <a:p>
                      <a:pPr algn="ctr"/>
                      <a:r>
                        <a:rPr lang="en-US" altLang="zh-CN" sz="2400" b="0" dirty="0"/>
                        <a:t>2</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2</a:t>
                      </a:r>
                      <a:endParaRPr lang="zh-CN" altLang="en-US" sz="2400" b="0" dirty="0"/>
                    </a:p>
                  </a:txBody>
                  <a:tcPr>
                    <a:solidFill>
                      <a:schemeClr val="accent5">
                        <a:lumMod val="60000"/>
                        <a:lumOff val="40000"/>
                      </a:schemeClr>
                    </a:solidFill>
                  </a:tcPr>
                </a:tc>
                <a:tc>
                  <a:txBody>
                    <a:bodyPr/>
                    <a:lstStyle/>
                    <a:p>
                      <a:pPr algn="ctr"/>
                      <a:r>
                        <a:rPr lang="en-US" altLang="zh-CN" sz="2400" b="0" dirty="0"/>
                        <a:t>3</a:t>
                      </a:r>
                      <a:endParaRPr lang="zh-CN" altLang="en-US" sz="2400" b="0" dirty="0"/>
                    </a:p>
                  </a:txBody>
                  <a:tcPr/>
                </a:tc>
                <a:tc>
                  <a:txBody>
                    <a:bodyPr/>
                    <a:lstStyle/>
                    <a:p>
                      <a:pPr algn="ctr"/>
                      <a:r>
                        <a:rPr lang="en-US" altLang="zh-CN" sz="2400" b="0" dirty="0"/>
                        <a:t>4</a:t>
                      </a:r>
                      <a:endParaRPr lang="zh-CN" altLang="en-US" sz="2400" b="0" dirty="0"/>
                    </a:p>
                  </a:txBody>
                  <a:tcPr/>
                </a:tc>
                <a:extLst>
                  <a:ext uri="{0D108BD9-81ED-4DB2-BD59-A6C34878D82A}">
                    <a16:rowId xmlns:a16="http://schemas.microsoft.com/office/drawing/2014/main" val="171171348"/>
                  </a:ext>
                </a:extLst>
              </a:tr>
              <a:tr h="371929">
                <a:tc>
                  <a:txBody>
                    <a:bodyPr/>
                    <a:lstStyle/>
                    <a:p>
                      <a:pPr algn="ctr"/>
                      <a:r>
                        <a:rPr lang="en-US" altLang="zh-CN" sz="2400" b="0" dirty="0"/>
                        <a:t>3</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2</a:t>
                      </a:r>
                      <a:endParaRPr lang="zh-CN" altLang="en-US" sz="2400" b="0" dirty="0"/>
                    </a:p>
                  </a:txBody>
                  <a:tcPr>
                    <a:solidFill>
                      <a:schemeClr val="accent5">
                        <a:lumMod val="60000"/>
                        <a:lumOff val="40000"/>
                      </a:schemeClr>
                    </a:solidFill>
                  </a:tcPr>
                </a:tc>
                <a:tc>
                  <a:txBody>
                    <a:bodyPr/>
                    <a:lstStyle/>
                    <a:p>
                      <a:pPr algn="ctr"/>
                      <a:r>
                        <a:rPr lang="en-US" altLang="zh-CN" sz="2400" b="0" dirty="0"/>
                        <a:t>3</a:t>
                      </a:r>
                      <a:endParaRPr lang="zh-CN" altLang="en-US" sz="2400" b="0" dirty="0"/>
                    </a:p>
                  </a:txBody>
                  <a:tcPr/>
                </a:tc>
                <a:extLst>
                  <a:ext uri="{0D108BD9-81ED-4DB2-BD59-A6C34878D82A}">
                    <a16:rowId xmlns:a16="http://schemas.microsoft.com/office/drawing/2014/main" val="2391191830"/>
                  </a:ext>
                </a:extLst>
              </a:tr>
              <a:tr h="370840">
                <a:tc>
                  <a:txBody>
                    <a:bodyPr/>
                    <a:lstStyle/>
                    <a:p>
                      <a:pPr algn="ctr"/>
                      <a:r>
                        <a:rPr lang="en-US" altLang="zh-CN" sz="2400" b="0" dirty="0"/>
                        <a:t>4</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2</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2</a:t>
                      </a:r>
                      <a:endParaRPr lang="zh-CN" altLang="en-US" sz="2400" b="0" dirty="0"/>
                    </a:p>
                  </a:txBody>
                  <a:tcPr>
                    <a:solidFill>
                      <a:schemeClr val="accent5">
                        <a:lumMod val="60000"/>
                        <a:lumOff val="40000"/>
                      </a:schemeClr>
                    </a:solidFill>
                  </a:tcPr>
                </a:tc>
                <a:extLst>
                  <a:ext uri="{0D108BD9-81ED-4DB2-BD59-A6C34878D82A}">
                    <a16:rowId xmlns:a16="http://schemas.microsoft.com/office/drawing/2014/main" val="853611940"/>
                  </a:ext>
                </a:extLst>
              </a:tr>
              <a:tr h="370840">
                <a:tc>
                  <a:txBody>
                    <a:bodyPr/>
                    <a:lstStyle/>
                    <a:p>
                      <a:pPr algn="ctr"/>
                      <a:r>
                        <a:rPr lang="en-US" altLang="zh-CN" sz="2400" b="0" dirty="0"/>
                        <a:t>5</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3</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4</a:t>
                      </a:r>
                      <a:endParaRPr lang="zh-CN" altLang="en-US" sz="2400" b="0" dirty="0"/>
                    </a:p>
                  </a:txBody>
                  <a:tcPr/>
                </a:tc>
                <a:tc>
                  <a:txBody>
                    <a:bodyPr/>
                    <a:lstStyle/>
                    <a:p>
                      <a:pPr algn="ctr"/>
                      <a:r>
                        <a:rPr lang="en-US" altLang="zh-CN" sz="2400" b="0" dirty="0"/>
                        <a:t>3</a:t>
                      </a:r>
                      <a:endParaRPr lang="zh-CN" altLang="en-US" sz="2400" b="0" dirty="0"/>
                    </a:p>
                  </a:txBody>
                  <a:tcPr>
                    <a:solidFill>
                      <a:schemeClr val="accent5">
                        <a:lumMod val="20000"/>
                        <a:lumOff val="80000"/>
                      </a:schemeClr>
                    </a:solidFill>
                  </a:tcPr>
                </a:tc>
                <a:extLst>
                  <a:ext uri="{0D108BD9-81ED-4DB2-BD59-A6C34878D82A}">
                    <a16:rowId xmlns:a16="http://schemas.microsoft.com/office/drawing/2014/main" val="2222074086"/>
                  </a:ext>
                </a:extLst>
              </a:tr>
              <a:tr h="370840">
                <a:tc>
                  <a:txBody>
                    <a:bodyPr/>
                    <a:lstStyle/>
                    <a:p>
                      <a:pPr algn="ctr"/>
                      <a:r>
                        <a:rPr lang="en-US" altLang="zh-CN" sz="2400" b="0" dirty="0"/>
                        <a:t>6</a:t>
                      </a:r>
                      <a:endParaRPr lang="zh-CN" altLang="en-US" sz="2400" b="0" dirty="0"/>
                    </a:p>
                  </a:txBody>
                  <a:tcPr/>
                </a:tc>
                <a:tc>
                  <a:txBody>
                    <a:bodyPr/>
                    <a:lstStyle/>
                    <a:p>
                      <a:pPr algn="ctr"/>
                      <a:r>
                        <a:rPr lang="en-US" altLang="zh-CN" sz="2400" b="0" dirty="0"/>
                        <a:t>5</a:t>
                      </a:r>
                      <a:endParaRPr lang="zh-CN" altLang="en-US" sz="2400" b="0" dirty="0"/>
                    </a:p>
                  </a:txBody>
                  <a:tcPr>
                    <a:solidFill>
                      <a:srgbClr val="92D050"/>
                    </a:solidFill>
                  </a:tcPr>
                </a:tc>
                <a:tc>
                  <a:txBody>
                    <a:bodyPr/>
                    <a:lstStyle/>
                    <a:p>
                      <a:pPr algn="ctr"/>
                      <a:r>
                        <a:rPr lang="en-US" altLang="zh-CN" sz="2400" b="0" dirty="0"/>
                        <a:t>4</a:t>
                      </a:r>
                      <a:endParaRPr lang="zh-CN" altLang="en-US" sz="2400" b="0" dirty="0"/>
                    </a:p>
                  </a:txBody>
                  <a:tcPr/>
                </a:tc>
                <a:tc>
                  <a:txBody>
                    <a:bodyPr/>
                    <a:lstStyle/>
                    <a:p>
                      <a:pPr algn="ctr"/>
                      <a:r>
                        <a:rPr lang="en-US" altLang="zh-CN" sz="2400" b="0" dirty="0"/>
                        <a:t>6</a:t>
                      </a:r>
                      <a:endParaRPr lang="zh-CN" altLang="en-US" sz="2400" b="0" dirty="0"/>
                    </a:p>
                  </a:txBody>
                  <a:tcPr/>
                </a:tc>
                <a:tc>
                  <a:txBody>
                    <a:bodyPr/>
                    <a:lstStyle/>
                    <a:p>
                      <a:pPr algn="ctr"/>
                      <a:r>
                        <a:rPr lang="en-US" altLang="zh-CN" sz="2400" b="0" dirty="0"/>
                        <a:t>6</a:t>
                      </a:r>
                      <a:endParaRPr lang="zh-CN" altLang="en-US" sz="2400" b="0" dirty="0"/>
                    </a:p>
                  </a:txBody>
                  <a:tcPr/>
                </a:tc>
                <a:tc>
                  <a:txBody>
                    <a:bodyPr/>
                    <a:lstStyle/>
                    <a:p>
                      <a:pPr algn="ctr"/>
                      <a:r>
                        <a:rPr lang="en-US" altLang="zh-CN" sz="2400" b="0" dirty="0"/>
                        <a:t>5</a:t>
                      </a:r>
                      <a:endParaRPr lang="zh-CN" altLang="en-US" sz="2400" b="0" dirty="0"/>
                    </a:p>
                  </a:txBody>
                  <a:tcPr/>
                </a:tc>
                <a:tc>
                  <a:txBody>
                    <a:bodyPr/>
                    <a:lstStyle/>
                    <a:p>
                      <a:pPr algn="ctr"/>
                      <a:r>
                        <a:rPr lang="en-US" altLang="zh-CN" sz="2400" b="0" dirty="0"/>
                        <a:t>4</a:t>
                      </a:r>
                      <a:endParaRPr lang="zh-CN" altLang="en-US" sz="2400" b="0" dirty="0"/>
                    </a:p>
                  </a:txBody>
                  <a:tcPr>
                    <a:solidFill>
                      <a:schemeClr val="accent5">
                        <a:lumMod val="20000"/>
                        <a:lumOff val="80000"/>
                      </a:schemeClr>
                    </a:solidFill>
                  </a:tcPr>
                </a:tc>
                <a:extLst>
                  <a:ext uri="{0D108BD9-81ED-4DB2-BD59-A6C34878D82A}">
                    <a16:rowId xmlns:a16="http://schemas.microsoft.com/office/drawing/2014/main" val="2066955624"/>
                  </a:ext>
                </a:extLst>
              </a:tr>
              <a:tr h="370840">
                <a:tc>
                  <a:txBody>
                    <a:bodyPr/>
                    <a:lstStyle/>
                    <a:p>
                      <a:pPr algn="ctr"/>
                      <a:r>
                        <a:rPr lang="en-US" altLang="zh-CN" sz="2400" b="0" dirty="0"/>
                        <a:t>7</a:t>
                      </a:r>
                      <a:endParaRPr lang="zh-CN" altLang="en-US" sz="2400" b="0" dirty="0"/>
                    </a:p>
                  </a:txBody>
                  <a:tcPr/>
                </a:tc>
                <a:tc>
                  <a:txBody>
                    <a:bodyPr/>
                    <a:lstStyle/>
                    <a:p>
                      <a:pPr algn="ctr"/>
                      <a:r>
                        <a:rPr lang="en-US" altLang="zh-CN" sz="2400" b="0" dirty="0"/>
                        <a:t>6</a:t>
                      </a:r>
                      <a:endParaRPr lang="zh-CN" altLang="en-US" sz="2400" b="0" dirty="0"/>
                    </a:p>
                  </a:txBody>
                  <a:tcPr/>
                </a:tc>
                <a:tc>
                  <a:txBody>
                    <a:bodyPr/>
                    <a:lstStyle/>
                    <a:p>
                      <a:pPr algn="ctr"/>
                      <a:r>
                        <a:rPr lang="en-US" altLang="zh-CN" sz="2400" b="0" dirty="0"/>
                        <a:t>5</a:t>
                      </a:r>
                      <a:endParaRPr lang="zh-CN" altLang="en-US" sz="2400" b="0" dirty="0"/>
                    </a:p>
                  </a:txBody>
                  <a:tcPr>
                    <a:solidFill>
                      <a:srgbClr val="92D050"/>
                    </a:solidFill>
                  </a:tcPr>
                </a:tc>
                <a:tc>
                  <a:txBody>
                    <a:bodyPr/>
                    <a:lstStyle/>
                    <a:p>
                      <a:pPr algn="ctr"/>
                      <a:r>
                        <a:rPr lang="en-US" altLang="zh-CN" sz="2400" b="0" dirty="0"/>
                        <a:t>6</a:t>
                      </a:r>
                      <a:endParaRPr lang="zh-CN" altLang="en-US" sz="2400" b="0" dirty="0"/>
                    </a:p>
                  </a:txBody>
                  <a:tcPr/>
                </a:tc>
                <a:tc>
                  <a:txBody>
                    <a:bodyPr/>
                    <a:lstStyle/>
                    <a:p>
                      <a:pPr algn="ctr"/>
                      <a:r>
                        <a:rPr lang="en-US" altLang="zh-CN" sz="2400" b="0" dirty="0"/>
                        <a:t>7</a:t>
                      </a:r>
                      <a:endParaRPr lang="zh-CN" altLang="en-US" sz="2400" b="0" dirty="0"/>
                    </a:p>
                  </a:txBody>
                  <a:tcPr/>
                </a:tc>
                <a:tc>
                  <a:txBody>
                    <a:bodyPr/>
                    <a:lstStyle/>
                    <a:p>
                      <a:pPr algn="ctr"/>
                      <a:r>
                        <a:rPr lang="en-US" altLang="zh-CN" sz="2400" b="0" dirty="0"/>
                        <a:t>6</a:t>
                      </a:r>
                      <a:endParaRPr lang="zh-CN" altLang="en-US" sz="2400" b="0" dirty="0"/>
                    </a:p>
                  </a:txBody>
                  <a:tcPr/>
                </a:tc>
                <a:tc>
                  <a:txBody>
                    <a:bodyPr/>
                    <a:lstStyle/>
                    <a:p>
                      <a:pPr algn="ctr"/>
                      <a:r>
                        <a:rPr lang="en-US" altLang="zh-CN" sz="2400" b="0" dirty="0"/>
                        <a:t>5</a:t>
                      </a:r>
                      <a:endParaRPr lang="zh-CN" altLang="en-US" sz="2400" b="0" dirty="0"/>
                    </a:p>
                  </a:txBody>
                  <a:tcPr>
                    <a:solidFill>
                      <a:schemeClr val="accent5">
                        <a:lumMod val="20000"/>
                        <a:lumOff val="80000"/>
                      </a:schemeClr>
                    </a:solidFill>
                  </a:tcPr>
                </a:tc>
                <a:extLst>
                  <a:ext uri="{0D108BD9-81ED-4DB2-BD59-A6C34878D82A}">
                    <a16:rowId xmlns:a16="http://schemas.microsoft.com/office/drawing/2014/main" val="1452396218"/>
                  </a:ext>
                </a:extLst>
              </a:tr>
            </a:tbl>
          </a:graphicData>
        </a:graphic>
      </p:graphicFrame>
      <p:sp>
        <p:nvSpPr>
          <p:cNvPr id="8" name="文本框 7">
            <a:extLst>
              <a:ext uri="{FF2B5EF4-FFF2-40B4-BE49-F238E27FC236}">
                <a16:creationId xmlns:a16="http://schemas.microsoft.com/office/drawing/2014/main" id="{4545BF33-5743-4507-A793-F280FFB6A5CC}"/>
              </a:ext>
            </a:extLst>
          </p:cNvPr>
          <p:cNvSpPr txBox="1"/>
          <p:nvPr/>
        </p:nvSpPr>
        <p:spPr>
          <a:xfrm>
            <a:off x="220981" y="3672512"/>
            <a:ext cx="1607452" cy="3185487"/>
          </a:xfrm>
          <a:prstGeom prst="rect">
            <a:avLst/>
          </a:prstGeom>
          <a:noFill/>
        </p:spPr>
        <p:txBody>
          <a:bodyPr wrap="square">
            <a:spAutoFit/>
          </a:bodyPr>
          <a:lstStyle/>
          <a:p>
            <a:pPr algn="r">
              <a:spcAft>
                <a:spcPts val="1400"/>
              </a:spcAft>
            </a:pPr>
            <a:r>
              <a:rPr lang="en-US" altLang="zh-CN" b="1" dirty="0"/>
              <a:t>Israeli </a:t>
            </a:r>
          </a:p>
          <a:p>
            <a:pPr algn="r">
              <a:spcAft>
                <a:spcPts val="1400"/>
              </a:spcAft>
            </a:pPr>
            <a:r>
              <a:rPr lang="en-US" altLang="zh-CN" b="1" dirty="0"/>
              <a:t>officials </a:t>
            </a:r>
          </a:p>
          <a:p>
            <a:pPr algn="r">
              <a:spcAft>
                <a:spcPts val="1400"/>
              </a:spcAft>
            </a:pPr>
            <a:r>
              <a:rPr lang="en-US" altLang="zh-CN" b="1" dirty="0"/>
              <a:t>are </a:t>
            </a:r>
          </a:p>
          <a:p>
            <a:pPr algn="r">
              <a:spcAft>
                <a:spcPts val="1400"/>
              </a:spcAft>
            </a:pPr>
            <a:r>
              <a:rPr lang="en-US" altLang="zh-CN" b="1" dirty="0"/>
              <a:t>responsible </a:t>
            </a:r>
          </a:p>
          <a:p>
            <a:pPr algn="r">
              <a:spcAft>
                <a:spcPts val="1400"/>
              </a:spcAft>
            </a:pPr>
            <a:r>
              <a:rPr lang="en-US" altLang="zh-CN" b="1" dirty="0"/>
              <a:t>for </a:t>
            </a:r>
          </a:p>
          <a:p>
            <a:pPr algn="r">
              <a:spcAft>
                <a:spcPts val="1400"/>
              </a:spcAft>
            </a:pPr>
            <a:r>
              <a:rPr lang="en-US" altLang="zh-CN" b="1" dirty="0"/>
              <a:t>airport </a:t>
            </a:r>
          </a:p>
          <a:p>
            <a:pPr algn="r">
              <a:spcAft>
                <a:spcPts val="1400"/>
              </a:spcAft>
            </a:pPr>
            <a:r>
              <a:rPr lang="en-US" altLang="zh-CN" b="1" dirty="0"/>
              <a:t>security</a:t>
            </a:r>
          </a:p>
        </p:txBody>
      </p:sp>
      <p:sp>
        <p:nvSpPr>
          <p:cNvPr id="10" name="文本框 9">
            <a:extLst>
              <a:ext uri="{FF2B5EF4-FFF2-40B4-BE49-F238E27FC236}">
                <a16:creationId xmlns:a16="http://schemas.microsoft.com/office/drawing/2014/main" id="{95D66C08-7C7D-4A6D-9409-AA68FF923B34}"/>
              </a:ext>
            </a:extLst>
          </p:cNvPr>
          <p:cNvSpPr txBox="1"/>
          <p:nvPr/>
        </p:nvSpPr>
        <p:spPr>
          <a:xfrm>
            <a:off x="6196559" y="3642249"/>
            <a:ext cx="1607452" cy="3185487"/>
          </a:xfrm>
          <a:prstGeom prst="rect">
            <a:avLst/>
          </a:prstGeom>
          <a:noFill/>
        </p:spPr>
        <p:txBody>
          <a:bodyPr wrap="square">
            <a:spAutoFit/>
          </a:bodyPr>
          <a:lstStyle/>
          <a:p>
            <a:pPr algn="r">
              <a:spcAft>
                <a:spcPts val="1400"/>
              </a:spcAft>
            </a:pPr>
            <a:r>
              <a:rPr lang="en-US" altLang="zh-CN" b="1" dirty="0"/>
              <a:t>Israeli </a:t>
            </a:r>
          </a:p>
          <a:p>
            <a:pPr algn="r">
              <a:spcAft>
                <a:spcPts val="1400"/>
              </a:spcAft>
            </a:pPr>
            <a:r>
              <a:rPr lang="en-US" altLang="zh-CN" b="1" dirty="0"/>
              <a:t>officials </a:t>
            </a:r>
          </a:p>
          <a:p>
            <a:pPr algn="r">
              <a:spcAft>
                <a:spcPts val="1400"/>
              </a:spcAft>
            </a:pPr>
            <a:r>
              <a:rPr lang="en-US" altLang="zh-CN" b="1" dirty="0"/>
              <a:t>are </a:t>
            </a:r>
          </a:p>
          <a:p>
            <a:pPr algn="r">
              <a:spcAft>
                <a:spcPts val="1400"/>
              </a:spcAft>
            </a:pPr>
            <a:r>
              <a:rPr lang="en-US" altLang="zh-CN" b="1" dirty="0"/>
              <a:t>responsible </a:t>
            </a:r>
          </a:p>
          <a:p>
            <a:pPr algn="r">
              <a:spcAft>
                <a:spcPts val="1400"/>
              </a:spcAft>
            </a:pPr>
            <a:r>
              <a:rPr lang="en-US" altLang="zh-CN" b="1" dirty="0"/>
              <a:t>for </a:t>
            </a:r>
          </a:p>
          <a:p>
            <a:pPr algn="r">
              <a:spcAft>
                <a:spcPts val="1400"/>
              </a:spcAft>
            </a:pPr>
            <a:r>
              <a:rPr lang="en-US" altLang="zh-CN" b="1" dirty="0"/>
              <a:t>airport </a:t>
            </a:r>
          </a:p>
          <a:p>
            <a:pPr algn="r">
              <a:spcAft>
                <a:spcPts val="1400"/>
              </a:spcAft>
            </a:pPr>
            <a:r>
              <a:rPr lang="en-US" altLang="zh-CN" b="1" dirty="0"/>
              <a:t>security</a:t>
            </a:r>
          </a:p>
        </p:txBody>
      </p:sp>
      <p:sp>
        <p:nvSpPr>
          <p:cNvPr id="11" name="文本框 10">
            <a:extLst>
              <a:ext uri="{FF2B5EF4-FFF2-40B4-BE49-F238E27FC236}">
                <a16:creationId xmlns:a16="http://schemas.microsoft.com/office/drawing/2014/main" id="{13D4E6EA-2B5A-4AC2-AD4F-67863EF64617}"/>
              </a:ext>
            </a:extLst>
          </p:cNvPr>
          <p:cNvSpPr txBox="1"/>
          <p:nvPr/>
        </p:nvSpPr>
        <p:spPr>
          <a:xfrm rot="10800000">
            <a:off x="2411283" y="1516478"/>
            <a:ext cx="3000821" cy="1653658"/>
          </a:xfrm>
          <a:prstGeom prst="rect">
            <a:avLst/>
          </a:prstGeom>
          <a:noFill/>
        </p:spPr>
        <p:txBody>
          <a:bodyPr vert="eaVert" wrap="none" rtlCol="0">
            <a:noAutofit/>
          </a:bodyPr>
          <a:lstStyle/>
          <a:p>
            <a:pPr>
              <a:spcAft>
                <a:spcPts val="1800"/>
              </a:spcAft>
            </a:pPr>
            <a:r>
              <a:rPr lang="en-US" altLang="zh-CN" b="1" dirty="0"/>
              <a:t>Israeli</a:t>
            </a:r>
          </a:p>
          <a:p>
            <a:pPr>
              <a:spcAft>
                <a:spcPts val="1800"/>
              </a:spcAft>
            </a:pPr>
            <a:r>
              <a:rPr lang="en-US" altLang="zh-CN" b="1" dirty="0"/>
              <a:t>officials </a:t>
            </a:r>
          </a:p>
          <a:p>
            <a:pPr>
              <a:spcAft>
                <a:spcPts val="1800"/>
              </a:spcAft>
            </a:pPr>
            <a:r>
              <a:rPr lang="en-US" altLang="zh-CN" b="1" dirty="0"/>
              <a:t>responsibility</a:t>
            </a:r>
          </a:p>
          <a:p>
            <a:pPr>
              <a:spcAft>
                <a:spcPts val="1800"/>
              </a:spcAft>
            </a:pPr>
            <a:r>
              <a:rPr lang="en-US" altLang="zh-CN" b="1" dirty="0"/>
              <a:t>of</a:t>
            </a:r>
          </a:p>
          <a:p>
            <a:pPr>
              <a:spcAft>
                <a:spcPts val="1800"/>
              </a:spcAft>
            </a:pPr>
            <a:r>
              <a:rPr lang="en-US" altLang="zh-CN" b="1" dirty="0"/>
              <a:t>airport</a:t>
            </a:r>
          </a:p>
          <a:p>
            <a:pPr>
              <a:spcAft>
                <a:spcPts val="1800"/>
              </a:spcAft>
            </a:pPr>
            <a:r>
              <a:rPr lang="en-US" altLang="zh-CN" b="1" dirty="0"/>
              <a:t>safety</a:t>
            </a:r>
          </a:p>
        </p:txBody>
      </p:sp>
      <p:sp>
        <p:nvSpPr>
          <p:cNvPr id="12" name="文本框 11">
            <a:extLst>
              <a:ext uri="{FF2B5EF4-FFF2-40B4-BE49-F238E27FC236}">
                <a16:creationId xmlns:a16="http://schemas.microsoft.com/office/drawing/2014/main" id="{DC3C2A28-214E-4EB7-8D27-A369A513D079}"/>
              </a:ext>
            </a:extLst>
          </p:cNvPr>
          <p:cNvSpPr txBox="1"/>
          <p:nvPr/>
        </p:nvSpPr>
        <p:spPr>
          <a:xfrm rot="10800000">
            <a:off x="8416569" y="1512407"/>
            <a:ext cx="3000821" cy="1653658"/>
          </a:xfrm>
          <a:prstGeom prst="rect">
            <a:avLst/>
          </a:prstGeom>
          <a:noFill/>
        </p:spPr>
        <p:txBody>
          <a:bodyPr vert="eaVert" wrap="none" rtlCol="0">
            <a:noAutofit/>
          </a:bodyPr>
          <a:lstStyle/>
          <a:p>
            <a:pPr>
              <a:spcAft>
                <a:spcPts val="1800"/>
              </a:spcAft>
            </a:pPr>
            <a:r>
              <a:rPr lang="en-US" altLang="zh-CN" b="1" dirty="0"/>
              <a:t>airport</a:t>
            </a:r>
          </a:p>
          <a:p>
            <a:pPr>
              <a:spcAft>
                <a:spcPts val="1800"/>
              </a:spcAft>
            </a:pPr>
            <a:r>
              <a:rPr lang="en-US" altLang="zh-CN" b="1" dirty="0"/>
              <a:t>security </a:t>
            </a:r>
          </a:p>
          <a:p>
            <a:pPr>
              <a:spcAft>
                <a:spcPts val="1800"/>
              </a:spcAft>
            </a:pPr>
            <a:r>
              <a:rPr lang="en-US" altLang="zh-CN" b="1" dirty="0"/>
              <a:t>Israeli</a:t>
            </a:r>
          </a:p>
          <a:p>
            <a:pPr>
              <a:spcAft>
                <a:spcPts val="1800"/>
              </a:spcAft>
            </a:pPr>
            <a:r>
              <a:rPr lang="en-US" altLang="zh-CN" b="1" dirty="0"/>
              <a:t>officials</a:t>
            </a:r>
          </a:p>
          <a:p>
            <a:pPr>
              <a:spcAft>
                <a:spcPts val="1800"/>
              </a:spcAft>
            </a:pPr>
            <a:r>
              <a:rPr lang="en-US" altLang="zh-CN" b="1" dirty="0"/>
              <a:t>are</a:t>
            </a:r>
          </a:p>
          <a:p>
            <a:pPr>
              <a:spcAft>
                <a:spcPts val="1800"/>
              </a:spcAft>
            </a:pPr>
            <a:r>
              <a:rPr lang="en-US" altLang="zh-CN" b="1" dirty="0"/>
              <a:t>responsible</a:t>
            </a:r>
          </a:p>
        </p:txBody>
      </p:sp>
      <p:graphicFrame>
        <p:nvGraphicFramePr>
          <p:cNvPr id="13" name="表格 8">
            <a:extLst>
              <a:ext uri="{FF2B5EF4-FFF2-40B4-BE49-F238E27FC236}">
                <a16:creationId xmlns:a16="http://schemas.microsoft.com/office/drawing/2014/main" id="{54328270-F477-4441-B969-2AFEAEBEF25F}"/>
              </a:ext>
            </a:extLst>
          </p:cNvPr>
          <p:cNvGraphicFramePr>
            <a:graphicFrameLocks noGrp="1"/>
          </p:cNvGraphicFramePr>
          <p:nvPr>
            <p:extLst>
              <p:ext uri="{D42A27DB-BD31-4B8C-83A1-F6EECF244321}">
                <p14:modId xmlns:p14="http://schemas.microsoft.com/office/powerpoint/2010/main" val="2990275656"/>
              </p:ext>
            </p:extLst>
          </p:nvPr>
        </p:nvGraphicFramePr>
        <p:xfrm>
          <a:off x="3975098" y="860473"/>
          <a:ext cx="7442292" cy="914400"/>
        </p:xfrm>
        <a:graphic>
          <a:graphicData uri="http://schemas.openxmlformats.org/drawingml/2006/table">
            <a:tbl>
              <a:tblPr firstRow="1" bandRow="1">
                <a:tableStyleId>{5940675A-B579-460E-94D1-54222C63F5DA}</a:tableStyleId>
              </a:tblPr>
              <a:tblGrid>
                <a:gridCol w="3535004">
                  <a:extLst>
                    <a:ext uri="{9D8B030D-6E8A-4147-A177-3AD203B41FA5}">
                      <a16:colId xmlns:a16="http://schemas.microsoft.com/office/drawing/2014/main" val="3399570723"/>
                    </a:ext>
                  </a:extLst>
                </a:gridCol>
                <a:gridCol w="2011745">
                  <a:extLst>
                    <a:ext uri="{9D8B030D-6E8A-4147-A177-3AD203B41FA5}">
                      <a16:colId xmlns:a16="http://schemas.microsoft.com/office/drawing/2014/main" val="1273825139"/>
                    </a:ext>
                  </a:extLst>
                </a:gridCol>
                <a:gridCol w="1895543">
                  <a:extLst>
                    <a:ext uri="{9D8B030D-6E8A-4147-A177-3AD203B41FA5}">
                      <a16:colId xmlns:a16="http://schemas.microsoft.com/office/drawing/2014/main" val="109737544"/>
                    </a:ext>
                  </a:extLst>
                </a:gridCol>
              </a:tblGrid>
              <a:tr h="370840">
                <a:tc>
                  <a:txBody>
                    <a:bodyPr/>
                    <a:lstStyle/>
                    <a:p>
                      <a:pPr algn="ctr"/>
                      <a:r>
                        <a:rPr lang="en-US" altLang="zh-CN" sz="2400" b="1" dirty="0"/>
                        <a:t>Metric</a:t>
                      </a:r>
                      <a:endParaRPr lang="zh-CN" altLang="en-US" sz="2400" b="1"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1" dirty="0"/>
                        <a:t>System A</a:t>
                      </a:r>
                      <a:endParaRPr lang="zh-CN"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b="1" dirty="0"/>
                        <a:t>System B</a:t>
                      </a:r>
                      <a:endParaRPr lang="zh-CN" altLang="en-US" sz="2400" b="1"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0249484"/>
                  </a:ext>
                </a:extLst>
              </a:tr>
              <a:tr h="370840">
                <a:tc>
                  <a:txBody>
                    <a:bodyPr/>
                    <a:lstStyle/>
                    <a:p>
                      <a:pPr algn="ctr"/>
                      <a:r>
                        <a:rPr lang="en-US" altLang="zh-CN" sz="2400" dirty="0"/>
                        <a:t>Word error rate (WER)</a:t>
                      </a:r>
                      <a:endParaRPr lang="zh-CN" altLang="en-US" sz="24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a:t>57%</a:t>
                      </a:r>
                      <a:endParaRPr lang="zh-CN"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a:t>71%</a:t>
                      </a:r>
                      <a:endParaRPr lang="zh-CN" altLang="en-US" sz="2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3078593"/>
                  </a:ext>
                </a:extLst>
              </a:tr>
            </a:tbl>
          </a:graphicData>
        </a:graphic>
      </p:graphicFrame>
    </p:spTree>
    <p:extLst>
      <p:ext uri="{BB962C8B-B14F-4D97-AF65-F5344CB8AC3E}">
        <p14:creationId xmlns:p14="http://schemas.microsoft.com/office/powerpoint/2010/main" val="18539123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A32B8-DA52-45BD-8E35-614A1DD0652D}"/>
              </a:ext>
            </a:extLst>
          </p:cNvPr>
          <p:cNvSpPr>
            <a:spLocks noGrp="1"/>
          </p:cNvSpPr>
          <p:nvPr>
            <p:ph type="title"/>
          </p:nvPr>
        </p:nvSpPr>
        <p:spPr/>
        <p:txBody>
          <a:bodyPr/>
          <a:lstStyle/>
          <a:p>
            <a:r>
              <a:rPr lang="en-US" altLang="zh-CN" dirty="0"/>
              <a:t>Embedding-based Methods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B214408-F2DA-4E0F-9BBA-33DE08AD4607}"/>
                  </a:ext>
                </a:extLst>
              </p:cNvPr>
              <p:cNvSpPr>
                <a:spLocks noGrp="1"/>
              </p:cNvSpPr>
              <p:nvPr>
                <p:ph idx="1"/>
              </p:nvPr>
            </p:nvSpPr>
            <p:spPr>
              <a:xfrm>
                <a:off x="526473" y="1180449"/>
                <a:ext cx="10690010" cy="5109515"/>
              </a:xfrm>
            </p:spPr>
            <p:txBody>
              <a:bodyPr>
                <a:noAutofit/>
              </a:bodyPr>
              <a:lstStyle/>
              <a:p>
                <a:pPr>
                  <a:spcAft>
                    <a:spcPts val="600"/>
                  </a:spcAft>
                </a:pPr>
                <a:r>
                  <a:rPr lang="en-US" altLang="zh-CN" dirty="0"/>
                  <a:t>chrF criterion is overly strict, since a good translation may use alternate words or paraphrases.</a:t>
                </a:r>
              </a:p>
              <a:p>
                <a:pPr>
                  <a:spcAft>
                    <a:spcPts val="600"/>
                  </a:spcAft>
                </a:pPr>
                <a:r>
                  <a:rPr lang="en-US" altLang="zh-CN" dirty="0"/>
                  <a:t>Idea: allow synonyms to match between reference </a:t>
                </a:r>
                <a14:m>
                  <m:oMath xmlns:m="http://schemas.openxmlformats.org/officeDocument/2006/math">
                    <m:r>
                      <a:rPr lang="en-US" altLang="zh-CN" b="1" i="1" dirty="0" smtClean="0">
                        <a:latin typeface="Cambria Math" panose="02040503050406030204" pitchFamily="18" charset="0"/>
                      </a:rPr>
                      <m:t>𝒙</m:t>
                    </m:r>
                    <m:r>
                      <a:rPr lang="en-US" altLang="zh-CN" b="1" i="1" dirty="0" smtClean="0">
                        <a:latin typeface="Cambria Math" panose="02040503050406030204" pitchFamily="18" charset="0"/>
                      </a:rPr>
                      <m:t> </m:t>
                    </m:r>
                  </m:oMath>
                </a14:m>
                <a:r>
                  <a:rPr lang="en-US" altLang="zh-CN" dirty="0"/>
                  <a:t>and candidate </a:t>
                </a:r>
                <a14:m>
                  <m:oMath xmlns:m="http://schemas.openxmlformats.org/officeDocument/2006/math">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oMath>
                </a14:m>
                <a:r>
                  <a:rPr lang="en-US" altLang="zh-CN" dirty="0"/>
                  <a:t>.</a:t>
                </a:r>
              </a:p>
              <a:p>
                <a:pPr>
                  <a:spcAft>
                    <a:spcPts val="600"/>
                  </a:spcAft>
                </a:pPr>
                <a:r>
                  <a:rPr lang="en-US" altLang="zh-CN" dirty="0"/>
                  <a:t>Consider tuples: </a:t>
                </a:r>
                <a14:m>
                  <m:oMath xmlns:m="http://schemas.openxmlformats.org/officeDocument/2006/math">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e>
                    </m:d>
                  </m:oMath>
                </a14:m>
                <a:r>
                  <a:rPr lang="zh-CN" altLang="en-US" dirty="0"/>
                  <a:t> </a:t>
                </a:r>
                <a:r>
                  <a:rPr lang="en-US" altLang="zh-CN" dirty="0"/>
                  <a:t>where </a:t>
                </a:r>
                <a14:m>
                  <m:oMath xmlns:m="http://schemas.openxmlformats.org/officeDocument/2006/math">
                    <m:r>
                      <a:rPr lang="en-US" altLang="zh-CN" b="1" i="1" smtClean="0">
                        <a:latin typeface="Cambria Math" panose="02040503050406030204" pitchFamily="18" charset="0"/>
                      </a:rPr>
                      <m:t>𝒙</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e>
                    </m:d>
                  </m:oMath>
                </a14:m>
                <a:r>
                  <a:rPr lang="zh-CN" altLang="en-US" dirty="0"/>
                  <a:t> </a:t>
                </a:r>
                <a:r>
                  <a:rPr lang="en-US" altLang="zh-CN" dirty="0"/>
                  <a:t>is a reference translation, </a:t>
                </a:r>
                <a14:m>
                  <m:oMath xmlns:m="http://schemas.openxmlformats.org/officeDocument/2006/math">
                    <m:acc>
                      <m:accPr>
                        <m:chr m:val="̃"/>
                        <m:ctrlPr>
                          <a:rPr lang="en-US" altLang="zh-CN" b="0" i="1" smtClean="0">
                            <a:latin typeface="Cambria Math" panose="02040503050406030204" pitchFamily="18" charset="0"/>
                          </a:rPr>
                        </m:ctrlPr>
                      </m:accPr>
                      <m:e>
                        <m:r>
                          <a:rPr lang="en-US" altLang="zh-CN" b="1" i="1" smtClean="0">
                            <a:latin typeface="Cambria Math" panose="02040503050406030204" pitchFamily="18" charset="0"/>
                          </a:rPr>
                          <m:t>𝒙</m:t>
                        </m:r>
                      </m:e>
                    </m:acc>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en-US" altLang="zh-CN" b="0" i="1" dirty="0" smtClean="0">
                                <a:latin typeface="Cambria Math" panose="02040503050406030204" pitchFamily="18" charset="0"/>
                              </a:rPr>
                              <m:t>𝑥</m:t>
                            </m:r>
                          </m:e>
                        </m:acc>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altLang="zh-CN" i="1" dirty="0">
                                <a:latin typeface="Cambria Math" panose="02040503050406030204" pitchFamily="18" charset="0"/>
                              </a:rPr>
                            </m:ctrlPr>
                          </m:accPr>
                          <m:e>
                            <m:r>
                              <a:rPr lang="en-US" altLang="zh-CN" b="0" i="1" dirty="0">
                                <a:latin typeface="Cambria Math" panose="02040503050406030204" pitchFamily="18" charset="0"/>
                              </a:rPr>
                              <m:t>𝑥</m:t>
                            </m:r>
                          </m:e>
                        </m:acc>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acc>
                          <m:accPr>
                            <m:chr m:val="̃"/>
                            <m:ctrlPr>
                              <a:rPr lang="en-US" altLang="zh-CN" i="1" dirty="0">
                                <a:latin typeface="Cambria Math" panose="02040503050406030204" pitchFamily="18" charset="0"/>
                              </a:rPr>
                            </m:ctrlPr>
                          </m:accPr>
                          <m:e>
                            <m:r>
                              <a:rPr lang="en-US" altLang="zh-CN" b="0" i="1" dirty="0">
                                <a:latin typeface="Cambria Math" panose="02040503050406030204" pitchFamily="18" charset="0"/>
                              </a:rPr>
                              <m:t>𝑥</m:t>
                            </m:r>
                          </m:e>
                        </m:acc>
                      </m:e>
                      <m:sub>
                        <m:r>
                          <a:rPr lang="en-US" altLang="zh-CN" b="0" i="1" dirty="0" smtClean="0">
                            <a:latin typeface="Cambria Math" panose="02040503050406030204" pitchFamily="18" charset="0"/>
                          </a:rPr>
                          <m:t>𝑚</m:t>
                        </m:r>
                      </m:sub>
                    </m:sSub>
                    <m:r>
                      <a:rPr lang="en-US" altLang="zh-CN" b="0" i="1" dirty="0" smtClean="0">
                        <a:latin typeface="Cambria Math" panose="02040503050406030204" pitchFamily="18" charset="0"/>
                      </a:rPr>
                      <m:t>)</m:t>
                    </m:r>
                  </m:oMath>
                </a14:m>
                <a:r>
                  <a:rPr lang="zh-CN" altLang="en-US" dirty="0"/>
                  <a:t> </a:t>
                </a:r>
                <a:r>
                  <a:rPr lang="en-US" altLang="zh-CN" dirty="0"/>
                  <a:t>is a candidate machine translation.</a:t>
                </a:r>
              </a:p>
              <a:p>
                <a:pPr>
                  <a:spcAft>
                    <a:spcPts val="600"/>
                  </a:spcAft>
                </a:pPr>
                <a:r>
                  <a:rPr lang="en-US" altLang="zh-CN" dirty="0"/>
                  <a:t>BERT-SCORE algorithm:</a:t>
                </a:r>
              </a:p>
              <a:p>
                <a:pPr lvl="1">
                  <a:spcAft>
                    <a:spcPts val="600"/>
                  </a:spcAft>
                </a:pPr>
                <a:r>
                  <a:rPr lang="en-US" altLang="zh-CN" dirty="0"/>
                  <a:t>computing a BERT embedding for each token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oMath>
                </a14:m>
                <a:r>
                  <a:rPr lang="en-US" altLang="zh-CN" dirty="0"/>
                  <a:t>. Each pair of tokens </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e>
                    </m:d>
                  </m:oMath>
                </a14:m>
                <a:r>
                  <a:rPr lang="zh-CN" altLang="en-US" dirty="0"/>
                  <a:t> </a:t>
                </a:r>
                <a:r>
                  <a:rPr lang="en-US" altLang="zh-CN" dirty="0"/>
                  <a:t>is scored by its cosine similarity.</a:t>
                </a:r>
              </a:p>
              <a:p>
                <a:pPr lvl="1">
                  <a:spcAft>
                    <a:spcPts val="600"/>
                  </a:spcAft>
                </a:pPr>
                <a:r>
                  <a:rPr lang="en-US" altLang="zh-CN" dirty="0"/>
                  <a:t>Calculate Precision and Recall</a:t>
                </a:r>
                <a:endParaRPr lang="zh-CN" altLang="en-US" dirty="0"/>
              </a:p>
            </p:txBody>
          </p:sp>
        </mc:Choice>
        <mc:Fallback xmlns="">
          <p:sp>
            <p:nvSpPr>
              <p:cNvPr id="3" name="内容占位符 2">
                <a:extLst>
                  <a:ext uri="{FF2B5EF4-FFF2-40B4-BE49-F238E27FC236}">
                    <a16:creationId xmlns:a16="http://schemas.microsoft.com/office/drawing/2014/main" id="{9B214408-F2DA-4E0F-9BBA-33DE08AD4607}"/>
                  </a:ext>
                </a:extLst>
              </p:cNvPr>
              <p:cNvSpPr>
                <a:spLocks noGrp="1" noRot="1" noChangeAspect="1" noMove="1" noResize="1" noEditPoints="1" noAdjustHandles="1" noChangeArrowheads="1" noChangeShapeType="1" noTextEdit="1"/>
              </p:cNvSpPr>
              <p:nvPr>
                <p:ph idx="1"/>
              </p:nvPr>
            </p:nvSpPr>
            <p:spPr>
              <a:xfrm>
                <a:off x="526473" y="1180449"/>
                <a:ext cx="10690010" cy="5109515"/>
              </a:xfrm>
              <a:blipFill>
                <a:blip r:embed="rId3"/>
                <a:stretch>
                  <a:fillRect l="-1026" t="-1313" r="-855" b="-358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D5FF622-0140-4B4E-96A2-8F0C1D4C404A}"/>
              </a:ext>
            </a:extLst>
          </p:cNvPr>
          <p:cNvSpPr>
            <a:spLocks noGrp="1"/>
          </p:cNvSpPr>
          <p:nvPr>
            <p:ph type="sldNum" sz="quarter" idx="12"/>
          </p:nvPr>
        </p:nvSpPr>
        <p:spPr/>
        <p:txBody>
          <a:bodyPr/>
          <a:lstStyle/>
          <a:p>
            <a:fld id="{DC8BB421-126E-41CB-B73A-69D52E98CAE3}" type="slidenum">
              <a:rPr lang="zh-CN" altLang="en-US" smtClean="0"/>
              <a:t>98</a:t>
            </a:fld>
            <a:endParaRPr lang="zh-CN" altLang="en-US"/>
          </a:p>
        </p:txBody>
      </p:sp>
      <p:pic>
        <p:nvPicPr>
          <p:cNvPr id="6" name="图片 5">
            <a:extLst>
              <a:ext uri="{FF2B5EF4-FFF2-40B4-BE49-F238E27FC236}">
                <a16:creationId xmlns:a16="http://schemas.microsoft.com/office/drawing/2014/main" id="{40D32857-87F3-4FE4-B98E-E7062D5804D7}"/>
              </a:ext>
            </a:extLst>
          </p:cNvPr>
          <p:cNvPicPr>
            <a:picLocks noChangeAspect="1"/>
          </p:cNvPicPr>
          <p:nvPr/>
        </p:nvPicPr>
        <p:blipFill>
          <a:blip r:embed="rId4"/>
          <a:stretch>
            <a:fillRect/>
          </a:stretch>
        </p:blipFill>
        <p:spPr>
          <a:xfrm>
            <a:off x="7864685" y="5454674"/>
            <a:ext cx="3576320" cy="1220763"/>
          </a:xfrm>
          <a:prstGeom prst="rect">
            <a:avLst/>
          </a:prstGeom>
        </p:spPr>
      </p:pic>
    </p:spTree>
    <p:extLst>
      <p:ext uri="{BB962C8B-B14F-4D97-AF65-F5344CB8AC3E}">
        <p14:creationId xmlns:p14="http://schemas.microsoft.com/office/powerpoint/2010/main" val="23240463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3B783-1982-47AC-86B2-391D6707F9E0}"/>
              </a:ext>
            </a:extLst>
          </p:cNvPr>
          <p:cNvSpPr>
            <a:spLocks noGrp="1"/>
          </p:cNvSpPr>
          <p:nvPr>
            <p:ph type="title"/>
          </p:nvPr>
        </p:nvSpPr>
        <p:spPr/>
        <p:txBody>
          <a:bodyPr/>
          <a:lstStyle/>
          <a:p>
            <a:r>
              <a:rPr lang="en-US" altLang="zh-CN" dirty="0"/>
              <a:t>Embedding-based Methods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C58E97-C869-4C39-89AC-2279F813BCDC}"/>
                  </a:ext>
                </a:extLst>
              </p:cNvPr>
              <p:cNvSpPr>
                <a:spLocks noGrp="1"/>
              </p:cNvSpPr>
              <p:nvPr>
                <p:ph idx="1"/>
              </p:nvPr>
            </p:nvSpPr>
            <p:spPr>
              <a:xfrm>
                <a:off x="449358" y="940019"/>
                <a:ext cx="11133042" cy="2948941"/>
              </a:xfrm>
            </p:spPr>
            <p:txBody>
              <a:bodyPr>
                <a:noAutofit/>
              </a:bodyPr>
              <a:lstStyle/>
              <a:p>
                <a:r>
                  <a:rPr lang="en-US" altLang="zh-CN" dirty="0"/>
                  <a:t>BERT-SCORE provides precision, recall, and F-score</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𝐵𝐸𝑅𝑇</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den>
                      </m:f>
                      <m:nary>
                        <m:naryPr>
                          <m:chr m:val="∑"/>
                          <m:supHide m:val="on"/>
                          <m:ctrlPr>
                            <a:rPr lang="en-US" altLang="zh-CN" sz="2800" b="0" i="1" smtClean="0">
                              <a:latin typeface="Cambria Math" panose="02040503050406030204" pitchFamily="18" charset="0"/>
                            </a:rPr>
                          </m:ctrlPr>
                        </m:naryPr>
                        <m:sub>
                          <m:sSub>
                            <m:sSubPr>
                              <m:ctrlPr>
                                <a:rPr lang="en-US" altLang="zh-CN" sz="2800" b="0" i="1" smtClean="0">
                                  <a:latin typeface="Cambria Math" panose="02040503050406030204" pitchFamily="18" charset="0"/>
                                </a:rPr>
                              </m:ctrlPr>
                            </m:sSubPr>
                            <m:e>
                              <m:r>
                                <m:rPr>
                                  <m:brk m:alnAt="7"/>
                                </m:rPr>
                                <a:rPr lang="en-US" altLang="zh-CN" sz="2800" b="0" i="1" smtClean="0">
                                  <a:latin typeface="Cambria Math" panose="02040503050406030204" pitchFamily="18" charset="0"/>
                                </a:rPr>
                                <m:t>𝑥</m:t>
                              </m:r>
                            </m:e>
                            <m:sub>
                              <m:r>
                                <m:rPr>
                                  <m:brk m:alnAt="7"/>
                                </m:rP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sub>
                        <m:sup/>
                        <m:e>
                          <m:func>
                            <m:funcPr>
                              <m:ctrlPr>
                                <a:rPr lang="en-US" altLang="zh-CN" sz="2800" b="0" i="1" smtClean="0">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b="0" i="0" smtClean="0">
                                      <a:latin typeface="Cambria Math" panose="02040503050406030204" pitchFamily="18" charset="0"/>
                                    </a:rPr>
                                    <m:t>max</m:t>
                                  </m:r>
                                </m:e>
                                <m:lim>
                                  <m:sSub>
                                    <m:sSubPr>
                                      <m:ctrlPr>
                                        <a:rPr lang="en-US" altLang="zh-CN" sz="2800" i="1" dirty="0">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e>
                                    <m:sub>
                                      <m:r>
                                        <a:rPr lang="en-US" altLang="zh-CN" sz="2800" i="1" dirty="0">
                                          <a:latin typeface="Cambria Math" panose="02040503050406030204" pitchFamily="18" charset="0"/>
                                        </a:rPr>
                                        <m:t>𝑗</m:t>
                                      </m:r>
                                    </m:sub>
                                  </m:sSub>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lim>
                              </m:limLow>
                            </m:fName>
                            <m:e>
                              <m:sSubSup>
                                <m:sSubSupPr>
                                  <m:ctrlPr>
                                    <a:rPr lang="en-US" altLang="zh-CN" sz="2800" b="0" i="1" smtClean="0">
                                      <a:latin typeface="Cambria Math" panose="02040503050406030204" pitchFamily="18" charset="0"/>
                                    </a:rPr>
                                  </m:ctrlPr>
                                </m:sSubSupPr>
                                <m:e>
                                  <m:r>
                                    <a:rPr lang="en-US" altLang="zh-CN" sz="2800" b="1" i="1" smtClean="0">
                                      <a:latin typeface="Cambria Math" panose="02040503050406030204" pitchFamily="18" charset="0"/>
                                    </a:rPr>
                                    <m:t>𝒙</m:t>
                                  </m:r>
                                </m:e>
                                <m:sub>
                                  <m:r>
                                    <a:rPr lang="en-US" altLang="zh-CN" sz="2800" b="0" i="1" smtClean="0">
                                      <a:latin typeface="Cambria Math" panose="02040503050406030204" pitchFamily="18" charset="0"/>
                                    </a:rPr>
                                    <m:t>𝑖</m:t>
                                  </m:r>
                                </m:sub>
                                <m:sup>
                                  <m:r>
                                    <a:rPr lang="en-US" altLang="zh-CN" sz="2800" b="0" i="1" smtClean="0">
                                      <a:latin typeface="Cambria Math" panose="02040503050406030204" pitchFamily="18" charset="0"/>
                                    </a:rPr>
                                    <m:t>⊤</m:t>
                                  </m:r>
                                </m:sup>
                              </m:sSubSup>
                            </m:e>
                          </m:func>
                        </m:e>
                      </m:nary>
                      <m:r>
                        <a:rPr lang="en-US" altLang="zh-CN" sz="2800" b="0" i="1" smtClean="0">
                          <a:latin typeface="Cambria Math" panose="02040503050406030204" pitchFamily="18" charset="0"/>
                        </a:rPr>
                        <m:t> </m:t>
                      </m:r>
                      <m:sSub>
                        <m:sSubPr>
                          <m:ctrlPr>
                            <a:rPr lang="en-US" altLang="zh-CN" sz="2800" b="0" i="1" dirty="0"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b="1" i="1" smtClean="0">
                                  <a:latin typeface="Cambria Math" panose="02040503050406030204" pitchFamily="18" charset="0"/>
                                </a:rPr>
                                <m:t>𝒙</m:t>
                              </m:r>
                            </m:e>
                          </m:acc>
                        </m:e>
                        <m:sub>
                          <m:r>
                            <a:rPr lang="en-US" altLang="zh-CN" sz="2800" b="0" i="1" dirty="0" smtClean="0">
                              <a:latin typeface="Cambria Math" panose="02040503050406030204" pitchFamily="18" charset="0"/>
                            </a:rPr>
                            <m:t>𝑗</m:t>
                          </m:r>
                        </m:sub>
                      </m:sSub>
                      <m:r>
                        <a:rPr lang="en-US" altLang="zh-CN" sz="2800" b="0" i="0" dirty="0" smtClean="0">
                          <a:latin typeface="Cambria Math" panose="02040503050406030204" pitchFamily="18" charset="0"/>
                        </a:rPr>
                        <m:t>       </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i="1">
                              <a:latin typeface="Cambria Math" panose="02040503050406030204" pitchFamily="18" charset="0"/>
                            </a:rPr>
                            <m:t>𝐵𝐸𝑅𝑇</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1</m:t>
                          </m:r>
                        </m:num>
                        <m:den>
                          <m:r>
                            <a:rPr lang="en-US" altLang="zh-CN" sz="2800" i="1">
                              <a:latin typeface="Cambria Math" panose="02040503050406030204" pitchFamily="18" charset="0"/>
                            </a:rPr>
                            <m:t>|</m:t>
                          </m:r>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𝑥</m:t>
                              </m:r>
                            </m:e>
                          </m:acc>
                          <m:r>
                            <a:rPr lang="en-US" altLang="zh-CN" sz="2800" i="1">
                              <a:latin typeface="Cambria Math" panose="02040503050406030204" pitchFamily="18" charset="0"/>
                            </a:rPr>
                            <m:t>|</m:t>
                          </m:r>
                        </m:den>
                      </m:f>
                      <m:nary>
                        <m:naryPr>
                          <m:chr m:val="∑"/>
                          <m:supHide m:val="on"/>
                          <m:ctrlPr>
                            <a:rPr lang="en-US" altLang="zh-CN" sz="2800" i="1">
                              <a:latin typeface="Cambria Math" panose="02040503050406030204" pitchFamily="18" charset="0"/>
                            </a:rPr>
                          </m:ctrlPr>
                        </m:naryPr>
                        <m:sub>
                          <m:sSub>
                            <m:sSubPr>
                              <m:ctrlPr>
                                <a:rPr lang="en-US" altLang="zh-CN" sz="2800" i="1">
                                  <a:latin typeface="Cambria Math" panose="02040503050406030204" pitchFamily="18" charset="0"/>
                                </a:rPr>
                              </m:ctrlPr>
                            </m:sSubPr>
                            <m:e>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e>
                            <m:sub>
                              <m:r>
                                <a:rPr lang="en-US" altLang="zh-CN" sz="2800" b="0" i="1" smtClean="0">
                                  <a:latin typeface="Cambria Math" panose="02040503050406030204" pitchFamily="18" charset="0"/>
                                </a:rPr>
                                <m:t>𝑗</m:t>
                              </m:r>
                            </m:sub>
                          </m:sSub>
                          <m:r>
                            <a:rPr lang="en-US" altLang="zh-CN" sz="2800" i="1">
                              <a:latin typeface="Cambria Math" panose="02040503050406030204" pitchFamily="18" charset="0"/>
                            </a:rPr>
                            <m:t>∈</m:t>
                          </m:r>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𝑥</m:t>
                              </m:r>
                            </m:e>
                          </m:acc>
                        </m:sub>
                        <m:sup/>
                        <m:e>
                          <m:func>
                            <m:funcPr>
                              <m:ctrlPr>
                                <a:rPr lang="en-US" altLang="zh-CN" sz="2800" i="1">
                                  <a:latin typeface="Cambria Math" panose="02040503050406030204" pitchFamily="18" charset="0"/>
                                </a:rPr>
                              </m:ctrlPr>
                            </m:funcPr>
                            <m:fName>
                              <m:limLow>
                                <m:limLowPr>
                                  <m:ctrlPr>
                                    <a:rPr lang="en-US" altLang="zh-CN" sz="2800" b="0" i="1" smtClean="0">
                                      <a:latin typeface="Cambria Math" panose="02040503050406030204" pitchFamily="18" charset="0"/>
                                    </a:rPr>
                                  </m:ctrlPr>
                                </m:limLowPr>
                                <m:e>
                                  <m:r>
                                    <m:rPr>
                                      <m:sty m:val="p"/>
                                    </m:rPr>
                                    <a:rPr lang="en-US" altLang="zh-CN" sz="2800">
                                      <a:latin typeface="Cambria Math" panose="02040503050406030204" pitchFamily="18" charset="0"/>
                                    </a:rPr>
                                    <m:t>max</m:t>
                                  </m:r>
                                </m:e>
                                <m:li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lim>
                              </m:limLow>
                            </m:fName>
                            <m:e>
                              <m:sSubSup>
                                <m:sSubSupPr>
                                  <m:ctrlPr>
                                    <a:rPr lang="en-US" altLang="zh-CN" sz="2800" i="1">
                                      <a:latin typeface="Cambria Math" panose="02040503050406030204" pitchFamily="18" charset="0"/>
                                    </a:rPr>
                                  </m:ctrlPr>
                                </m:sSubSupPr>
                                <m:e>
                                  <m:r>
                                    <a:rPr lang="en-US" altLang="zh-CN" sz="2800" b="1" i="1">
                                      <a:latin typeface="Cambria Math" panose="02040503050406030204" pitchFamily="18" charset="0"/>
                                    </a:rPr>
                                    <m:t>𝒙</m:t>
                                  </m:r>
                                </m:e>
                                <m:sub>
                                  <m:r>
                                    <a:rPr lang="en-US" altLang="zh-CN" sz="2800" i="1">
                                      <a:latin typeface="Cambria Math" panose="02040503050406030204" pitchFamily="18" charset="0"/>
                                    </a:rPr>
                                    <m:t>𝑖</m:t>
                                  </m:r>
                                </m:sub>
                                <m:sup>
                                  <m:r>
                                    <a:rPr lang="en-US" altLang="zh-CN" sz="2800" i="1">
                                      <a:latin typeface="Cambria Math" panose="02040503050406030204" pitchFamily="18" charset="0"/>
                                    </a:rPr>
                                    <m:t>⊤</m:t>
                                  </m:r>
                                </m:sup>
                              </m:sSubSup>
                            </m:e>
                          </m:func>
                        </m:e>
                      </m:nary>
                      <m:r>
                        <a:rPr lang="en-US" altLang="zh-CN" sz="2800" i="1">
                          <a:latin typeface="Cambria Math" panose="02040503050406030204" pitchFamily="18" charset="0"/>
                        </a:rPr>
                        <m:t> </m:t>
                      </m:r>
                      <m:sSub>
                        <m:sSubPr>
                          <m:ctrlPr>
                            <a:rPr lang="en-US" altLang="zh-CN" sz="2800" i="1" dirty="0">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b="1" i="1">
                                  <a:latin typeface="Cambria Math" panose="02040503050406030204" pitchFamily="18" charset="0"/>
                                </a:rPr>
                                <m:t>𝒙</m:t>
                              </m:r>
                            </m:e>
                          </m:acc>
                        </m:e>
                        <m:sub>
                          <m:r>
                            <a:rPr lang="en-US" altLang="zh-CN" sz="2800" i="1" dirty="0">
                              <a:latin typeface="Cambria Math" panose="02040503050406030204" pitchFamily="18" charset="0"/>
                            </a:rPr>
                            <m:t>𝑗</m:t>
                          </m:r>
                        </m:sub>
                      </m:sSub>
                    </m:oMath>
                  </m:oMathPara>
                </a14:m>
                <a:endParaRPr lang="zh-CN" altLang="en-US" sz="2800" dirty="0"/>
              </a:p>
            </p:txBody>
          </p:sp>
        </mc:Choice>
        <mc:Fallback xmlns="">
          <p:sp>
            <p:nvSpPr>
              <p:cNvPr id="3" name="内容占位符 2">
                <a:extLst>
                  <a:ext uri="{FF2B5EF4-FFF2-40B4-BE49-F238E27FC236}">
                    <a16:creationId xmlns:a16="http://schemas.microsoft.com/office/drawing/2014/main" id="{3CC58E97-C869-4C39-89AC-2279F813BCDC}"/>
                  </a:ext>
                </a:extLst>
              </p:cNvPr>
              <p:cNvSpPr>
                <a:spLocks noGrp="1" noRot="1" noChangeAspect="1" noMove="1" noResize="1" noEditPoints="1" noAdjustHandles="1" noChangeArrowheads="1" noChangeShapeType="1" noTextEdit="1"/>
              </p:cNvSpPr>
              <p:nvPr>
                <p:ph idx="1"/>
              </p:nvPr>
            </p:nvSpPr>
            <p:spPr>
              <a:xfrm>
                <a:off x="449358" y="940019"/>
                <a:ext cx="11133042" cy="2948941"/>
              </a:xfrm>
              <a:blipFill>
                <a:blip r:embed="rId3"/>
                <a:stretch>
                  <a:fillRect l="-986" t="-206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986E3F5-B91D-479B-999A-2D185A70302A}"/>
              </a:ext>
            </a:extLst>
          </p:cNvPr>
          <p:cNvSpPr>
            <a:spLocks noGrp="1"/>
          </p:cNvSpPr>
          <p:nvPr>
            <p:ph type="sldNum" sz="quarter" idx="12"/>
          </p:nvPr>
        </p:nvSpPr>
        <p:spPr/>
        <p:txBody>
          <a:bodyPr/>
          <a:lstStyle/>
          <a:p>
            <a:fld id="{DC8BB421-126E-41CB-B73A-69D52E98CAE3}" type="slidenum">
              <a:rPr lang="zh-CN" altLang="en-US" smtClean="0"/>
              <a:t>99</a:t>
            </a:fld>
            <a:endParaRPr lang="zh-CN" altLang="en-US"/>
          </a:p>
        </p:txBody>
      </p:sp>
      <p:pic>
        <p:nvPicPr>
          <p:cNvPr id="6" name="图片 5">
            <a:extLst>
              <a:ext uri="{FF2B5EF4-FFF2-40B4-BE49-F238E27FC236}">
                <a16:creationId xmlns:a16="http://schemas.microsoft.com/office/drawing/2014/main" id="{884F2938-FC9A-42FC-914D-A01788CE84AF}"/>
              </a:ext>
            </a:extLst>
          </p:cNvPr>
          <p:cNvPicPr>
            <a:picLocks noChangeAspect="1"/>
          </p:cNvPicPr>
          <p:nvPr/>
        </p:nvPicPr>
        <p:blipFill>
          <a:blip r:embed="rId4"/>
          <a:stretch>
            <a:fillRect/>
          </a:stretch>
        </p:blipFill>
        <p:spPr>
          <a:xfrm>
            <a:off x="1091562" y="4192488"/>
            <a:ext cx="10342254" cy="2482949"/>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CE784E4-A2BD-4E42-A7C4-129C69D27697}"/>
                  </a:ext>
                </a:extLst>
              </p:cNvPr>
              <p:cNvSpPr txBox="1"/>
              <p:nvPr/>
            </p:nvSpPr>
            <p:spPr>
              <a:xfrm>
                <a:off x="3604861" y="3011860"/>
                <a:ext cx="4156331"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b="0" i="1" smtClean="0">
                              <a:latin typeface="Cambria Math" panose="02040503050406030204" pitchFamily="18" charset="0"/>
                            </a:rPr>
                            <m:t>𝐵𝐸𝑅𝑇</m:t>
                          </m:r>
                        </m:sub>
                      </m:sSub>
                      <m:r>
                        <a:rPr lang="en-US" altLang="zh-CN" sz="2800" b="0" i="1" smtClean="0">
                          <a:latin typeface="Cambria Math" panose="02040503050406030204" pitchFamily="18" charset="0"/>
                        </a:rPr>
                        <m:t>=2⋅</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𝐵𝐸𝑅𝑇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𝐵𝐸𝑅𝑇</m:t>
                              </m:r>
                            </m:sub>
                          </m:sSub>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𝑃</m:t>
                              </m:r>
                            </m:e>
                            <m:sub>
                              <m:r>
                                <a:rPr lang="en-US" altLang="zh-CN" sz="2800" b="0" i="1" smtClean="0">
                                  <a:latin typeface="Cambria Math" panose="02040503050406030204" pitchFamily="18" charset="0"/>
                                </a:rPr>
                                <m:t>𝐵𝐸𝑅𝑇</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𝑅</m:t>
                              </m:r>
                            </m:e>
                            <m:sub>
                              <m:r>
                                <a:rPr lang="en-US" altLang="zh-CN" sz="2800" b="0" i="1" smtClean="0">
                                  <a:latin typeface="Cambria Math" panose="02040503050406030204" pitchFamily="18" charset="0"/>
                                </a:rPr>
                                <m:t>𝐵𝐸𝑅𝑇</m:t>
                              </m:r>
                            </m:sub>
                          </m:sSub>
                        </m:den>
                      </m:f>
                    </m:oMath>
                  </m:oMathPara>
                </a14:m>
                <a:endParaRPr lang="zh-CN" altLang="en-US" sz="2800" dirty="0"/>
              </a:p>
            </p:txBody>
          </p:sp>
        </mc:Choice>
        <mc:Fallback xmlns="">
          <p:sp>
            <p:nvSpPr>
              <p:cNvPr id="7" name="文本框 6">
                <a:extLst>
                  <a:ext uri="{FF2B5EF4-FFF2-40B4-BE49-F238E27FC236}">
                    <a16:creationId xmlns:a16="http://schemas.microsoft.com/office/drawing/2014/main" id="{5CE784E4-A2BD-4E42-A7C4-129C69D27697}"/>
                  </a:ext>
                </a:extLst>
              </p:cNvPr>
              <p:cNvSpPr txBox="1">
                <a:spLocks noRot="1" noChangeAspect="1" noMove="1" noResize="1" noEditPoints="1" noAdjustHandles="1" noChangeArrowheads="1" noChangeShapeType="1" noTextEdit="1"/>
              </p:cNvSpPr>
              <p:nvPr/>
            </p:nvSpPr>
            <p:spPr>
              <a:xfrm>
                <a:off x="3604861" y="3011860"/>
                <a:ext cx="4156331" cy="87710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09807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15581</Words>
  <Application>Microsoft Macintosh PowerPoint</Application>
  <PresentationFormat>Widescreen</PresentationFormat>
  <Paragraphs>1635</Paragraphs>
  <Slides>102</Slides>
  <Notes>84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-apple-system</vt:lpstr>
      <vt:lpstr>等线</vt:lpstr>
      <vt:lpstr>LMRoman10-Regular</vt:lpstr>
      <vt:lpstr>Arial</vt:lpstr>
      <vt:lpstr>Cambria Math</vt:lpstr>
      <vt:lpstr>charter</vt:lpstr>
      <vt:lpstr>Roboto</vt:lpstr>
      <vt:lpstr>Tahoma</vt:lpstr>
      <vt:lpstr>Office 主题​​</vt:lpstr>
      <vt:lpstr>Lecture 11 – Machine Translation</vt:lpstr>
      <vt:lpstr>Outline</vt:lpstr>
      <vt:lpstr>Machine Translation</vt:lpstr>
      <vt:lpstr>An Old Idea</vt:lpstr>
      <vt:lpstr>1950s: Early Machine Translation</vt:lpstr>
      <vt:lpstr>1950s: Early Machine Translation</vt:lpstr>
      <vt:lpstr>Rule-based machine translation</vt:lpstr>
      <vt:lpstr>Rule-based machine translation</vt:lpstr>
      <vt:lpstr>Recent development on learning MT models</vt:lpstr>
      <vt:lpstr>Machine Translation hype cycle</vt:lpstr>
      <vt:lpstr>Google Translate</vt:lpstr>
      <vt:lpstr>Google Translate (Accessed in 2022)</vt:lpstr>
      <vt:lpstr>Google Translate (Accessed in 2023)</vt:lpstr>
      <vt:lpstr>ChatGPT &amp; GPT-4 (Accessed in 2023)</vt:lpstr>
      <vt:lpstr>MT papers</vt:lpstr>
      <vt:lpstr>First Chinese-English Dictionary</vt:lpstr>
      <vt:lpstr>Example of Chinese-English Translation</vt:lpstr>
      <vt:lpstr>Example of Chinese-English Translation</vt:lpstr>
      <vt:lpstr>MT is hard!</vt:lpstr>
      <vt:lpstr>MT is hard!</vt:lpstr>
      <vt:lpstr>MT is hard!</vt:lpstr>
      <vt:lpstr>MT is hard!</vt:lpstr>
      <vt:lpstr>Word order typology</vt:lpstr>
      <vt:lpstr>Lexical Divergences</vt:lpstr>
      <vt:lpstr>Word Translation Problems</vt:lpstr>
      <vt:lpstr>Semantic Translation Problems</vt:lpstr>
      <vt:lpstr>Referential density</vt:lpstr>
      <vt:lpstr>How can we build a MT model?</vt:lpstr>
      <vt:lpstr>General ideas – Learning from data</vt:lpstr>
      <vt:lpstr>Outline</vt:lpstr>
      <vt:lpstr>1990s-2010s: Statistical MT</vt:lpstr>
      <vt:lpstr>1990s-2010s: Statistical MT</vt:lpstr>
      <vt:lpstr>1990s-2010s: Statistical MT</vt:lpstr>
      <vt:lpstr>Outline</vt:lpstr>
      <vt:lpstr>Neural Machine Translation (NMT)</vt:lpstr>
      <vt:lpstr>Encoder-decoder model</vt:lpstr>
      <vt:lpstr>Outline</vt:lpstr>
      <vt:lpstr>Encoder-Decoder with RNNs</vt:lpstr>
      <vt:lpstr>Autoregressive generation – get y</vt:lpstr>
      <vt:lpstr>Autoregressive as a translation model</vt:lpstr>
      <vt:lpstr>Translating a single sentence</vt:lpstr>
      <vt:lpstr>Translating a single sentence</vt:lpstr>
      <vt:lpstr>Translating a single sentence</vt:lpstr>
      <vt:lpstr>Training the Encoder-Decoder Model</vt:lpstr>
      <vt:lpstr>Outline</vt:lpstr>
      <vt:lpstr>Bottleneck of RNNs</vt:lpstr>
      <vt:lpstr>Context vector c</vt:lpstr>
      <vt:lpstr>Context vector c_i</vt:lpstr>
      <vt:lpstr>Context vector c_i</vt:lpstr>
      <vt:lpstr>Encoder-decoder with attention</vt:lpstr>
      <vt:lpstr>Encoder-Decoder with Transformers</vt:lpstr>
      <vt:lpstr>Outline</vt:lpstr>
      <vt:lpstr>Decoding</vt:lpstr>
      <vt:lpstr>Decoding - Beam Search</vt:lpstr>
      <vt:lpstr>Decoding - Beam Search</vt:lpstr>
      <vt:lpstr>Decoding - Beam Search</vt:lpstr>
      <vt:lpstr>Decoding - Beam Search</vt:lpstr>
      <vt:lpstr>Decoding - Practice</vt:lpstr>
      <vt:lpstr>OOV Problems</vt:lpstr>
      <vt:lpstr>Outline</vt:lpstr>
      <vt:lpstr>Training corpora</vt:lpstr>
      <vt:lpstr>Creating training corpora - alignment</vt:lpstr>
      <vt:lpstr>Creating training corpora - backtranslation</vt:lpstr>
      <vt:lpstr>Outline</vt:lpstr>
      <vt:lpstr>Evaluate MT model is hard</vt:lpstr>
      <vt:lpstr>Evaluation</vt:lpstr>
      <vt:lpstr>Goals for Evaluation Metrics</vt:lpstr>
      <vt:lpstr>Other Evaluation Criteria</vt:lpstr>
      <vt:lpstr>Problem: No Single Right Answer</vt:lpstr>
      <vt:lpstr>Outline</vt:lpstr>
      <vt:lpstr>Human Raters</vt:lpstr>
      <vt:lpstr>Evaluation - Human Assessments</vt:lpstr>
      <vt:lpstr>Human Raters - Evaluators Disagree</vt:lpstr>
      <vt:lpstr>Measuring Agreement between Evaluators</vt:lpstr>
      <vt:lpstr>Ranking Translations</vt:lpstr>
      <vt:lpstr>Outline</vt:lpstr>
      <vt:lpstr>Precision and Recall of Words</vt:lpstr>
      <vt:lpstr>Precision and Recall of Words</vt:lpstr>
      <vt:lpstr>Character F-score - chrF</vt:lpstr>
      <vt:lpstr>Character F-score - Example</vt:lpstr>
      <vt:lpstr>Character F-score - Example</vt:lpstr>
      <vt:lpstr>Outline</vt:lpstr>
      <vt:lpstr>BLEU</vt:lpstr>
      <vt:lpstr>BLEU - motivation</vt:lpstr>
      <vt:lpstr>BLEU</vt:lpstr>
      <vt:lpstr>BLEU – unigram case</vt:lpstr>
      <vt:lpstr>BLEU – unigram case</vt:lpstr>
      <vt:lpstr>Modified BLEU – unigram case</vt:lpstr>
      <vt:lpstr>Modified BLEU – unigram case</vt:lpstr>
      <vt:lpstr>BLEU – bigram case</vt:lpstr>
      <vt:lpstr>BLEU – bigram case</vt:lpstr>
      <vt:lpstr>Modified BLEU – bigram case</vt:lpstr>
      <vt:lpstr>Modified BLEU – bigram case</vt:lpstr>
      <vt:lpstr>Practical BLEU</vt:lpstr>
      <vt:lpstr>Outline</vt:lpstr>
      <vt:lpstr>Word Error Rate (WER)</vt:lpstr>
      <vt:lpstr>WER -Example</vt:lpstr>
      <vt:lpstr>Embedding-based Methods</vt:lpstr>
      <vt:lpstr>Embedding-based Methods</vt:lpstr>
      <vt:lpstr>Summary</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2023-05-25T12:25:52Z</dcterms:modified>
</cp:coreProperties>
</file>